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334" r:id="rId3"/>
    <p:sldId id="500" r:id="rId4"/>
    <p:sldId id="498" r:id="rId5"/>
    <p:sldId id="353" r:id="rId6"/>
    <p:sldId id="354" r:id="rId7"/>
    <p:sldId id="356" r:id="rId8"/>
    <p:sldId id="355" r:id="rId9"/>
    <p:sldId id="258" r:id="rId10"/>
    <p:sldId id="259" r:id="rId11"/>
    <p:sldId id="260" r:id="rId12"/>
    <p:sldId id="512" r:id="rId13"/>
    <p:sldId id="368" r:id="rId14"/>
    <p:sldId id="489" r:id="rId15"/>
    <p:sldId id="361" r:id="rId16"/>
    <p:sldId id="367" r:id="rId17"/>
    <p:sldId id="482" r:id="rId18"/>
    <p:sldId id="492" r:id="rId19"/>
    <p:sldId id="264" r:id="rId20"/>
    <p:sldId id="265" r:id="rId21"/>
    <p:sldId id="343" r:id="rId22"/>
    <p:sldId id="346" r:id="rId23"/>
    <p:sldId id="484" r:id="rId24"/>
    <p:sldId id="278" r:id="rId25"/>
    <p:sldId id="279" r:id="rId26"/>
    <p:sldId id="299" r:id="rId27"/>
    <p:sldId id="348" r:id="rId28"/>
    <p:sldId id="267" r:id="rId29"/>
    <p:sldId id="349" r:id="rId30"/>
    <p:sldId id="491" r:id="rId31"/>
    <p:sldId id="269" r:id="rId32"/>
    <p:sldId id="270" r:id="rId33"/>
    <p:sldId id="352" r:id="rId34"/>
    <p:sldId id="369" r:id="rId35"/>
    <p:sldId id="485" r:id="rId36"/>
    <p:sldId id="486" r:id="rId37"/>
    <p:sldId id="487" r:id="rId38"/>
    <p:sldId id="370" r:id="rId39"/>
    <p:sldId id="280" r:id="rId40"/>
    <p:sldId id="494" r:id="rId41"/>
    <p:sldId id="322" r:id="rId42"/>
    <p:sldId id="326" r:id="rId43"/>
    <p:sldId id="327" r:id="rId44"/>
    <p:sldId id="331" r:id="rId45"/>
    <p:sldId id="483" r:id="rId46"/>
    <p:sldId id="372" r:id="rId47"/>
    <p:sldId id="275" r:id="rId48"/>
    <p:sldId id="276" r:id="rId49"/>
    <p:sldId id="477" r:id="rId50"/>
    <p:sldId id="478" r:id="rId51"/>
    <p:sldId id="282" r:id="rId52"/>
    <p:sldId id="497" r:id="rId53"/>
    <p:sldId id="479" r:id="rId54"/>
    <p:sldId id="493" r:id="rId55"/>
    <p:sldId id="499" r:id="rId56"/>
    <p:sldId id="286"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04A5F-6580-4CC3-84F6-AFAC776E93A0}">
          <p14:sldIdLst>
            <p14:sldId id="256"/>
          </p14:sldIdLst>
        </p14:section>
        <p14:section name="1-课程简介" id="{0DFC061B-C6A9-4E65-81DE-B58E403FE225}">
          <p14:sldIdLst>
            <p14:sldId id="334"/>
            <p14:sldId id="500"/>
            <p14:sldId id="498"/>
            <p14:sldId id="353"/>
            <p14:sldId id="354"/>
            <p14:sldId id="356"/>
            <p14:sldId id="355"/>
            <p14:sldId id="258"/>
            <p14:sldId id="259"/>
          </p14:sldIdLst>
        </p14:section>
        <p14:section name="2-进制" id="{21FC3861-0AFD-4CD1-8ECB-912EDE79D816}">
          <p14:sldIdLst>
            <p14:sldId id="260"/>
            <p14:sldId id="512"/>
            <p14:sldId id="368"/>
            <p14:sldId id="489"/>
            <p14:sldId id="361"/>
            <p14:sldId id="367"/>
            <p14:sldId id="482"/>
            <p14:sldId id="492"/>
            <p14:sldId id="264"/>
            <p14:sldId id="265"/>
            <p14:sldId id="343"/>
            <p14:sldId id="346"/>
            <p14:sldId id="484"/>
            <p14:sldId id="278"/>
            <p14:sldId id="279"/>
            <p14:sldId id="299"/>
            <p14:sldId id="348"/>
            <p14:sldId id="267"/>
            <p14:sldId id="349"/>
            <p14:sldId id="491"/>
            <p14:sldId id="269"/>
            <p14:sldId id="270"/>
            <p14:sldId id="352"/>
            <p14:sldId id="369"/>
            <p14:sldId id="485"/>
            <p14:sldId id="486"/>
            <p14:sldId id="487"/>
            <p14:sldId id="370"/>
            <p14:sldId id="280"/>
            <p14:sldId id="494"/>
            <p14:sldId id="322"/>
            <p14:sldId id="326"/>
            <p14:sldId id="327"/>
            <p14:sldId id="331"/>
          </p14:sldIdLst>
        </p14:section>
        <p14:section name="3-码制" id="{78C18EFA-DEB0-4E7D-81C5-3AD59CBA5644}">
          <p14:sldIdLst>
            <p14:sldId id="483"/>
            <p14:sldId id="372"/>
            <p14:sldId id="275"/>
            <p14:sldId id="276"/>
            <p14:sldId id="477"/>
            <p14:sldId id="478"/>
            <p14:sldId id="282"/>
            <p14:sldId id="497"/>
            <p14:sldId id="479"/>
            <p14:sldId id="493"/>
            <p14:sldId id="499"/>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0000"/>
    <a:srgbClr val="C0C0C0"/>
    <a:srgbClr val="53C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8" autoAdjust="0"/>
    <p:restoredTop sz="91380" autoAdjust="0"/>
  </p:normalViewPr>
  <p:slideViewPr>
    <p:cSldViewPr snapToGrid="0">
      <p:cViewPr varScale="1">
        <p:scale>
          <a:sx n="115" d="100"/>
          <a:sy n="115" d="100"/>
        </p:scale>
        <p:origin x="630" y="72"/>
      </p:cViewPr>
      <p:guideLst/>
    </p:cSldViewPr>
  </p:slideViewPr>
  <p:outlineViewPr>
    <p:cViewPr>
      <p:scale>
        <a:sx n="33" d="100"/>
        <a:sy n="33" d="100"/>
      </p:scale>
      <p:origin x="0" y="-11163"/>
    </p:cViewPr>
  </p:outlineViewPr>
  <p:notesTextViewPr>
    <p:cViewPr>
      <p:scale>
        <a:sx n="1" d="1"/>
        <a:sy n="1" d="1"/>
      </p:scale>
      <p:origin x="0" y="0"/>
    </p:cViewPr>
  </p:notesTextViewPr>
  <p:sorterViewPr>
    <p:cViewPr>
      <p:scale>
        <a:sx n="90" d="100"/>
        <a:sy n="90" d="100"/>
      </p:scale>
      <p:origin x="0" y="-1251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考核比例</c:v>
                </c:pt>
              </c:strCache>
            </c:strRef>
          </c:tx>
          <c:spPr>
            <a:effectLst>
              <a:outerShdw blurRad="50800" dist="38100" dir="2700000" algn="tl" rotWithShape="0">
                <a:prstClr val="black">
                  <a:alpha val="40000"/>
                </a:prstClr>
              </a:outerShdw>
              <a:softEdge rad="12700"/>
            </a:effectLst>
            <a:scene3d>
              <a:camera prst="orthographicFront"/>
              <a:lightRig rig="threePt" dir="t"/>
            </a:scene3d>
            <a:sp3d prstMaterial="flat">
              <a:bevelT w="82550" h="57150"/>
            </a:sp3d>
          </c:spPr>
          <c:dPt>
            <c:idx val="0"/>
            <c:bubble3D val="0"/>
            <c:spPr>
              <a:solidFill>
                <a:schemeClr val="accent1"/>
              </a:solidFill>
              <a:ln w="19050">
                <a:solidFill>
                  <a:schemeClr val="lt1"/>
                </a:solidFill>
              </a:ln>
              <a:effectLst>
                <a:outerShdw blurRad="50800" dist="38100" dir="2700000" algn="tl" rotWithShape="0">
                  <a:prstClr val="black">
                    <a:alpha val="40000"/>
                  </a:prstClr>
                </a:outerShdw>
                <a:softEdge rad="12700"/>
              </a:effectLst>
              <a:scene3d>
                <a:camera prst="orthographicFront"/>
                <a:lightRig rig="threePt" dir="t"/>
              </a:scene3d>
              <a:sp3d prstMaterial="flat">
                <a:bevelT w="82550" h="57150"/>
              </a:sp3d>
            </c:spPr>
            <c:extLst>
              <c:ext xmlns:c16="http://schemas.microsoft.com/office/drawing/2014/chart" uri="{C3380CC4-5D6E-409C-BE32-E72D297353CC}">
                <c16:uniqueId val="{00000001-2D34-417A-A676-CD83C83FEB3B}"/>
              </c:ext>
            </c:extLst>
          </c:dPt>
          <c:dPt>
            <c:idx val="1"/>
            <c:bubble3D val="0"/>
            <c:spPr>
              <a:solidFill>
                <a:schemeClr val="accent2"/>
              </a:solidFill>
              <a:ln w="19050">
                <a:solidFill>
                  <a:schemeClr val="lt1"/>
                </a:solidFill>
              </a:ln>
              <a:effectLst>
                <a:outerShdw blurRad="50800" dist="38100" dir="2700000" algn="tl" rotWithShape="0">
                  <a:prstClr val="black">
                    <a:alpha val="40000"/>
                  </a:prstClr>
                </a:outerShdw>
                <a:softEdge rad="12700"/>
              </a:effectLst>
              <a:scene3d>
                <a:camera prst="orthographicFront"/>
                <a:lightRig rig="threePt" dir="t"/>
              </a:scene3d>
              <a:sp3d prstMaterial="flat">
                <a:bevelT w="82550" h="57150"/>
              </a:sp3d>
            </c:spPr>
            <c:extLst>
              <c:ext xmlns:c16="http://schemas.microsoft.com/office/drawing/2014/chart" uri="{C3380CC4-5D6E-409C-BE32-E72D297353CC}">
                <c16:uniqueId val="{00000003-2D34-417A-A676-CD83C83FEB3B}"/>
              </c:ext>
            </c:extLst>
          </c:dPt>
          <c:dPt>
            <c:idx val="2"/>
            <c:bubble3D val="0"/>
            <c:spPr>
              <a:solidFill>
                <a:schemeClr val="accent3"/>
              </a:solidFill>
              <a:ln w="19050">
                <a:solidFill>
                  <a:schemeClr val="lt1"/>
                </a:solidFill>
              </a:ln>
              <a:effectLst>
                <a:outerShdw blurRad="50800" dist="38100" dir="2700000" algn="tl" rotWithShape="0">
                  <a:prstClr val="black">
                    <a:alpha val="40000"/>
                  </a:prstClr>
                </a:outerShdw>
                <a:softEdge rad="12700"/>
              </a:effectLst>
              <a:scene3d>
                <a:camera prst="orthographicFront"/>
                <a:lightRig rig="threePt" dir="t"/>
              </a:scene3d>
              <a:sp3d prstMaterial="flat">
                <a:bevelT w="82550" h="57150"/>
              </a:sp3d>
            </c:spPr>
            <c:extLst>
              <c:ext xmlns:c16="http://schemas.microsoft.com/office/drawing/2014/chart" uri="{C3380CC4-5D6E-409C-BE32-E72D297353CC}">
                <c16:uniqueId val="{00000005-2D34-417A-A676-CD83C83FEB3B}"/>
              </c:ext>
            </c:extLst>
          </c:dPt>
          <c:dPt>
            <c:idx val="3"/>
            <c:bubble3D val="0"/>
            <c:spPr>
              <a:solidFill>
                <a:schemeClr val="accent4"/>
              </a:solidFill>
              <a:ln w="19050">
                <a:solidFill>
                  <a:schemeClr val="lt1"/>
                </a:solidFill>
              </a:ln>
              <a:effectLst>
                <a:outerShdw blurRad="50800" dist="38100" dir="2700000" algn="tl" rotWithShape="0">
                  <a:prstClr val="black">
                    <a:alpha val="40000"/>
                  </a:prstClr>
                </a:outerShdw>
                <a:softEdge rad="12700"/>
              </a:effectLst>
              <a:scene3d>
                <a:camera prst="orthographicFront"/>
                <a:lightRig rig="threePt" dir="t"/>
              </a:scene3d>
              <a:sp3d prstMaterial="flat">
                <a:bevelT w="82550" h="57150"/>
              </a:sp3d>
            </c:spPr>
            <c:extLst>
              <c:ext xmlns:c16="http://schemas.microsoft.com/office/drawing/2014/chart" uri="{C3380CC4-5D6E-409C-BE32-E72D297353CC}">
                <c16:uniqueId val="{00000007-2D34-417A-A676-CD83C83FEB3B}"/>
              </c:ext>
            </c:extLst>
          </c:dPt>
          <c:cat>
            <c:strRef>
              <c:f>Sheet1!$A$2:$A$5</c:f>
              <c:strCache>
                <c:ptCount val="4"/>
                <c:pt idx="0">
                  <c:v>出勤</c:v>
                </c:pt>
                <c:pt idx="1">
                  <c:v>作业</c:v>
                </c:pt>
                <c:pt idx="2">
                  <c:v>期中考试</c:v>
                </c:pt>
                <c:pt idx="3">
                  <c:v>期末考试</c:v>
                </c:pt>
              </c:strCache>
            </c:strRef>
          </c:cat>
          <c:val>
            <c:numRef>
              <c:f>Sheet1!$B$2:$B$5</c:f>
              <c:numCache>
                <c:formatCode>General</c:formatCode>
                <c:ptCount val="4"/>
                <c:pt idx="0">
                  <c:v>10</c:v>
                </c:pt>
                <c:pt idx="1">
                  <c:v>20</c:v>
                </c:pt>
                <c:pt idx="2">
                  <c:v>30</c:v>
                </c:pt>
                <c:pt idx="3">
                  <c:v>40</c:v>
                </c:pt>
              </c:numCache>
            </c:numRef>
          </c:val>
          <c:extLst>
            <c:ext xmlns:c16="http://schemas.microsoft.com/office/drawing/2014/chart" uri="{C3380CC4-5D6E-409C-BE32-E72D297353CC}">
              <c16:uniqueId val="{0000000A-2D34-417A-A676-CD83C83FEB3B}"/>
            </c:ext>
          </c:extLst>
        </c:ser>
        <c:dLbls>
          <c:showLegendKey val="0"/>
          <c:showVal val="0"/>
          <c:showCatName val="0"/>
          <c:showSerName val="0"/>
          <c:showPercent val="0"/>
          <c:showBubbleSize val="0"/>
          <c:showLeaderLines val="1"/>
        </c:dLbls>
        <c:firstSliceAng val="0"/>
        <c:holeSize val="3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EEFBD-4D40-487D-BBE3-05E473E8A94A}" type="datetimeFigureOut">
              <a:rPr lang="zh-CN" altLang="en-US" smtClean="0"/>
              <a:t>2025/9/7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92ADB-B628-4756-AD77-3CBD996EA45F}" type="slidenum">
              <a:rPr lang="zh-CN" altLang="en-US" smtClean="0"/>
              <a:t>‹#›</a:t>
            </a:fld>
            <a:endParaRPr lang="zh-CN" altLang="en-US"/>
          </a:p>
        </p:txBody>
      </p:sp>
    </p:spTree>
    <p:extLst>
      <p:ext uri="{BB962C8B-B14F-4D97-AF65-F5344CB8AC3E}">
        <p14:creationId xmlns:p14="http://schemas.microsoft.com/office/powerpoint/2010/main" val="1700645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oore%27s_la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1</a:t>
            </a:fld>
            <a:endParaRPr lang="zh-CN" altLang="en-US"/>
          </a:p>
        </p:txBody>
      </p:sp>
    </p:spTree>
    <p:extLst>
      <p:ext uri="{BB962C8B-B14F-4D97-AF65-F5344CB8AC3E}">
        <p14:creationId xmlns:p14="http://schemas.microsoft.com/office/powerpoint/2010/main" val="216160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From </a:t>
            </a:r>
            <a:r>
              <a:rPr kumimoji="0" lang="en-US" altLang="zh-CN" sz="1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hlinkClick r:id="rId3"/>
              </a:rPr>
              <a:t>Wiki</a:t>
            </a:r>
            <a:endParaRPr kumimoji="0" lang="zh-CN" altLang="en-US" sz="1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5"/>
          </p:nvPr>
        </p:nvSpPr>
        <p:spPr/>
        <p:txBody>
          <a:bodyPr/>
          <a:lstStyle/>
          <a:p>
            <a:fld id="{42892ADB-B628-4756-AD77-3CBD996EA45F}" type="slidenum">
              <a:rPr lang="zh-CN" altLang="en-US" smtClean="0"/>
              <a:t>14</a:t>
            </a:fld>
            <a:endParaRPr lang="zh-CN" altLang="en-US"/>
          </a:p>
        </p:txBody>
      </p:sp>
    </p:spTree>
    <p:extLst>
      <p:ext uri="{BB962C8B-B14F-4D97-AF65-F5344CB8AC3E}">
        <p14:creationId xmlns:p14="http://schemas.microsoft.com/office/powerpoint/2010/main" val="2092370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自然界中大部分的信号都是模拟的，</a:t>
            </a:r>
            <a:r>
              <a:rPr lang="zh-CN" altLang="en-US" dirty="0"/>
              <a:t>所有的系统都是混合系统，有模拟的，也有数字的</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信息</a:t>
            </a:r>
            <a:r>
              <a:rPr lang="zh-CN" altLang="en-US" dirty="0"/>
              <a:t>：对客观世界所存在的各种差异的描述。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信息的特征：传输能力、存储能力、处理能力。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数字信号、模拟信号在传输过程中都会变形，但数字信号依然可以保持</a:t>
            </a:r>
            <a:r>
              <a:rPr lang="en-US" altLang="zh-CN" dirty="0"/>
              <a:t>0</a:t>
            </a:r>
            <a:r>
              <a:rPr lang="zh-CN" altLang="en-US" dirty="0"/>
              <a:t>、</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15</a:t>
            </a:fld>
            <a:endParaRPr lang="zh-CN" altLang="en-US"/>
          </a:p>
        </p:txBody>
      </p:sp>
    </p:spTree>
    <p:extLst>
      <p:ext uri="{BB962C8B-B14F-4D97-AF65-F5344CB8AC3E}">
        <p14:creationId xmlns:p14="http://schemas.microsoft.com/office/powerpoint/2010/main" val="4092101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采样定理说明采样频率与信号频谱之间的关系，是连续信号离散化的基本依据。</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16</a:t>
            </a:fld>
            <a:endParaRPr lang="zh-CN" altLang="en-US"/>
          </a:p>
        </p:txBody>
      </p:sp>
    </p:spTree>
    <p:extLst>
      <p:ext uri="{BB962C8B-B14F-4D97-AF65-F5344CB8AC3E}">
        <p14:creationId xmlns:p14="http://schemas.microsoft.com/office/powerpoint/2010/main" val="399315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892ADB-B628-4756-AD77-3CBD996EA45F}" type="slidenum">
              <a:rPr lang="zh-CN" altLang="en-US" smtClean="0"/>
              <a:t>17</a:t>
            </a:fld>
            <a:endParaRPr lang="zh-CN" altLang="en-US"/>
          </a:p>
        </p:txBody>
      </p:sp>
    </p:spTree>
    <p:extLst>
      <p:ext uri="{BB962C8B-B14F-4D97-AF65-F5344CB8AC3E}">
        <p14:creationId xmlns:p14="http://schemas.microsoft.com/office/powerpoint/2010/main" val="3985154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倒数第</a:t>
            </a:r>
            <a:r>
              <a:rPr lang="en-US" altLang="zh-CN" dirty="0"/>
              <a:t>3</a:t>
            </a:r>
            <a:r>
              <a:rPr lang="zh-CN" altLang="en-US" dirty="0"/>
              <a:t>行：</a:t>
            </a:r>
            <a:r>
              <a:rPr lang="en-US" altLang="zh-CN" dirty="0"/>
              <a:t>=</a:t>
            </a:r>
            <a:r>
              <a:rPr lang="zh-CN" altLang="en-US" dirty="0"/>
              <a:t>（</a:t>
            </a:r>
            <a:r>
              <a:rPr lang="en-US" altLang="zh-CN" dirty="0"/>
              <a:t>)10</a:t>
            </a:r>
            <a:r>
              <a:rPr lang="zh-CN" altLang="en-US" dirty="0"/>
              <a:t>，是因为</a:t>
            </a:r>
            <a:r>
              <a:rPr lang="en-US" altLang="zh-CN" dirty="0"/>
              <a:t>2</a:t>
            </a:r>
            <a:r>
              <a:rPr lang="zh-CN" altLang="en-US" dirty="0"/>
              <a:t>的</a:t>
            </a:r>
            <a:r>
              <a:rPr lang="en-US" altLang="zh-CN" dirty="0"/>
              <a:t>n</a:t>
            </a:r>
            <a:r>
              <a:rPr lang="zh-CN" altLang="en-US" dirty="0"/>
              <a:t>次方表达的就是</a:t>
            </a:r>
            <a:r>
              <a:rPr lang="en-US" altLang="zh-CN" dirty="0"/>
              <a:t>10</a:t>
            </a:r>
            <a:r>
              <a:rPr lang="zh-CN" altLang="en-US" dirty="0"/>
              <a:t>进制的值。</a:t>
            </a:r>
            <a:endParaRPr lang="en-US" altLang="zh-CN" dirty="0"/>
          </a:p>
          <a:p>
            <a:r>
              <a:rPr lang="zh-CN" altLang="en-US" dirty="0"/>
              <a:t>最后一行：</a:t>
            </a:r>
            <a:r>
              <a:rPr lang="en-US" altLang="zh-CN" dirty="0"/>
              <a:t>r</a:t>
            </a:r>
            <a:r>
              <a:rPr lang="zh-CN" altLang="en-US" dirty="0"/>
              <a:t>进制展开为</a:t>
            </a:r>
            <a:r>
              <a:rPr lang="en-US" altLang="zh-CN" dirty="0"/>
              <a:t>r</a:t>
            </a:r>
            <a:r>
              <a:rPr lang="zh-CN" altLang="en-US" dirty="0"/>
              <a:t>进制十分简单，按</a:t>
            </a:r>
            <a:r>
              <a:rPr lang="zh-CN" altLang="en-US" b="1" dirty="0"/>
              <a:t>位置</a:t>
            </a:r>
            <a:r>
              <a:rPr lang="zh-CN" altLang="en-US" dirty="0"/>
              <a:t>重新写一遍就是了。</a:t>
            </a:r>
            <a:endParaRPr lang="en-US" altLang="zh-CN" dirty="0"/>
          </a:p>
          <a:p>
            <a:r>
              <a:rPr lang="zh-CN" altLang="en-US" dirty="0"/>
              <a:t>以上：参见八进制</a:t>
            </a:r>
            <a:r>
              <a:rPr lang="en-US" altLang="zh-CN" dirty="0"/>
              <a:t>(127)</a:t>
            </a:r>
            <a:r>
              <a:rPr lang="en-US" altLang="zh-CN" baseline="-25000" dirty="0"/>
              <a:t>8</a:t>
            </a:r>
            <a:r>
              <a:rPr lang="zh-CN" altLang="en-US" dirty="0"/>
              <a:t>的书写。</a:t>
            </a:r>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19</a:t>
            </a:fld>
            <a:endParaRPr lang="en-US" altLang="zh-CN"/>
          </a:p>
        </p:txBody>
      </p:sp>
    </p:spTree>
    <p:extLst>
      <p:ext uri="{BB962C8B-B14F-4D97-AF65-F5344CB8AC3E}">
        <p14:creationId xmlns:p14="http://schemas.microsoft.com/office/powerpoint/2010/main" val="135870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F8647A91-219E-421F-B8BE-7992102C0D15}" type="slidenum">
              <a:rPr lang="en-US" altLang="zh-CN" sz="1200" smtClean="0"/>
              <a:pPr eaLnBrk="1" hangingPunct="1"/>
              <a:t>20</a:t>
            </a:fld>
            <a:endParaRPr lang="en-US" altLang="zh-CN" sz="120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ea typeface="宋体" charset="-122"/>
            </a:endParaRPr>
          </a:p>
        </p:txBody>
      </p:sp>
    </p:spTree>
    <p:extLst>
      <p:ext uri="{BB962C8B-B14F-4D97-AF65-F5344CB8AC3E}">
        <p14:creationId xmlns:p14="http://schemas.microsoft.com/office/powerpoint/2010/main" val="3584177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22</a:t>
            </a:fld>
            <a:endParaRPr lang="zh-CN" altLang="en-US"/>
          </a:p>
        </p:txBody>
      </p:sp>
    </p:spTree>
    <p:extLst>
      <p:ext uri="{BB962C8B-B14F-4D97-AF65-F5344CB8AC3E}">
        <p14:creationId xmlns:p14="http://schemas.microsoft.com/office/powerpoint/2010/main" val="3667185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十分简便</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23</a:t>
            </a:fld>
            <a:endParaRPr lang="zh-CN" altLang="en-US"/>
          </a:p>
        </p:txBody>
      </p:sp>
    </p:spTree>
    <p:extLst>
      <p:ext uri="{BB962C8B-B14F-4D97-AF65-F5344CB8AC3E}">
        <p14:creationId xmlns:p14="http://schemas.microsoft.com/office/powerpoint/2010/main" val="3665802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任何有模的计量系统，均可化</a:t>
            </a:r>
            <a:r>
              <a:rPr lang="zh-CN" altLang="en-US" b="1" dirty="0"/>
              <a:t>减法</a:t>
            </a:r>
            <a:r>
              <a:rPr lang="zh-CN" altLang="en-US" dirty="0"/>
              <a:t>为</a:t>
            </a:r>
            <a:r>
              <a:rPr lang="zh-CN" altLang="en-US" b="1" dirty="0"/>
              <a:t>加法</a:t>
            </a:r>
            <a:r>
              <a:rPr lang="zh-CN" altLang="en-US" dirty="0"/>
              <a:t>。</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24</a:t>
            </a:fld>
            <a:endParaRPr lang="zh-CN" altLang="en-US"/>
          </a:p>
        </p:txBody>
      </p:sp>
    </p:spTree>
    <p:extLst>
      <p:ext uri="{BB962C8B-B14F-4D97-AF65-F5344CB8AC3E}">
        <p14:creationId xmlns:p14="http://schemas.microsoft.com/office/powerpoint/2010/main" val="123586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The Radix Complement, Diminished Radix Complement.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t>反码公式</a:t>
            </a:r>
            <a:r>
              <a:rPr lang="zh-CN" altLang="en-US" sz="1200" dirty="0"/>
              <a:t>由来： 因为 原码</a:t>
            </a:r>
            <a:r>
              <a:rPr lang="en-US" altLang="zh-CN" sz="1200" dirty="0"/>
              <a:t>+</a:t>
            </a:r>
            <a:r>
              <a:rPr lang="zh-CN" altLang="en-US" sz="1200" dirty="0"/>
              <a:t>反码</a:t>
            </a:r>
            <a:r>
              <a:rPr lang="en-US" altLang="zh-CN" sz="1200" dirty="0"/>
              <a:t>=111...1</a:t>
            </a:r>
            <a:r>
              <a:rPr lang="zh-CN" altLang="en-US" sz="1200" dirty="0"/>
              <a:t>，也就是 </a:t>
            </a:r>
            <a:r>
              <a:rPr lang="en-US" altLang="zh-CN" sz="1200" dirty="0"/>
              <a:t>(</a:t>
            </a:r>
            <a:r>
              <a:rPr lang="zh-CN" altLang="en-US" sz="1200" dirty="0"/>
              <a:t>模数</a:t>
            </a:r>
            <a:r>
              <a:rPr lang="en-US" altLang="zh-CN" sz="1200" dirty="0"/>
              <a:t>-1)</a:t>
            </a:r>
          </a:p>
          <a:p>
            <a:pPr>
              <a:buNone/>
            </a:pPr>
            <a:r>
              <a:rPr lang="zh-CN" altLang="en-US" sz="1200" dirty="0"/>
              <a:t>二进制的</a:t>
            </a:r>
            <a:r>
              <a:rPr lang="zh-CN" altLang="en-US" sz="1200" b="1" dirty="0"/>
              <a:t>反码</a:t>
            </a:r>
            <a:r>
              <a:rPr lang="zh-CN" altLang="en-US" sz="1200" dirty="0"/>
              <a:t>在形式上</a:t>
            </a:r>
            <a:endParaRPr lang="en-US" altLang="zh-CN" sz="1200" dirty="0"/>
          </a:p>
          <a:p>
            <a:pPr>
              <a:buNone/>
            </a:pPr>
            <a:r>
              <a:rPr lang="zh-CN" altLang="en-US" sz="1200" dirty="0"/>
              <a:t>是将</a:t>
            </a:r>
            <a:r>
              <a:rPr lang="en-US" altLang="zh-CN" sz="1200" dirty="0"/>
              <a:t>1</a:t>
            </a:r>
            <a:r>
              <a:rPr lang="zh-CN" altLang="en-US" sz="1200" dirty="0"/>
              <a:t>改为</a:t>
            </a:r>
            <a:r>
              <a:rPr lang="en-US" altLang="zh-CN" sz="1200" dirty="0"/>
              <a:t>0</a:t>
            </a:r>
            <a:r>
              <a:rPr lang="zh-CN" altLang="en-US" sz="1200" dirty="0"/>
              <a:t>或将</a:t>
            </a:r>
            <a:r>
              <a:rPr lang="en-US" altLang="zh-CN" sz="1200" dirty="0"/>
              <a:t>0</a:t>
            </a:r>
            <a:r>
              <a:rPr lang="zh-CN" altLang="en-US" sz="1200" dirty="0"/>
              <a:t>改为</a:t>
            </a:r>
            <a:r>
              <a:rPr lang="en-US" altLang="zh-CN" sz="1200" dirty="0"/>
              <a:t>1.</a:t>
            </a:r>
            <a:endParaRPr lang="zh-CN"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25</a:t>
            </a:fld>
            <a:endParaRPr lang="en-US" altLang="zh-CN"/>
          </a:p>
        </p:txBody>
      </p:sp>
    </p:spTree>
    <p:extLst>
      <p:ext uri="{BB962C8B-B14F-4D97-AF65-F5344CB8AC3E}">
        <p14:creationId xmlns:p14="http://schemas.microsoft.com/office/powerpoint/2010/main" val="1616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过去电子工程专业学生必须要学会使用示波器；现在则要求至少熟悉一门</a:t>
            </a:r>
            <a:r>
              <a:rPr lang="en-US" altLang="zh-CN" dirty="0"/>
              <a:t>HDL</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原理图：可描述电路的结构和布局，但美欧对功能结构进行说明。若没有附加文档说明设计意图，任何人都很难在短时间内确定逻辑电路原理图所表示的功能。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如果开关接到右侧蓝色零线，也可以断开电路，但是，断开后，灯泡带电，电器带电危险！</a:t>
            </a:r>
          </a:p>
          <a:p>
            <a:endParaRPr lang="en-US" altLang="zh-CN" dirty="0"/>
          </a:p>
          <a:p>
            <a:r>
              <a:rPr lang="zh-CN" altLang="en-US" dirty="0"/>
              <a:t>霍金</a:t>
            </a:r>
            <a:r>
              <a:rPr lang="en-US" altLang="zh-CN" dirty="0"/>
              <a:t>《</a:t>
            </a:r>
            <a:r>
              <a:rPr lang="zh-CN" altLang="en-US" dirty="0"/>
              <a:t>时间简史</a:t>
            </a:r>
            <a:r>
              <a:rPr lang="en-US" altLang="zh-CN" dirty="0"/>
              <a:t>》</a:t>
            </a:r>
            <a:r>
              <a:rPr lang="zh-CN" altLang="en-US" dirty="0"/>
              <a:t>第一章 我们的宇宙图像</a:t>
            </a:r>
          </a:p>
          <a:p>
            <a:r>
              <a:rPr lang="zh-CN" altLang="en-US" b="1" dirty="0"/>
              <a:t>一位著名的科学家（据说是贝特郎</a:t>
            </a:r>
            <a:r>
              <a:rPr lang="en-US" altLang="zh-CN" b="1" dirty="0"/>
              <a:t>·</a:t>
            </a:r>
            <a:r>
              <a:rPr lang="zh-CN" altLang="en-US" b="1" dirty="0"/>
              <a:t>罗素）曾经作过一次关于天文学方面的讲演。他描述了地球如何绕着太阳运动，以及太阳又是如何绕着我们称之为星系的巨大的恒星群的中心转动。演讲结束之时，一位坐在房间后排的矮个老妇人站起来说道：“你说的这些都是废话。这个世界实际上是驮在一只大乌龟的背上的一块平板。”这位科学家很有教养地微笑着答道：“那么这只乌龟是站在什么上面的呢？”“你很聪明，年轻人，的确很聪明，”老妇人说，“不过，这是一只驮着一只一直驮下去的乌龟群啊！”</a:t>
            </a:r>
          </a:p>
          <a:p>
            <a:endParaRPr lang="zh-CN" altLang="en-US" dirty="0"/>
          </a:p>
          <a:p>
            <a:r>
              <a:rPr lang="zh-CN" altLang="en-US" dirty="0"/>
              <a:t>大部分人会觉得，把我们的宇宙喻为一个无限的乌龟塔相当荒谬，可是为什么我们自以为知道得更多一些呢？我们对宇宙了解了多少？而我们又是怎样才知道的呢？宇宙从何而来，又将向何处去？宇宙有开端吗？如果有的话，在这开端之前发生了什么？时间的本质是什么？它会有一个终结吗？在物理学上的一些最新突破，使一部分奇妙的新技术得以实现，从而对于回答这些长期以来悬而未决问题中的某些问题有所启发。也许有一天这些答案会像我们认为地球绕着太阳运动那样显而易见</a:t>
            </a:r>
            <a:r>
              <a:rPr lang="en-US" altLang="zh-CN" dirty="0"/>
              <a:t>——</a:t>
            </a:r>
            <a:r>
              <a:rPr lang="zh-CN" altLang="en-US" dirty="0"/>
              <a:t>当然也可能像乌龟塔那般荒唐可笑。不管怎样，唯有让时间来判断了。</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3</a:t>
            </a:fld>
            <a:endParaRPr lang="zh-CN" altLang="en-US"/>
          </a:p>
        </p:txBody>
      </p:sp>
    </p:spTree>
    <p:extLst>
      <p:ext uri="{BB962C8B-B14F-4D97-AF65-F5344CB8AC3E}">
        <p14:creationId xmlns:p14="http://schemas.microsoft.com/office/powerpoint/2010/main" val="4129638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如果一个十进制数既有整数部分又有小数部分，可将整数部分和小数部分分别进行转换，</a:t>
            </a:r>
            <a:br>
              <a:rPr lang="en-US" altLang="zh-CN" sz="1200" dirty="0"/>
            </a:br>
            <a:r>
              <a:rPr lang="zh-CN" altLang="en-US" sz="1200" dirty="0"/>
              <a:t>然后再合并到一起。</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30</a:t>
            </a:fld>
            <a:endParaRPr lang="zh-CN" altLang="en-US"/>
          </a:p>
        </p:txBody>
      </p:sp>
    </p:spTree>
    <p:extLst>
      <p:ext uri="{BB962C8B-B14F-4D97-AF65-F5344CB8AC3E}">
        <p14:creationId xmlns:p14="http://schemas.microsoft.com/office/powerpoint/2010/main" val="65630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200" dirty="0"/>
              <a:t>1</a:t>
            </a:r>
            <a:r>
              <a:rPr lang="zh-CN" altLang="en-US" sz="1200" dirty="0"/>
              <a:t>位八进制数    </a:t>
            </a:r>
            <a:r>
              <a:rPr lang="en-US" altLang="zh-CN" sz="1200" b="1" dirty="0">
                <a:solidFill>
                  <a:srgbClr val="FF0000"/>
                </a:solidFill>
                <a:sym typeface="Wingdings" panose="05000000000000000000" pitchFamily="2" charset="2"/>
              </a:rPr>
              <a:t></a:t>
            </a:r>
            <a:r>
              <a:rPr lang="en-US" altLang="zh-CN" sz="1200" dirty="0"/>
              <a:t> 3</a:t>
            </a:r>
            <a:r>
              <a:rPr lang="zh-CN" altLang="en-US" sz="1200" dirty="0"/>
              <a:t>位二进制数</a:t>
            </a:r>
            <a:endParaRPr lang="en-US" altLang="zh-CN" sz="1200" dirty="0"/>
          </a:p>
          <a:p>
            <a:pPr>
              <a:lnSpc>
                <a:spcPct val="130000"/>
              </a:lnSpc>
            </a:pPr>
            <a:r>
              <a:rPr lang="en-US" altLang="zh-CN" sz="1200" dirty="0"/>
              <a:t>1</a:t>
            </a:r>
            <a:r>
              <a:rPr lang="zh-CN" altLang="en-US" sz="1200" dirty="0"/>
              <a:t>位十六进制数 </a:t>
            </a:r>
            <a:r>
              <a:rPr lang="en-US" altLang="zh-CN" sz="1200" b="1" dirty="0">
                <a:solidFill>
                  <a:srgbClr val="FF0000"/>
                </a:solidFill>
                <a:sym typeface="Wingdings" panose="05000000000000000000" pitchFamily="2" charset="2"/>
              </a:rPr>
              <a:t></a:t>
            </a:r>
            <a:r>
              <a:rPr lang="en-US" altLang="zh-CN" sz="1200" dirty="0"/>
              <a:t> 4</a:t>
            </a:r>
            <a:r>
              <a:rPr lang="zh-CN" altLang="en-US" sz="1200" dirty="0"/>
              <a:t>位二进制数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从小数点开始，分别向左右展开</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33</a:t>
            </a:fld>
            <a:endParaRPr lang="zh-CN" altLang="en-US"/>
          </a:p>
        </p:txBody>
      </p:sp>
    </p:spTree>
    <p:extLst>
      <p:ext uri="{BB962C8B-B14F-4D97-AF65-F5344CB8AC3E}">
        <p14:creationId xmlns:p14="http://schemas.microsoft.com/office/powerpoint/2010/main" val="272572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原码不能直接进行减法，必须用：大数</a:t>
            </a:r>
            <a:r>
              <a:rPr lang="en-US" altLang="zh-CN" dirty="0"/>
              <a:t>-</a:t>
            </a:r>
            <a:r>
              <a:rPr lang="zh-CN" altLang="en-US" dirty="0"/>
              <a:t>小数，再判断符号。</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34</a:t>
            </a:fld>
            <a:endParaRPr lang="zh-CN" altLang="en-US"/>
          </a:p>
        </p:txBody>
      </p:sp>
    </p:spTree>
    <p:extLst>
      <p:ext uri="{BB962C8B-B14F-4D97-AF65-F5344CB8AC3E}">
        <p14:creationId xmlns:p14="http://schemas.microsoft.com/office/powerpoint/2010/main" val="2252714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整数</a:t>
            </a:r>
            <a:r>
              <a:rPr lang="en-US" altLang="zh-CN" dirty="0"/>
              <a:t>0</a:t>
            </a:r>
            <a:r>
              <a:rPr lang="zh-CN" altLang="en-US" dirty="0"/>
              <a:t>的原码：</a:t>
            </a:r>
            <a:r>
              <a:rPr lang="en-US" altLang="zh-CN" dirty="0"/>
              <a:t>00..0</a:t>
            </a:r>
            <a:r>
              <a:rPr lang="zh-CN" altLang="en-US" dirty="0"/>
              <a:t>， </a:t>
            </a:r>
            <a:r>
              <a:rPr lang="en-US" altLang="zh-CN" dirty="0"/>
              <a:t>10…0</a:t>
            </a:r>
          </a:p>
          <a:p>
            <a:r>
              <a:rPr lang="zh-CN" altLang="en-US" dirty="0"/>
              <a:t>小数</a:t>
            </a:r>
            <a:r>
              <a:rPr lang="en-US" altLang="zh-CN" dirty="0"/>
              <a:t>0</a:t>
            </a:r>
            <a:r>
              <a:rPr lang="zh-CN" altLang="en-US" dirty="0"/>
              <a:t>的原码：</a:t>
            </a:r>
            <a:r>
              <a:rPr lang="en-US" altLang="zh-CN" dirty="0"/>
              <a:t>0.0..0</a:t>
            </a:r>
            <a:r>
              <a:rPr lang="zh-CN" altLang="en-US" dirty="0"/>
              <a:t>，</a:t>
            </a:r>
            <a:r>
              <a:rPr lang="en-US" altLang="zh-CN" dirty="0"/>
              <a:t>1.0…0</a:t>
            </a:r>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35</a:t>
            </a:fld>
            <a:endParaRPr lang="zh-CN" altLang="en-US"/>
          </a:p>
        </p:txBody>
      </p:sp>
    </p:spTree>
    <p:extLst>
      <p:ext uri="{BB962C8B-B14F-4D97-AF65-F5344CB8AC3E}">
        <p14:creationId xmlns:p14="http://schemas.microsoft.com/office/powerpoint/2010/main" val="1097743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整数</a:t>
            </a:r>
            <a:r>
              <a:rPr lang="en-US" altLang="zh-CN" dirty="0"/>
              <a:t>0</a:t>
            </a:r>
            <a:r>
              <a:rPr lang="zh-CN" altLang="en-US" dirty="0"/>
              <a:t>的反码：</a:t>
            </a:r>
            <a:r>
              <a:rPr lang="en-US" altLang="zh-CN" dirty="0"/>
              <a:t>00…0</a:t>
            </a:r>
            <a:r>
              <a:rPr lang="zh-CN" altLang="en-US" dirty="0"/>
              <a:t>， </a:t>
            </a:r>
            <a:r>
              <a:rPr lang="en-US" altLang="zh-CN" dirty="0"/>
              <a:t>11…1</a:t>
            </a:r>
          </a:p>
          <a:p>
            <a:r>
              <a:rPr lang="zh-CN" altLang="en-US" dirty="0"/>
              <a:t>小数</a:t>
            </a:r>
            <a:r>
              <a:rPr lang="en-US" altLang="zh-CN" dirty="0"/>
              <a:t>0</a:t>
            </a:r>
            <a:r>
              <a:rPr lang="zh-CN" altLang="en-US" dirty="0"/>
              <a:t>的反码：</a:t>
            </a:r>
            <a:r>
              <a:rPr lang="en-US" altLang="zh-CN" dirty="0"/>
              <a:t>0.0…0</a:t>
            </a:r>
            <a:r>
              <a:rPr lang="zh-CN" altLang="en-US" dirty="0"/>
              <a:t>，</a:t>
            </a:r>
            <a:r>
              <a:rPr lang="en-US" altLang="zh-CN" dirty="0"/>
              <a:t>1.1…1</a:t>
            </a:r>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36</a:t>
            </a:fld>
            <a:endParaRPr lang="zh-CN" altLang="en-US"/>
          </a:p>
        </p:txBody>
      </p:sp>
    </p:spTree>
    <p:extLst>
      <p:ext uri="{BB962C8B-B14F-4D97-AF65-F5344CB8AC3E}">
        <p14:creationId xmlns:p14="http://schemas.microsoft.com/office/powerpoint/2010/main" val="1091334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整数</a:t>
            </a:r>
            <a:r>
              <a:rPr lang="en-US" altLang="zh-CN" dirty="0"/>
              <a:t>0</a:t>
            </a:r>
            <a:r>
              <a:rPr lang="zh-CN" altLang="en-US" dirty="0"/>
              <a:t>的补码：</a:t>
            </a:r>
            <a:r>
              <a:rPr lang="en-US" altLang="zh-CN" dirty="0"/>
              <a:t>00…0</a:t>
            </a:r>
          </a:p>
          <a:p>
            <a:r>
              <a:rPr lang="zh-CN" altLang="en-US" dirty="0"/>
              <a:t>小数</a:t>
            </a:r>
            <a:r>
              <a:rPr lang="en-US" altLang="zh-CN" dirty="0"/>
              <a:t>0</a:t>
            </a:r>
            <a:r>
              <a:rPr lang="zh-CN" altLang="en-US" dirty="0"/>
              <a:t>的补码：</a:t>
            </a:r>
            <a:r>
              <a:rPr lang="en-US" altLang="zh-CN" dirty="0"/>
              <a:t>0.0…0</a:t>
            </a:r>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37</a:t>
            </a:fld>
            <a:endParaRPr lang="zh-CN" altLang="en-US"/>
          </a:p>
        </p:txBody>
      </p:sp>
    </p:spTree>
    <p:extLst>
      <p:ext uri="{BB962C8B-B14F-4D97-AF65-F5344CB8AC3E}">
        <p14:creationId xmlns:p14="http://schemas.microsoft.com/office/powerpoint/2010/main" val="1618651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原码、反码减法运算麻烦。</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有小数点求补码</a:t>
                </a:r>
                <a:r>
                  <a:rPr lang="zh-CN" altLang="en-US" sz="1200" b="1" dirty="0"/>
                  <a:t>：先将小数点去掉，求补后再添回原来位置。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补码的补码 </a:t>
                </a:r>
                <a:r>
                  <a:rPr lang="en-US" altLang="zh-CN" sz="1200" b="1" dirty="0"/>
                  <a:t>= </a:t>
                </a:r>
                <a:r>
                  <a:rPr lang="zh-CN" altLang="en-US" sz="1200" b="1" dirty="0"/>
                  <a:t>原码</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sSub>
                            <m:sSubPr>
                              <m:ctrlPr>
                                <a:rPr lang="en-US" altLang="zh-CN" sz="1200" i="1">
                                  <a:latin typeface="Cambria Math" panose="02040503050406030204" pitchFamily="18" charset="0"/>
                                </a:rPr>
                              </m:ctrlPr>
                            </m:sSubPr>
                            <m:e>
                              <m:r>
                                <a:rPr lang="en-US" altLang="zh-CN" sz="1200" i="1">
                                  <a:latin typeface="Cambria Math"/>
                                </a:rPr>
                                <m:t>(</m:t>
                              </m:r>
                              <m:r>
                                <a:rPr lang="en-US" altLang="zh-CN" sz="1200" i="1">
                                  <a:latin typeface="Cambria Math"/>
                                </a:rPr>
                                <m:t>𝑁</m:t>
                              </m:r>
                            </m:e>
                            <m:sub>
                              <m:r>
                                <a:rPr lang="zh-CN" altLang="en-US" sz="1200" i="1">
                                  <a:latin typeface="Cambria Math"/>
                                </a:rPr>
                                <m:t>补</m:t>
                              </m:r>
                            </m:sub>
                          </m:sSub>
                          <m:r>
                            <a:rPr lang="en-US" altLang="zh-CN" sz="1200" i="1">
                              <a:latin typeface="Cambria Math"/>
                            </a:rPr>
                            <m:t>)</m:t>
                          </m:r>
                        </m:e>
                        <m:sub>
                          <m:r>
                            <a:rPr lang="zh-CN" altLang="en-US" sz="1200" i="1">
                              <a:latin typeface="Cambria Math"/>
                            </a:rPr>
                            <m:t>补</m:t>
                          </m:r>
                        </m:sub>
                      </m:sSub>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𝑟</m:t>
                          </m:r>
                        </m:e>
                        <m:sup>
                          <m:r>
                            <a:rPr lang="en-US" altLang="zh-CN" sz="1200" i="1">
                              <a:latin typeface="Cambria Math"/>
                            </a:rPr>
                            <m:t>𝑛</m:t>
                          </m:r>
                        </m:sup>
                      </m:sSup>
                      <m:r>
                        <a:rPr lang="en-US" altLang="zh-CN" sz="1200" i="1">
                          <a:latin typeface="Cambria Math"/>
                        </a:rPr>
                        <m:t>−</m:t>
                      </m:r>
                      <m:d>
                        <m:dPr>
                          <m:ctrlPr>
                            <a:rPr lang="en-US" altLang="zh-CN" sz="1200" i="1">
                              <a:latin typeface="Cambria Math" panose="02040503050406030204" pitchFamily="18" charset="0"/>
                            </a:rPr>
                          </m:ctrlPr>
                        </m:dPr>
                        <m:e>
                          <m:sSup>
                            <m:sSupPr>
                              <m:ctrlPr>
                                <a:rPr lang="en-US" altLang="zh-CN" sz="1200" i="1">
                                  <a:latin typeface="Cambria Math" panose="02040503050406030204" pitchFamily="18" charset="0"/>
                                </a:rPr>
                              </m:ctrlPr>
                            </m:sSupPr>
                            <m:e>
                              <m:r>
                                <a:rPr lang="en-US" altLang="zh-CN" sz="1200" i="1">
                                  <a:latin typeface="Cambria Math"/>
                                </a:rPr>
                                <m:t>𝑟</m:t>
                              </m:r>
                            </m:e>
                            <m:sup>
                              <m:r>
                                <a:rPr lang="en-US" altLang="zh-CN" sz="1200" i="1">
                                  <a:latin typeface="Cambria Math"/>
                                </a:rPr>
                                <m:t>𝑛</m:t>
                              </m:r>
                            </m:sup>
                          </m:sSup>
                          <m:r>
                            <a:rPr lang="en-US" altLang="zh-CN" sz="1200" i="1">
                              <a:latin typeface="Cambria Math"/>
                            </a:rPr>
                            <m:t>−</m:t>
                          </m:r>
                          <m:r>
                            <a:rPr lang="en-US" altLang="zh-CN" sz="1200" i="1">
                              <a:latin typeface="Cambria Math"/>
                            </a:rPr>
                            <m:t>𝑁</m:t>
                          </m:r>
                        </m:e>
                      </m:d>
                      <m:r>
                        <a:rPr lang="en-US" altLang="zh-CN" sz="1200" i="1">
                          <a:latin typeface="Cambria Math"/>
                        </a:rPr>
                        <m:t>=</m:t>
                      </m:r>
                      <m:r>
                        <a:rPr lang="en-US" altLang="zh-CN" sz="1200" i="1">
                          <a:latin typeface="Cambria Math"/>
                        </a:rPr>
                        <m:t>𝑁</m:t>
                      </m:r>
                    </m:oMath>
                  </m:oMathPara>
                </a14:m>
                <a:endParaRPr lang="zh-CN" altLang="en-US" sz="1200" b="1"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有小数点求补码</a:t>
                </a:r>
                <a:r>
                  <a:rPr lang="zh-CN" altLang="en-US" sz="1200" b="1" dirty="0"/>
                  <a:t>：先将小数点去掉，求补后再添回原来位置。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补码的补码 </a:t>
                </a:r>
                <a:r>
                  <a:rPr lang="en-US" altLang="zh-CN" sz="1200" b="1" dirty="0"/>
                  <a:t>= </a:t>
                </a:r>
                <a:r>
                  <a:rPr lang="zh-CN" altLang="en-US" sz="1200" b="1" dirty="0"/>
                  <a:t>原码</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a:latin typeface="Cambria Math" panose="02040503050406030204" pitchFamily="18" charset="0"/>
                  </a:rPr>
                  <a:t>〖〖</a:t>
                </a:r>
                <a:r>
                  <a:rPr lang="en-US" altLang="zh-CN" sz="1200" i="0">
                    <a:latin typeface="Cambria Math"/>
                  </a:rPr>
                  <a:t>(𝑁</a:t>
                </a:r>
                <a:r>
                  <a:rPr lang="en-US" altLang="zh-CN" sz="1200" i="0">
                    <a:latin typeface="Cambria Math" panose="02040503050406030204" pitchFamily="18" charset="0"/>
                  </a:rPr>
                  <a:t>〗_</a:t>
                </a:r>
                <a:r>
                  <a:rPr lang="zh-CN" altLang="en-US" sz="1200" i="0">
                    <a:latin typeface="Cambria Math"/>
                  </a:rPr>
                  <a:t>补</a:t>
                </a:r>
                <a:r>
                  <a:rPr lang="en-US" altLang="zh-CN" sz="1200" i="0">
                    <a:latin typeface="Cambria Math"/>
                  </a:rPr>
                  <a:t>)</a:t>
                </a:r>
                <a:r>
                  <a:rPr lang="en-US" altLang="zh-CN" sz="1200" i="0">
                    <a:latin typeface="Cambria Math" panose="02040503050406030204" pitchFamily="18" charset="0"/>
                  </a:rPr>
                  <a:t>〗_</a:t>
                </a:r>
                <a:r>
                  <a:rPr lang="zh-CN" altLang="en-US" sz="1200" i="0">
                    <a:latin typeface="Cambria Math"/>
                  </a:rPr>
                  <a:t>补</a:t>
                </a:r>
                <a:r>
                  <a:rPr lang="en-US" altLang="zh-CN" sz="1200" i="0">
                    <a:latin typeface="Cambria Math"/>
                  </a:rPr>
                  <a:t>=𝑟</a:t>
                </a:r>
                <a:r>
                  <a:rPr lang="en-US" altLang="zh-CN" sz="1200" i="0">
                    <a:latin typeface="Cambria Math" panose="02040503050406030204" pitchFamily="18" charset="0"/>
                  </a:rPr>
                  <a:t>^</a:t>
                </a:r>
                <a:r>
                  <a:rPr lang="en-US" altLang="zh-CN" sz="1200" i="0">
                    <a:latin typeface="Cambria Math"/>
                  </a:rPr>
                  <a:t>𝑛−</a:t>
                </a:r>
                <a:r>
                  <a:rPr lang="en-US" altLang="zh-CN" sz="1200" i="0">
                    <a:latin typeface="Cambria Math" panose="02040503050406030204" pitchFamily="18" charset="0"/>
                  </a:rPr>
                  <a:t>(</a:t>
                </a:r>
                <a:r>
                  <a:rPr lang="en-US" altLang="zh-CN" sz="1200" i="0">
                    <a:latin typeface="Cambria Math"/>
                  </a:rPr>
                  <a:t>𝑟</a:t>
                </a:r>
                <a:r>
                  <a:rPr lang="en-US" altLang="zh-CN" sz="1200" i="0">
                    <a:latin typeface="Cambria Math" panose="02040503050406030204" pitchFamily="18" charset="0"/>
                  </a:rPr>
                  <a:t>^</a:t>
                </a:r>
                <a:r>
                  <a:rPr lang="en-US" altLang="zh-CN" sz="1200" i="0">
                    <a:latin typeface="Cambria Math"/>
                  </a:rPr>
                  <a:t>𝑛−𝑁</a:t>
                </a:r>
                <a:r>
                  <a:rPr lang="en-US" altLang="zh-CN" sz="1200" i="0">
                    <a:latin typeface="Cambria Math" panose="02040503050406030204" pitchFamily="18" charset="0"/>
                  </a:rPr>
                  <a:t>)</a:t>
                </a:r>
                <a:r>
                  <a:rPr lang="en-US" altLang="zh-CN" sz="1200" i="0">
                    <a:latin typeface="Cambria Math"/>
                  </a:rPr>
                  <a:t>=𝑁</a:t>
                </a:r>
                <a:endParaRPr lang="zh-CN" altLang="en-US" sz="1200" b="1" dirty="0"/>
              </a:p>
              <a:p>
                <a:endParaRPr lang="zh-CN" altLang="en-US" dirty="0"/>
              </a:p>
            </p:txBody>
          </p:sp>
        </mc:Fallback>
      </mc:AlternateContent>
      <p:sp>
        <p:nvSpPr>
          <p:cNvPr id="4" name="灯片编号占位符 3"/>
          <p:cNvSpPr>
            <a:spLocks noGrp="1"/>
          </p:cNvSpPr>
          <p:nvPr>
            <p:ph type="sldNum" sz="quarter" idx="5"/>
          </p:nvPr>
        </p:nvSpPr>
        <p:spPr/>
        <p:txBody>
          <a:bodyPr/>
          <a:lstStyle/>
          <a:p>
            <a:fld id="{42892ADB-B628-4756-AD77-3CBD996EA45F}" type="slidenum">
              <a:rPr lang="zh-CN" altLang="en-US" smtClean="0"/>
              <a:t>39</a:t>
            </a:fld>
            <a:endParaRPr lang="zh-CN" altLang="en-US"/>
          </a:p>
        </p:txBody>
      </p:sp>
    </p:spTree>
    <p:extLst>
      <p:ext uri="{BB962C8B-B14F-4D97-AF65-F5344CB8AC3E}">
        <p14:creationId xmlns:p14="http://schemas.microsoft.com/office/powerpoint/2010/main" val="182840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Nmax+1=</a:t>
            </a:r>
            <a:r>
              <a:rPr lang="en-US" altLang="zh-CN" dirty="0" err="1"/>
              <a:t>Nmin</a:t>
            </a:r>
            <a:r>
              <a:rPr lang="en-US" altLang="zh-CN" dirty="0"/>
              <a:t>,  7+1=-8</a:t>
            </a:r>
            <a:endParaRPr lang="zh-CN" altLang="en-US" dirty="0"/>
          </a:p>
          <a:p>
            <a:r>
              <a:rPr lang="en-US" altLang="zh-CN" dirty="0"/>
              <a:t>Nmin-1=</a:t>
            </a:r>
            <a:r>
              <a:rPr lang="en-US" altLang="zh-CN" dirty="0" err="1"/>
              <a:t>Nmax</a:t>
            </a:r>
            <a:r>
              <a:rPr lang="en-US" altLang="zh-CN" dirty="0"/>
              <a:t>,   -8-1=7</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40</a:t>
            </a:fld>
            <a:endParaRPr lang="zh-CN" altLang="en-US"/>
          </a:p>
        </p:txBody>
      </p:sp>
    </p:spTree>
    <p:extLst>
      <p:ext uri="{BB962C8B-B14F-4D97-AF65-F5344CB8AC3E}">
        <p14:creationId xmlns:p14="http://schemas.microsoft.com/office/powerpoint/2010/main" val="3250640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42</a:t>
            </a:fld>
            <a:endParaRPr lang="en-US" altLang="zh-CN"/>
          </a:p>
        </p:txBody>
      </p:sp>
    </p:spTree>
    <p:extLst>
      <p:ext uri="{BB962C8B-B14F-4D97-AF65-F5344CB8AC3E}">
        <p14:creationId xmlns:p14="http://schemas.microsoft.com/office/powerpoint/2010/main" val="1094351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70C0"/>
                </a:solidFill>
              </a:rPr>
              <a:t>注意</a:t>
            </a:r>
            <a:r>
              <a:rPr lang="zh-CN" altLang="en-US" sz="1200" dirty="0"/>
              <a:t>：有符号数减法需要判断哪个大，用大的减去小的，取大的符号。</a:t>
            </a:r>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43</a:t>
            </a:fld>
            <a:endParaRPr lang="en-US" altLang="zh-CN"/>
          </a:p>
        </p:txBody>
      </p:sp>
    </p:spTree>
    <p:extLst>
      <p:ext uri="{BB962C8B-B14F-4D97-AF65-F5344CB8AC3E}">
        <p14:creationId xmlns:p14="http://schemas.microsoft.com/office/powerpoint/2010/main" val="158269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lang="zh-CN" altLang="en-US" sz="1200" b="1" dirty="0"/>
              <a:t>有限状态机实验</a:t>
            </a:r>
            <a:r>
              <a:rPr lang="zh-CN" altLang="en-US" sz="1200" dirty="0"/>
              <a:t>：以交通灯设计为代表，学会使用有限状态机设计复杂数字系统的控制器。</a:t>
            </a:r>
          </a:p>
          <a:p>
            <a:pPr marL="342900" indent="-342900">
              <a:lnSpc>
                <a:spcPct val="150000"/>
              </a:lnSpc>
              <a:buFont typeface="Arial" panose="020B0604020202020204" pitchFamily="34" charset="0"/>
              <a:buChar char="•"/>
            </a:pPr>
            <a:r>
              <a:rPr lang="zh-CN" altLang="en-US" sz="1200" b="1" dirty="0"/>
              <a:t>数字系统设计实验</a:t>
            </a:r>
            <a:r>
              <a:rPr lang="zh-CN" altLang="en-US" sz="1200" dirty="0"/>
              <a:t>：综合设计实验分模块实现数字系统的各个子功能，然后构建一个功能复杂的数字系统。</a:t>
            </a:r>
            <a:endParaRPr lang="en-US" altLang="zh-CN" sz="12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t>根据一个电路是否具有记忆功能：</a:t>
            </a:r>
            <a:r>
              <a:rPr lang="zh-CN" altLang="en-US" sz="1200" b="1" dirty="0"/>
              <a:t>组合逻辑电路、时序逻辑电路</a:t>
            </a:r>
            <a:r>
              <a:rPr lang="zh-CN" altLang="en-US" sz="1200" dirty="0"/>
              <a:t>（同步、异步）</a:t>
            </a:r>
            <a:r>
              <a:rPr lang="zh-CN" altLang="en-US" sz="1200" b="1" dirty="0"/>
              <a:t>。</a:t>
            </a:r>
            <a:br>
              <a:rPr lang="en-US" altLang="zh-CN" sz="1200" b="1" dirty="0"/>
            </a:br>
            <a:r>
              <a:rPr lang="en-US" altLang="zh-CN" sz="1200" b="1" dirty="0"/>
              <a:t>                                                 </a:t>
            </a:r>
            <a:r>
              <a:rPr lang="en-US" altLang="zh-CN" sz="1100" b="1" dirty="0"/>
              <a:t>Combinational Logic</a:t>
            </a:r>
            <a:r>
              <a:rPr lang="zh-CN" altLang="en-US" sz="1100" b="1" dirty="0"/>
              <a:t>、</a:t>
            </a:r>
            <a:r>
              <a:rPr lang="en-US" altLang="zh-CN" sz="1100" b="1" dirty="0"/>
              <a:t>Sequential Logic</a:t>
            </a:r>
            <a:endParaRPr lang="zh-CN" altLang="en-US" sz="1200"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5</a:t>
            </a:fld>
            <a:endParaRPr lang="zh-CN" altLang="en-US"/>
          </a:p>
        </p:txBody>
      </p:sp>
    </p:spTree>
    <p:extLst>
      <p:ext uri="{BB962C8B-B14F-4D97-AF65-F5344CB8AC3E}">
        <p14:creationId xmlns:p14="http://schemas.microsoft.com/office/powerpoint/2010/main" val="2645015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44</a:t>
            </a:fld>
            <a:endParaRPr lang="en-US" altLang="zh-CN"/>
          </a:p>
        </p:txBody>
      </p:sp>
    </p:spTree>
    <p:extLst>
      <p:ext uri="{BB962C8B-B14F-4D97-AF65-F5344CB8AC3E}">
        <p14:creationId xmlns:p14="http://schemas.microsoft.com/office/powerpoint/2010/main" val="3819258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数字系统不仅能</a:t>
            </a:r>
            <a:r>
              <a:rPr lang="zh-CN" altLang="en-US" b="1" dirty="0">
                <a:ea typeface="宋体" charset="-122"/>
              </a:rPr>
              <a:t>表示、处理二进制数</a:t>
            </a:r>
            <a:r>
              <a:rPr lang="zh-CN" altLang="en-US" dirty="0">
                <a:ea typeface="宋体" charset="-122"/>
              </a:rPr>
              <a:t>，而且还能够</a:t>
            </a:r>
            <a:r>
              <a:rPr lang="zh-CN" altLang="en-US" b="1" dirty="0">
                <a:ea typeface="宋体" charset="-122"/>
              </a:rPr>
              <a:t>表示、处理其他的离散信息元素</a:t>
            </a:r>
            <a:r>
              <a:rPr lang="zh-CN" altLang="en-US" dirty="0">
                <a:ea typeface="宋体" charset="-122"/>
              </a:rPr>
              <a:t>。</a:t>
            </a: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46</a:t>
            </a:fld>
            <a:endParaRPr lang="en-US" altLang="zh-CN" sz="1200"/>
          </a:p>
        </p:txBody>
      </p:sp>
    </p:spTree>
    <p:extLst>
      <p:ext uri="{BB962C8B-B14F-4D97-AF65-F5344CB8AC3E}">
        <p14:creationId xmlns:p14="http://schemas.microsoft.com/office/powerpoint/2010/main" val="3998037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47</a:t>
            </a:fld>
            <a:endParaRPr lang="en-US" altLang="zh-CN"/>
          </a:p>
        </p:txBody>
      </p:sp>
    </p:spTree>
    <p:extLst>
      <p:ext uri="{BB962C8B-B14F-4D97-AF65-F5344CB8AC3E}">
        <p14:creationId xmlns:p14="http://schemas.microsoft.com/office/powerpoint/2010/main" val="2492193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7571" name="备注占位符 2"/>
              <p:cNvSpPr>
                <a:spLocks noGrp="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70C0"/>
                    </a:solidFill>
                  </a:rPr>
                  <a:t>Add 6 </a:t>
                </a:r>
                <a:r>
                  <a:rPr lang="en-US" altLang="zh-CN" sz="1200" dirty="0"/>
                  <a:t>:</a:t>
                </a:r>
                <a14:m>
                  <m:oMath xmlns:m="http://schemas.openxmlformats.org/officeDocument/2006/math">
                    <m:r>
                      <a:rPr lang="en-US" altLang="zh-CN" sz="1200">
                        <a:latin typeface="Cambria Math"/>
                      </a:rPr>
                      <m:t> </m:t>
                    </m:r>
                    <m:r>
                      <a:rPr lang="zh-CN" altLang="en-US" sz="1200" i="1">
                        <a:latin typeface="Cambria Math"/>
                      </a:rPr>
                      <m:t>二进制进位</m:t>
                    </m:r>
                    <m:sSup>
                      <m:sSupPr>
                        <m:ctrlPr>
                          <a:rPr lang="en-US" altLang="zh-CN" sz="1200" i="1">
                            <a:latin typeface="Cambria Math" panose="02040503050406030204" pitchFamily="18" charset="0"/>
                          </a:rPr>
                        </m:ctrlPr>
                      </m:sSupPr>
                      <m:e>
                        <m:r>
                          <a:rPr lang="en-US" altLang="zh-CN" sz="1200" i="1">
                            <a:latin typeface="Cambria Math"/>
                          </a:rPr>
                          <m:t>2</m:t>
                        </m:r>
                      </m:e>
                      <m:sup>
                        <m:r>
                          <a:rPr lang="en-US" altLang="zh-CN" sz="1200" i="1">
                            <a:latin typeface="Cambria Math"/>
                          </a:rPr>
                          <m:t>4</m:t>
                        </m:r>
                      </m:sup>
                    </m:sSup>
                    <m:r>
                      <a:rPr lang="en-US" altLang="zh-CN" sz="1200" i="1">
                        <a:latin typeface="Cambria Math" panose="02040503050406030204" pitchFamily="18" charset="0"/>
                      </a:rPr>
                      <m:t>(</m:t>
                    </m:r>
                    <m:r>
                      <a:rPr lang="en-US" altLang="zh-CN" sz="1200" b="1" i="1">
                        <a:latin typeface="Cambria Math" panose="02040503050406030204" pitchFamily="18" charset="0"/>
                      </a:rPr>
                      <m:t>𝟏𝟔</m:t>
                    </m:r>
                    <m:r>
                      <a:rPr lang="en-US" altLang="zh-CN" sz="1200" i="1">
                        <a:latin typeface="Cambria Math" panose="02040503050406030204" pitchFamily="18" charset="0"/>
                      </a:rPr>
                      <m:t>)</m:t>
                    </m:r>
                    <m:r>
                      <a:rPr lang="en-US" altLang="zh-CN" sz="1200" i="1">
                        <a:latin typeface="Cambria Math"/>
                      </a:rPr>
                      <m:t>−</m:t>
                    </m:r>
                    <m:r>
                      <a:rPr lang="zh-CN" altLang="en-US" sz="1200" i="1">
                        <a:latin typeface="Cambria Math"/>
                      </a:rPr>
                      <m:t>十进制进位</m:t>
                    </m:r>
                    <m:r>
                      <a:rPr lang="en-US" altLang="zh-CN" sz="1200" b="1" i="1">
                        <a:latin typeface="Cambria Math"/>
                      </a:rPr>
                      <m:t>𝟏𝟎</m:t>
                    </m:r>
                    <m:r>
                      <a:rPr lang="en-US" altLang="zh-CN" sz="1200" i="1">
                        <a:latin typeface="Cambria Math"/>
                      </a:rPr>
                      <m:t>=</m:t>
                    </m:r>
                    <m:r>
                      <a:rPr lang="en-US" altLang="zh-CN" sz="1200" b="1" i="1">
                        <a:latin typeface="Cambria Math"/>
                      </a:rPr>
                      <m:t>𝟔</m:t>
                    </m:r>
                  </m:oMath>
                </a14:m>
                <a:endParaRPr lang="zh-CN" altLang="en-US" sz="1200" b="1" dirty="0"/>
              </a:p>
            </p:txBody>
          </p:sp>
        </mc:Choice>
        <mc:Fallback xmlns="">
          <p:sp>
            <p:nvSpPr>
              <p:cNvPr id="237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70C0"/>
                    </a:solidFill>
                  </a:rPr>
                  <a:t>Add 6 </a:t>
                </a:r>
                <a:r>
                  <a:rPr lang="en-US" altLang="zh-CN" sz="1200" dirty="0"/>
                  <a:t>:</a:t>
                </a:r>
                <a:r>
                  <a:rPr lang="en-US" altLang="zh-CN" sz="1200" i="0">
                    <a:latin typeface="Cambria Math"/>
                  </a:rPr>
                  <a:t> </a:t>
                </a:r>
                <a:r>
                  <a:rPr lang="zh-CN" altLang="en-US" sz="1200" i="0">
                    <a:latin typeface="Cambria Math"/>
                  </a:rPr>
                  <a:t>二进制进位</a:t>
                </a:r>
                <a:r>
                  <a:rPr lang="en-US" altLang="zh-CN" sz="1200" i="0">
                    <a:latin typeface="Cambria Math"/>
                  </a:rPr>
                  <a:t>2</a:t>
                </a:r>
                <a:r>
                  <a:rPr lang="en-US" altLang="zh-CN" sz="1200" i="0">
                    <a:latin typeface="Cambria Math" panose="02040503050406030204" pitchFamily="18" charset="0"/>
                  </a:rPr>
                  <a:t>^</a:t>
                </a:r>
                <a:r>
                  <a:rPr lang="en-US" altLang="zh-CN" sz="1200" i="0">
                    <a:latin typeface="Cambria Math"/>
                  </a:rPr>
                  <a:t>4</a:t>
                </a:r>
                <a:r>
                  <a:rPr lang="en-US" altLang="zh-CN" sz="1200" i="0">
                    <a:latin typeface="Cambria Math" panose="02040503050406030204" pitchFamily="18" charset="0"/>
                  </a:rPr>
                  <a:t> (</a:t>
                </a:r>
                <a:r>
                  <a:rPr lang="en-US" altLang="zh-CN" sz="1200" b="1" i="0">
                    <a:latin typeface="Cambria Math" panose="02040503050406030204" pitchFamily="18" charset="0"/>
                  </a:rPr>
                  <a:t>𝟏𝟔</a:t>
                </a:r>
                <a:r>
                  <a:rPr lang="en-US" altLang="zh-CN" sz="1200" i="0">
                    <a:latin typeface="Cambria Math" panose="02040503050406030204" pitchFamily="18" charset="0"/>
                  </a:rPr>
                  <a:t>)</a:t>
                </a:r>
                <a:r>
                  <a:rPr lang="en-US" altLang="zh-CN" sz="1200" i="0">
                    <a:latin typeface="Cambria Math"/>
                  </a:rPr>
                  <a:t>−</a:t>
                </a:r>
                <a:r>
                  <a:rPr lang="zh-CN" altLang="en-US" sz="1200" i="0">
                    <a:latin typeface="Cambria Math"/>
                  </a:rPr>
                  <a:t>十进制进位</a:t>
                </a:r>
                <a:r>
                  <a:rPr lang="en-US" altLang="zh-CN" sz="1200" b="1" i="0">
                    <a:latin typeface="Cambria Math"/>
                  </a:rPr>
                  <a:t>𝟏𝟎</a:t>
                </a:r>
                <a:r>
                  <a:rPr lang="en-US" altLang="zh-CN" sz="1200" i="0">
                    <a:latin typeface="Cambria Math"/>
                  </a:rPr>
                  <a:t>=</a:t>
                </a:r>
                <a:r>
                  <a:rPr lang="en-US" altLang="zh-CN" sz="1200" b="1" i="0">
                    <a:latin typeface="Cambria Math"/>
                  </a:rPr>
                  <a:t>𝟔</a:t>
                </a:r>
                <a:endParaRPr lang="zh-CN" altLang="en-US" sz="1200" b="1" dirty="0"/>
              </a:p>
            </p:txBody>
          </p:sp>
        </mc:Fallback>
      </mc:AlternateContent>
      <p:sp>
        <p:nvSpPr>
          <p:cNvPr id="237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C4F2B51-8AA1-4F9E-8A9F-EBBBBC8F53DA}" type="slidenum">
              <a:rPr lang="en-US" altLang="zh-CN" sz="1200" smtClean="0"/>
              <a:pPr eaLnBrk="1" hangingPunct="1"/>
              <a:t>48</a:t>
            </a:fld>
            <a:endParaRPr lang="en-US" altLang="zh-CN" sz="1200"/>
          </a:p>
        </p:txBody>
      </p:sp>
    </p:spTree>
    <p:extLst>
      <p:ext uri="{BB962C8B-B14F-4D97-AF65-F5344CB8AC3E}">
        <p14:creationId xmlns:p14="http://schemas.microsoft.com/office/powerpoint/2010/main" val="3713292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ea typeface="宋体" charset="-122"/>
              </a:rPr>
              <a:t>160</a:t>
            </a:r>
            <a:r>
              <a:rPr lang="zh-CN" altLang="en-US" dirty="0">
                <a:ea typeface="宋体" charset="-122"/>
              </a:rPr>
              <a:t>补码</a:t>
            </a:r>
            <a:r>
              <a:rPr lang="en-US" altLang="zh-CN" dirty="0">
                <a:ea typeface="宋体" charset="-122"/>
              </a:rPr>
              <a:t>=1000-160=840</a:t>
            </a:r>
            <a:endParaRPr lang="zh-CN" altLang="en-US" dirty="0">
              <a:ea typeface="宋体" charset="-122"/>
            </a:endParaRPr>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3C2540F4-9FF8-4985-A361-C0C6ECCA2203}" type="slidenum">
              <a:rPr lang="en-US" altLang="zh-CN" sz="1200" smtClean="0"/>
              <a:pPr eaLnBrk="1" hangingPunct="1"/>
              <a:t>49</a:t>
            </a:fld>
            <a:endParaRPr lang="en-US" altLang="zh-CN" sz="1200"/>
          </a:p>
        </p:txBody>
      </p:sp>
    </p:spTree>
    <p:extLst>
      <p:ext uri="{BB962C8B-B14F-4D97-AF65-F5344CB8AC3E}">
        <p14:creationId xmlns:p14="http://schemas.microsoft.com/office/powerpoint/2010/main" val="3032932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rgbClr val="FF0000"/>
                </a:solidFill>
              </a:rPr>
              <a:t>余三码</a:t>
            </a:r>
            <a:r>
              <a:rPr lang="zh-CN" altLang="en-US" sz="1200" dirty="0"/>
              <a:t>：在</a:t>
            </a:r>
            <a:r>
              <a:rPr lang="en-US" altLang="zh-CN" sz="1200" dirty="0"/>
              <a:t>8421</a:t>
            </a:r>
            <a:r>
              <a:rPr lang="zh-CN" altLang="en-US" sz="1200" dirty="0"/>
              <a:t>码的基础上，将每个代码都加上</a:t>
            </a:r>
            <a:r>
              <a:rPr lang="en-US" altLang="zh-CN" sz="1200" dirty="0"/>
              <a:t>0011</a:t>
            </a:r>
            <a:r>
              <a:rPr lang="zh-CN" altLang="en-US" sz="1200" dirty="0"/>
              <a:t>而形成。</a:t>
            </a:r>
            <a:r>
              <a:rPr lang="zh-CN" altLang="en-US" sz="1200" b="1" dirty="0"/>
              <a:t>偏权码。</a:t>
            </a:r>
            <a:br>
              <a:rPr lang="en-US" altLang="zh-CN" sz="1200" dirty="0"/>
            </a:br>
            <a:r>
              <a:rPr lang="zh-CN" altLang="en-US" sz="1200" dirty="0"/>
              <a:t>主要优点是执行十位数相加时可以产生正确的进位信号</a:t>
            </a:r>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50</a:t>
            </a:fld>
            <a:endParaRPr lang="en-US" altLang="zh-CN"/>
          </a:p>
        </p:txBody>
      </p:sp>
    </p:spTree>
    <p:extLst>
      <p:ext uri="{BB962C8B-B14F-4D97-AF65-F5344CB8AC3E}">
        <p14:creationId xmlns:p14="http://schemas.microsoft.com/office/powerpoint/2010/main" val="2019242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1668DE19-4D23-46BF-A30B-A661E4AB1137}" type="slidenum">
              <a:rPr lang="en-US" altLang="zh-CN" sz="1200" smtClean="0"/>
              <a:pPr eaLnBrk="1" hangingPunct="1"/>
              <a:t>51</a:t>
            </a:fld>
            <a:endParaRPr lang="en-US" altLang="zh-CN" sz="120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122"/>
              </a:rPr>
              <a:t>34Control characters</a:t>
            </a:r>
          </a:p>
          <a:p>
            <a:pPr eaLnBrk="1" hangingPunct="1"/>
            <a:r>
              <a:rPr lang="en-US" altLang="zh-CN">
                <a:ea typeface="宋体" charset="-122"/>
              </a:rPr>
              <a:t>94 graphic characters can be printed (52 letters, 10Decimal digits,32 special printable characters)</a:t>
            </a:r>
          </a:p>
          <a:p>
            <a:pPr eaLnBrk="1" hangingPunct="1"/>
            <a:endParaRPr lang="en-US" altLang="zh-CN">
              <a:ea typeface="宋体" charset="-122"/>
            </a:endParaRPr>
          </a:p>
        </p:txBody>
      </p:sp>
    </p:spTree>
    <p:extLst>
      <p:ext uri="{BB962C8B-B14F-4D97-AF65-F5344CB8AC3E}">
        <p14:creationId xmlns:p14="http://schemas.microsoft.com/office/powerpoint/2010/main" val="288849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格雷码有很多编码方式。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anose="02010609060101010101" pitchFamily="49" charset="-122"/>
                <a:ea typeface="楷体" panose="02010609060101010101" pitchFamily="49" charset="-122"/>
              </a:rPr>
              <a:t>最大数回到</a:t>
            </a:r>
            <a:r>
              <a:rPr lang="en-US" altLang="zh-CN" sz="1200" dirty="0">
                <a:latin typeface="楷体" panose="02010609060101010101" pitchFamily="49" charset="-122"/>
                <a:ea typeface="楷体" panose="02010609060101010101" pitchFamily="49" charset="-122"/>
              </a:rPr>
              <a:t>0</a:t>
            </a:r>
            <a:r>
              <a:rPr lang="zh-CN" altLang="en-US" sz="1200" dirty="0">
                <a:latin typeface="楷体" panose="02010609060101010101" pitchFamily="49" charset="-122"/>
                <a:ea typeface="楷体" panose="02010609060101010101" pitchFamily="49" charset="-122"/>
              </a:rPr>
              <a:t>也只有一位发生变化。</a:t>
            </a:r>
            <a:endParaRPr lang="en-US" altLang="zh-CN" sz="1200" dirty="0">
              <a:latin typeface="楷体" panose="02010609060101010101" pitchFamily="49" charset="-122"/>
              <a:ea typeface="楷体" panose="02010609060101010101" pitchFamily="49" charset="-122"/>
            </a:endParaRPr>
          </a:p>
          <a:p>
            <a:pPr>
              <a:lnSpc>
                <a:spcPct val="150000"/>
              </a:lnSpc>
            </a:pPr>
            <a:r>
              <a:rPr lang="zh-CN" altLang="en-US" sz="1200" b="1" dirty="0"/>
              <a:t>优点</a:t>
            </a:r>
            <a:r>
              <a:rPr lang="zh-CN" altLang="en-US" sz="1200" dirty="0"/>
              <a:t>：克服由硬件产生的可能出错或产生模糊问题。</a:t>
            </a:r>
            <a:endParaRPr lang="en-US" altLang="zh-CN" sz="1200" dirty="0"/>
          </a:p>
          <a:p>
            <a:pPr>
              <a:lnSpc>
                <a:spcPct val="150000"/>
              </a:lnSpc>
            </a:pPr>
            <a:r>
              <a:rPr lang="zh-CN" altLang="en-US" sz="1200" dirty="0">
                <a:latin typeface="楷体" panose="02010609060101010101" pitchFamily="49" charset="-122"/>
                <a:ea typeface="楷体" panose="02010609060101010101" pitchFamily="49" charset="-122"/>
              </a:rPr>
              <a:t>如，二进制最右边的转换时间 </a:t>
            </a:r>
            <a:r>
              <a:rPr lang="en-US" altLang="zh-CN" sz="1200" dirty="0">
                <a:latin typeface="楷体" panose="02010609060101010101" pitchFamily="49" charset="-122"/>
                <a:ea typeface="楷体" panose="02010609060101010101" pitchFamily="49" charset="-122"/>
              </a:rPr>
              <a:t>&gt; </a:t>
            </a:r>
            <a:r>
              <a:rPr lang="zh-CN" altLang="en-US" sz="1200" dirty="0">
                <a:latin typeface="楷体" panose="02010609060101010101" pitchFamily="49" charset="-122"/>
                <a:ea typeface="楷体" panose="02010609060101010101" pitchFamily="49" charset="-122"/>
              </a:rPr>
              <a:t>其他位，此时会产生</a:t>
            </a:r>
            <a:r>
              <a:rPr lang="zh-CN" altLang="en-US" sz="1200" b="1" dirty="0">
                <a:solidFill>
                  <a:srgbClr val="FF0000"/>
                </a:solidFill>
                <a:latin typeface="楷体" panose="02010609060101010101" pitchFamily="49" charset="-122"/>
                <a:ea typeface="楷体" panose="02010609060101010101" pitchFamily="49" charset="-122"/>
              </a:rPr>
              <a:t>中间</a:t>
            </a:r>
            <a:r>
              <a:rPr lang="zh-CN" altLang="en-US" sz="1200" dirty="0">
                <a:latin typeface="楷体" panose="02010609060101010101" pitchFamily="49" charset="-122"/>
                <a:ea typeface="楷体" panose="02010609060101010101" pitchFamily="49" charset="-122"/>
              </a:rPr>
              <a:t>数字，产生错误。</a:t>
            </a:r>
            <a:endParaRPr lang="en-US" altLang="zh-CN" sz="1200" dirty="0">
              <a:latin typeface="楷体" panose="02010609060101010101" pitchFamily="49" charset="-122"/>
              <a:ea typeface="楷体" panose="02010609060101010101" pitchFamily="49" charset="-122"/>
            </a:endParaRPr>
          </a:p>
          <a:p>
            <a:pPr algn="l"/>
            <a:r>
              <a:rPr lang="zh-CN" altLang="en-US" b="1" i="0" dirty="0">
                <a:solidFill>
                  <a:srgbClr val="0F1115"/>
                </a:solidFill>
                <a:effectLst/>
                <a:latin typeface="quote-cjk-patch"/>
              </a:rPr>
              <a:t>情况一：使用标准二进制码（</a:t>
            </a:r>
            <a:r>
              <a:rPr lang="en-US" b="1" i="0" dirty="0">
                <a:solidFill>
                  <a:srgbClr val="0F1115"/>
                </a:solidFill>
                <a:effectLst/>
                <a:latin typeface="quote-cjk-patch"/>
              </a:rPr>
              <a:t>Natural Binary Code）</a:t>
            </a:r>
            <a:endParaRPr lang="en-US" b="0" i="0" dirty="0">
              <a:solidFill>
                <a:srgbClr val="0F1115"/>
              </a:solidFill>
              <a:effectLst/>
              <a:latin typeface="quote-cjk-patch"/>
            </a:endParaRPr>
          </a:p>
          <a:p>
            <a:pPr algn="l">
              <a:buFont typeface="Arial" panose="020B0604020202020204" pitchFamily="34" charset="0"/>
              <a:buChar char="•"/>
            </a:pPr>
            <a:r>
              <a:rPr lang="zh-CN" altLang="en-US" b="0" i="0" dirty="0">
                <a:solidFill>
                  <a:srgbClr val="0F1115"/>
                </a:solidFill>
                <a:effectLst/>
                <a:latin typeface="quote-cjk-patch"/>
              </a:rPr>
              <a:t> 位置</a:t>
            </a:r>
            <a:r>
              <a:rPr lang="en-US" altLang="zh-CN" b="0" i="0" dirty="0">
                <a:solidFill>
                  <a:srgbClr val="0F1115"/>
                </a:solidFill>
                <a:effectLst/>
                <a:latin typeface="quote-cjk-patch"/>
              </a:rPr>
              <a:t>3: 0 1 1</a:t>
            </a:r>
          </a:p>
          <a:p>
            <a:pPr algn="l">
              <a:buFont typeface="Arial" panose="020B0604020202020204" pitchFamily="34" charset="0"/>
              <a:buChar char="•"/>
            </a:pPr>
            <a:r>
              <a:rPr lang="zh-CN" altLang="en-US" b="0" i="0" dirty="0">
                <a:solidFill>
                  <a:srgbClr val="0F1115"/>
                </a:solidFill>
                <a:effectLst/>
                <a:latin typeface="quote-cjk-patch"/>
              </a:rPr>
              <a:t> 位置</a:t>
            </a:r>
            <a:r>
              <a:rPr lang="en-US" altLang="zh-CN" b="0" i="0" dirty="0">
                <a:solidFill>
                  <a:srgbClr val="0F1115"/>
                </a:solidFill>
                <a:effectLst/>
                <a:latin typeface="quote-cjk-patch"/>
              </a:rPr>
              <a:t>4: 1 0 0</a:t>
            </a:r>
          </a:p>
          <a:p>
            <a:pPr>
              <a:lnSpc>
                <a:spcPct val="150000"/>
              </a:lnSpc>
            </a:pPr>
            <a:r>
              <a:rPr lang="zh-CN" altLang="en-US" sz="1200" dirty="0">
                <a:latin typeface="楷体" panose="02010609060101010101" pitchFamily="49" charset="-122"/>
                <a:ea typeface="楷体" panose="02010609060101010101" pitchFamily="49" charset="-122"/>
              </a:rPr>
              <a:t>如果机械三个位置都需要变化，但他们之间可能不同步，如最左边先动，就变成</a:t>
            </a:r>
            <a:r>
              <a:rPr lang="en-US" altLang="zh-CN" sz="1200" dirty="0">
                <a:latin typeface="楷体" panose="02010609060101010101" pitchFamily="49" charset="-122"/>
                <a:ea typeface="楷体" panose="02010609060101010101" pitchFamily="49" charset="-122"/>
              </a:rPr>
              <a:t>111(7)</a:t>
            </a:r>
            <a:r>
              <a:rPr lang="zh-CN" altLang="en-US" sz="1200" dirty="0">
                <a:latin typeface="楷体" panose="02010609060101010101" pitchFamily="49" charset="-122"/>
                <a:ea typeface="楷体" panose="02010609060101010101" pitchFamily="49" charset="-122"/>
              </a:rPr>
              <a:t>了！</a:t>
            </a:r>
            <a:endParaRPr lang="en-US" altLang="zh-CN" sz="1200" dirty="0">
              <a:latin typeface="楷体" panose="02010609060101010101" pitchFamily="49" charset="-122"/>
              <a:ea typeface="楷体" panose="02010609060101010101" pitchFamily="49" charset="-122"/>
            </a:endParaRPr>
          </a:p>
          <a:p>
            <a:pPr algn="l"/>
            <a:r>
              <a:rPr lang="zh-CN" altLang="en-US" b="0" i="0" dirty="0">
                <a:solidFill>
                  <a:srgbClr val="0F1115"/>
                </a:solidFill>
                <a:effectLst/>
                <a:latin typeface="quote-cjk-patch"/>
              </a:rPr>
              <a:t>同样是从位置</a:t>
            </a:r>
            <a:r>
              <a:rPr lang="en-US" altLang="zh-CN" b="0" i="0" dirty="0">
                <a:solidFill>
                  <a:srgbClr val="0F1115"/>
                </a:solidFill>
                <a:effectLst/>
                <a:latin typeface="quote-cjk-patch"/>
              </a:rPr>
              <a:t>3</a:t>
            </a:r>
            <a:r>
              <a:rPr lang="zh-CN" altLang="en-US" b="0" i="0" dirty="0">
                <a:solidFill>
                  <a:srgbClr val="0F1115"/>
                </a:solidFill>
                <a:effectLst/>
                <a:latin typeface="quote-cjk-patch"/>
              </a:rPr>
              <a:t>转到位置</a:t>
            </a:r>
            <a:r>
              <a:rPr lang="en-US" altLang="zh-CN" b="0" i="0" dirty="0">
                <a:solidFill>
                  <a:srgbClr val="0F1115"/>
                </a:solidFill>
                <a:effectLst/>
                <a:latin typeface="quote-cjk-patch"/>
              </a:rPr>
              <a:t>4</a:t>
            </a:r>
            <a:r>
              <a:rPr lang="zh-CN" altLang="en-US" b="0" i="0" dirty="0">
                <a:solidFill>
                  <a:srgbClr val="0F1115"/>
                </a:solidFill>
                <a:effectLst/>
                <a:latin typeface="quote-cjk-patch"/>
              </a:rPr>
              <a:t>：</a:t>
            </a:r>
          </a:p>
          <a:p>
            <a:pPr algn="l">
              <a:buFont typeface="Arial" panose="020B0604020202020204" pitchFamily="34" charset="0"/>
              <a:buChar char="•"/>
            </a:pPr>
            <a:r>
              <a:rPr lang="zh-CN" altLang="en-US" b="0" i="0" dirty="0">
                <a:solidFill>
                  <a:srgbClr val="0F1115"/>
                </a:solidFill>
                <a:effectLst/>
                <a:latin typeface="quote-cjk-patch"/>
              </a:rPr>
              <a:t>位置</a:t>
            </a:r>
            <a:r>
              <a:rPr lang="en-US" altLang="zh-CN" b="0" i="0" dirty="0">
                <a:solidFill>
                  <a:srgbClr val="0F1115"/>
                </a:solidFill>
                <a:effectLst/>
                <a:latin typeface="quote-cjk-patch"/>
              </a:rPr>
              <a:t>3</a:t>
            </a:r>
            <a:r>
              <a:rPr lang="zh-CN" altLang="en-US" b="0" i="0" dirty="0">
                <a:solidFill>
                  <a:srgbClr val="0F1115"/>
                </a:solidFill>
                <a:effectLst/>
                <a:latin typeface="quote-cjk-patch"/>
              </a:rPr>
              <a:t>的格雷码</a:t>
            </a:r>
            <a:r>
              <a:rPr lang="en-US" altLang="zh-CN" b="0" i="0" dirty="0">
                <a:solidFill>
                  <a:srgbClr val="0F1115"/>
                </a:solidFill>
                <a:effectLst/>
                <a:latin typeface="quote-cjk-patch"/>
              </a:rPr>
              <a:t>: 0 1 0</a:t>
            </a:r>
          </a:p>
          <a:p>
            <a:pPr algn="l">
              <a:buFont typeface="Arial" panose="020B0604020202020204" pitchFamily="34" charset="0"/>
              <a:buChar char="•"/>
            </a:pPr>
            <a:r>
              <a:rPr lang="zh-CN" altLang="en-US" b="0" i="0" dirty="0">
                <a:solidFill>
                  <a:srgbClr val="0F1115"/>
                </a:solidFill>
                <a:effectLst/>
                <a:latin typeface="quote-cjk-patch"/>
              </a:rPr>
              <a:t>位置</a:t>
            </a:r>
            <a:r>
              <a:rPr lang="en-US" altLang="zh-CN" b="0" i="0" dirty="0">
                <a:solidFill>
                  <a:srgbClr val="0F1115"/>
                </a:solidFill>
                <a:effectLst/>
                <a:latin typeface="quote-cjk-patch"/>
              </a:rPr>
              <a:t>4</a:t>
            </a:r>
            <a:r>
              <a:rPr lang="zh-CN" altLang="en-US" b="0" i="0" dirty="0">
                <a:solidFill>
                  <a:srgbClr val="0F1115"/>
                </a:solidFill>
                <a:effectLst/>
                <a:latin typeface="quote-cjk-patch"/>
              </a:rPr>
              <a:t>的格雷码</a:t>
            </a:r>
            <a:r>
              <a:rPr lang="en-US" altLang="zh-CN" b="0" i="0" dirty="0">
                <a:solidFill>
                  <a:srgbClr val="0F1115"/>
                </a:solidFill>
                <a:effectLst/>
                <a:latin typeface="quote-cjk-patch"/>
              </a:rPr>
              <a:t>: 1 1 0</a:t>
            </a:r>
          </a:p>
          <a:p>
            <a:pPr algn="l"/>
            <a:r>
              <a:rPr lang="zh-CN" altLang="en-US" b="1" i="0" dirty="0">
                <a:solidFill>
                  <a:srgbClr val="0F1115"/>
                </a:solidFill>
                <a:effectLst/>
                <a:latin typeface="quote-cjk-patch"/>
              </a:rPr>
              <a:t>奇迹发生了</a:t>
            </a:r>
            <a:r>
              <a:rPr lang="zh-CN" altLang="en-US" b="0" i="0" dirty="0">
                <a:solidFill>
                  <a:srgbClr val="0F1115"/>
                </a:solidFill>
                <a:effectLst/>
                <a:latin typeface="quote-cjk-patch"/>
              </a:rPr>
              <a:t>：这两个格雷码之间，</a:t>
            </a:r>
            <a:r>
              <a:rPr lang="zh-CN" altLang="en-US" b="1" i="0" dirty="0">
                <a:solidFill>
                  <a:srgbClr val="0F1115"/>
                </a:solidFill>
                <a:effectLst/>
                <a:latin typeface="quote-cjk-patch"/>
              </a:rPr>
              <a:t>只有第一位不同</a:t>
            </a:r>
            <a:r>
              <a:rPr lang="zh-CN" altLang="en-US" b="0" i="0" dirty="0">
                <a:solidFill>
                  <a:srgbClr val="0F1115"/>
                </a:solidFill>
                <a:effectLst/>
                <a:latin typeface="quote-cjk-patch"/>
              </a:rPr>
              <a:t>（从</a:t>
            </a:r>
            <a:r>
              <a:rPr lang="en-US" altLang="zh-CN" b="0" i="0" dirty="0">
                <a:solidFill>
                  <a:srgbClr val="0F1115"/>
                </a:solidFill>
                <a:effectLst/>
                <a:latin typeface="quote-cjk-patch"/>
              </a:rPr>
              <a:t>0</a:t>
            </a:r>
            <a:r>
              <a:rPr lang="zh-CN" altLang="en-US" b="0" i="0" dirty="0">
                <a:solidFill>
                  <a:srgbClr val="0F1115"/>
                </a:solidFill>
                <a:effectLst/>
                <a:latin typeface="quote-cjk-patch"/>
              </a:rPr>
              <a:t>变为</a:t>
            </a:r>
            <a:r>
              <a:rPr lang="en-US" altLang="zh-CN" b="0" i="0" dirty="0">
                <a:solidFill>
                  <a:srgbClr val="0F1115"/>
                </a:solidFill>
                <a:effectLst/>
                <a:latin typeface="quote-cjk-patch"/>
              </a:rPr>
              <a:t>1</a:t>
            </a:r>
            <a:r>
              <a:rPr lang="zh-CN" altLang="en-US" b="0" i="0" dirty="0">
                <a:solidFill>
                  <a:srgbClr val="0F1115"/>
                </a:solidFill>
                <a:effectLst/>
                <a:latin typeface="quote-cjk-patch"/>
              </a:rPr>
              <a:t>），第二位和第三位保持不变。</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52</a:t>
            </a:fld>
            <a:endParaRPr lang="zh-CN" altLang="en-US"/>
          </a:p>
        </p:txBody>
      </p:sp>
    </p:spTree>
    <p:extLst>
      <p:ext uri="{BB962C8B-B14F-4D97-AF65-F5344CB8AC3E}">
        <p14:creationId xmlns:p14="http://schemas.microsoft.com/office/powerpoint/2010/main" val="2894449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循环码又称格雷码（ </a:t>
            </a:r>
            <a:r>
              <a:rPr lang="en-US" altLang="zh-CN" dirty="0">
                <a:ea typeface="宋体" charset="-122"/>
              </a:rPr>
              <a:t>Grey Code </a:t>
            </a:r>
            <a:r>
              <a:rPr lang="zh-CN" altLang="en-US" dirty="0">
                <a:ea typeface="宋体" charset="-122"/>
              </a:rPr>
              <a:t>）。</a:t>
            </a:r>
            <a:endParaRPr lang="en-US" altLang="zh-CN" dirty="0">
              <a:ea typeface="宋体" charset="-122"/>
            </a:endParaRPr>
          </a:p>
          <a:p>
            <a:pPr eaLnBrk="1" hangingPunct="1"/>
            <a:r>
              <a:rPr lang="zh-CN" altLang="en-US" dirty="0">
                <a:ea typeface="宋体" charset="-122"/>
              </a:rPr>
              <a:t>教材用异或运算求格雷码，实际上，用</a:t>
            </a:r>
            <a:r>
              <a:rPr lang="en-US" altLang="zh-CN" dirty="0">
                <a:ea typeface="宋体" charset="-122"/>
              </a:rPr>
              <a:t>+</a:t>
            </a:r>
            <a:r>
              <a:rPr lang="zh-CN" altLang="en-US" dirty="0">
                <a:ea typeface="宋体" charset="-122"/>
              </a:rPr>
              <a:t>运算也可以，二者结果相同。</a:t>
            </a:r>
          </a:p>
        </p:txBody>
      </p:sp>
      <p:sp>
        <p:nvSpPr>
          <p:cNvPr id="245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60CBE4E3-910B-4A40-B1AE-0FC453FEB4D2}" type="slidenum">
              <a:rPr lang="en-US" altLang="zh-CN" sz="1200" smtClean="0"/>
              <a:pPr eaLnBrk="1" hangingPunct="1"/>
              <a:t>53</a:t>
            </a:fld>
            <a:endParaRPr lang="en-US" altLang="zh-CN" sz="1200"/>
          </a:p>
        </p:txBody>
      </p:sp>
    </p:spTree>
    <p:extLst>
      <p:ext uri="{BB962C8B-B14F-4D97-AF65-F5344CB8AC3E}">
        <p14:creationId xmlns:p14="http://schemas.microsoft.com/office/powerpoint/2010/main" val="2628858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54</a:t>
            </a:fld>
            <a:endParaRPr lang="zh-CN" altLang="en-US"/>
          </a:p>
        </p:txBody>
      </p:sp>
    </p:spTree>
    <p:extLst>
      <p:ext uri="{BB962C8B-B14F-4D97-AF65-F5344CB8AC3E}">
        <p14:creationId xmlns:p14="http://schemas.microsoft.com/office/powerpoint/2010/main" val="2410754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逻辑分析</a:t>
            </a:r>
            <a:r>
              <a:rPr lang="zh-CN" altLang="en-US" dirty="0"/>
              <a:t>：</a:t>
            </a:r>
            <a:endParaRPr lang="en-US" altLang="zh-CN" dirty="0"/>
          </a:p>
          <a:p>
            <a:r>
              <a:rPr lang="zh-CN" altLang="en-US" b="1" dirty="0"/>
              <a:t>逻辑设计</a:t>
            </a:r>
            <a:r>
              <a:rPr lang="zh-CN" altLang="en-US" dirty="0"/>
              <a:t>：根据提出的逻辑功能，在给定条件下构造出实现预定功能的逻辑电路。也称 逻辑综合</a:t>
            </a:r>
            <a:endParaRPr lang="en-US" altLang="zh-CN"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8</a:t>
            </a:fld>
            <a:endParaRPr lang="zh-CN" altLang="en-US"/>
          </a:p>
        </p:txBody>
      </p:sp>
    </p:spTree>
    <p:extLst>
      <p:ext uri="{BB962C8B-B14F-4D97-AF65-F5344CB8AC3E}">
        <p14:creationId xmlns:p14="http://schemas.microsoft.com/office/powerpoint/2010/main" val="2942599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55</a:t>
            </a:fld>
            <a:endParaRPr lang="zh-CN" altLang="en-US"/>
          </a:p>
        </p:txBody>
      </p:sp>
    </p:spTree>
    <p:extLst>
      <p:ext uri="{BB962C8B-B14F-4D97-AF65-F5344CB8AC3E}">
        <p14:creationId xmlns:p14="http://schemas.microsoft.com/office/powerpoint/2010/main" val="1885533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AD0F68B-EE24-4587-B2DC-F3A684EA446A}" type="slidenum">
              <a:rPr lang="en-US" altLang="zh-CN" sz="1200" smtClean="0"/>
              <a:pPr eaLnBrk="1" hangingPunct="1"/>
              <a:t>56</a:t>
            </a:fld>
            <a:endParaRPr lang="en-US" altLang="zh-CN" sz="1200"/>
          </a:p>
        </p:txBody>
      </p:sp>
    </p:spTree>
    <p:extLst>
      <p:ext uri="{BB962C8B-B14F-4D97-AF65-F5344CB8AC3E}">
        <p14:creationId xmlns:p14="http://schemas.microsoft.com/office/powerpoint/2010/main" val="219709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全国高校计算机专业指导委员会和中国计算机学会教育委员会指定的</a:t>
            </a:r>
            <a:r>
              <a:rPr lang="en-US" altLang="zh-CN" dirty="0"/>
              <a:t>《</a:t>
            </a:r>
            <a:r>
              <a:rPr lang="zh-CN" altLang="en-US" dirty="0"/>
              <a:t>计算机学科教学计划</a:t>
            </a:r>
            <a:r>
              <a:rPr lang="en-US" altLang="zh-CN" dirty="0"/>
              <a:t>2000》</a:t>
            </a:r>
            <a:r>
              <a:rPr lang="zh-CN" altLang="en-US" dirty="0"/>
              <a:t>中，四套参考方案均给定该课程</a:t>
            </a:r>
            <a:r>
              <a:rPr lang="en-US" altLang="zh-CN" dirty="0"/>
              <a:t>5</a:t>
            </a:r>
            <a:r>
              <a:rPr lang="zh-CN" altLang="en-US" dirty="0"/>
              <a:t>学分，</a:t>
            </a:r>
            <a:r>
              <a:rPr lang="en-US" altLang="zh-CN" dirty="0"/>
              <a:t>80</a:t>
            </a:r>
            <a:r>
              <a:rPr lang="zh-CN" altLang="en-US" dirty="0"/>
              <a:t>学时。</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9</a:t>
            </a:fld>
            <a:endParaRPr lang="zh-CN" altLang="en-US"/>
          </a:p>
        </p:txBody>
      </p:sp>
    </p:spTree>
    <p:extLst>
      <p:ext uri="{BB962C8B-B14F-4D97-AF65-F5344CB8AC3E}">
        <p14:creationId xmlns:p14="http://schemas.microsoft.com/office/powerpoint/2010/main" val="10320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892ADB-B628-4756-AD77-3CBD996EA45F}" type="slidenum">
              <a:rPr lang="zh-CN" altLang="en-US" smtClean="0"/>
              <a:t>10</a:t>
            </a:fld>
            <a:endParaRPr lang="zh-CN" altLang="en-US"/>
          </a:p>
        </p:txBody>
      </p:sp>
    </p:spTree>
    <p:extLst>
      <p:ext uri="{BB962C8B-B14F-4D97-AF65-F5344CB8AC3E}">
        <p14:creationId xmlns:p14="http://schemas.microsoft.com/office/powerpoint/2010/main" val="60048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623AC262-3D0F-49A2-8A9E-A7694B628F0D}" type="slidenum">
              <a:rPr lang="en-US" altLang="zh-CN" sz="1200" smtClean="0"/>
              <a:pPr eaLnBrk="1" hangingPunct="1"/>
              <a:t>11</a:t>
            </a:fld>
            <a:endParaRPr lang="en-US" altLang="zh-CN"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ea typeface="宋体" charset="-122"/>
            </a:endParaRPr>
          </a:p>
        </p:txBody>
      </p:sp>
    </p:spTree>
    <p:extLst>
      <p:ext uri="{BB962C8B-B14F-4D97-AF65-F5344CB8AC3E}">
        <p14:creationId xmlns:p14="http://schemas.microsoft.com/office/powerpoint/2010/main" val="215459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鸟知道怎样飞翔的吗？</a:t>
            </a:r>
            <a:endParaRPr lang="en-US" altLang="zh-CN" dirty="0"/>
          </a:p>
          <a:p>
            <a:r>
              <a:rPr lang="zh-CN" altLang="en-US" dirty="0"/>
              <a:t>飞机需要像鸟一样扇动翅膀吗？</a:t>
            </a:r>
            <a:endParaRPr lang="en-US" altLang="zh-CN" dirty="0"/>
          </a:p>
          <a:p>
            <a:endParaRPr lang="en-US" dirty="0"/>
          </a:p>
          <a:p>
            <a:r>
              <a:rPr lang="zh-CN" altLang="en-US" dirty="0"/>
              <a:t>哲学：没人问我，我很清楚；一旦问起，我便茫然。</a:t>
            </a:r>
            <a:endParaRPr lang="en-US" dirty="0"/>
          </a:p>
          <a:p>
            <a:r>
              <a:rPr lang="zh-CN" altLang="en-US" dirty="0"/>
              <a:t>人知道自己怎样思考的吗？我们的大脑里有编程语言吗？没有，但能学任何东西！</a:t>
            </a:r>
            <a:endParaRPr lang="en-US" altLang="zh-CN" dirty="0"/>
          </a:p>
          <a:p>
            <a:r>
              <a:rPr lang="zh-CN" altLang="en-US" dirty="0"/>
              <a:t>你、我看到的、想到的绿色是一样的吗？</a:t>
            </a:r>
            <a:endParaRPr lang="en-US" altLang="zh-CN" dirty="0"/>
          </a:p>
          <a:p>
            <a:r>
              <a:rPr lang="zh-CN" altLang="en-US" dirty="0"/>
              <a:t>动物有语言吗？有智能吗？</a:t>
            </a:r>
            <a:endParaRPr lang="en-US" altLang="zh-CN" dirty="0"/>
          </a:p>
          <a:p>
            <a:endParaRPr lang="en-US" dirty="0"/>
          </a:p>
          <a:p>
            <a:r>
              <a:rPr lang="zh-CN" altLang="en-US" dirty="0"/>
              <a:t>目前我们更理解</a:t>
            </a:r>
            <a:r>
              <a:rPr lang="en-US" altLang="zh-CN" dirty="0"/>
              <a:t>AI</a:t>
            </a:r>
            <a:r>
              <a:rPr lang="zh-CN" altLang="en-US" dirty="0"/>
              <a:t>，或许可以反推大脑的运作方式。</a:t>
            </a:r>
            <a:endParaRPr lang="en-US" altLang="zh-CN" dirty="0"/>
          </a:p>
          <a:p>
            <a:r>
              <a:rPr lang="zh-CN" altLang="en-US" dirty="0"/>
              <a:t>在脑在做</a:t>
            </a:r>
            <a:r>
              <a:rPr lang="en-US" altLang="zh-CN" dirty="0"/>
              <a:t>BP</a:t>
            </a:r>
            <a:r>
              <a:rPr lang="zh-CN" altLang="en-US" dirty="0"/>
              <a:t>反馈算法吗？怎么做的？应该用梯度下降方法，如何用的？</a:t>
            </a:r>
            <a:endParaRPr lang="en-US" altLang="zh-CN" dirty="0"/>
          </a:p>
          <a:p>
            <a:r>
              <a:rPr lang="zh-CN" altLang="en-US" dirty="0"/>
              <a:t>大语言模型所做的是寻找共同的结构，然后进行编码。</a:t>
            </a:r>
            <a:endParaRPr lang="en-US" dirty="0"/>
          </a:p>
        </p:txBody>
      </p:sp>
      <p:sp>
        <p:nvSpPr>
          <p:cNvPr id="4" name="Slide Number Placeholder 3"/>
          <p:cNvSpPr>
            <a:spLocks noGrp="1"/>
          </p:cNvSpPr>
          <p:nvPr>
            <p:ph type="sldNum" sz="quarter" idx="5"/>
          </p:nvPr>
        </p:nvSpPr>
        <p:spPr/>
        <p:txBody>
          <a:bodyPr/>
          <a:lstStyle/>
          <a:p>
            <a:fld id="{42892ADB-B628-4756-AD77-3CBD996EA45F}" type="slidenum">
              <a:rPr lang="zh-CN" altLang="en-US" smtClean="0"/>
              <a:t>12</a:t>
            </a:fld>
            <a:endParaRPr lang="zh-CN" altLang="en-US"/>
          </a:p>
        </p:txBody>
      </p:sp>
    </p:spTree>
    <p:extLst>
      <p:ext uri="{BB962C8B-B14F-4D97-AF65-F5344CB8AC3E}">
        <p14:creationId xmlns:p14="http://schemas.microsoft.com/office/powerpoint/2010/main" val="303854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数字集成电路按：集成度高低分为：</a:t>
            </a:r>
            <a:endParaRPr lang="en-US" altLang="zh-CN" dirty="0"/>
          </a:p>
          <a:p>
            <a:pPr marL="171450" indent="-171450">
              <a:buFont typeface="Arial" panose="020B0604020202020204" pitchFamily="34" charset="0"/>
              <a:buChar char="•"/>
            </a:pPr>
            <a:r>
              <a:rPr lang="zh-CN" altLang="en-US" dirty="0"/>
              <a:t>小规模（逻辑门数</a:t>
            </a:r>
            <a:r>
              <a:rPr lang="en-US" altLang="zh-CN" dirty="0"/>
              <a:t>&lt;10,       </a:t>
            </a:r>
            <a:r>
              <a:rPr lang="zh-CN" altLang="en-US" dirty="0"/>
              <a:t>元件数</a:t>
            </a:r>
            <a:r>
              <a:rPr lang="en-US" altLang="zh-CN" dirty="0"/>
              <a:t>&lt;100</a:t>
            </a:r>
            <a:r>
              <a:rPr lang="zh-CN" altLang="en-US" dirty="0"/>
              <a:t>）、</a:t>
            </a:r>
            <a:endParaRPr lang="en-US" altLang="zh-CN" dirty="0"/>
          </a:p>
          <a:p>
            <a:pPr marL="171450" indent="-171450">
              <a:buFont typeface="Arial" panose="020B0604020202020204" pitchFamily="34" charset="0"/>
              <a:buChar char="•"/>
            </a:pPr>
            <a:r>
              <a:rPr lang="zh-CN" altLang="en-US" dirty="0"/>
              <a:t>中规模（逻辑门数</a:t>
            </a:r>
            <a:r>
              <a:rPr lang="en-US" altLang="zh-CN" dirty="0"/>
              <a:t>&lt;100,     </a:t>
            </a:r>
            <a:r>
              <a:rPr lang="zh-CN" altLang="en-US" dirty="0"/>
              <a:t>元件数</a:t>
            </a:r>
            <a:r>
              <a:rPr lang="en-US" altLang="zh-CN" dirty="0"/>
              <a:t>&lt;1000</a:t>
            </a:r>
            <a:r>
              <a:rPr lang="zh-CN" altLang="en-US" dirty="0"/>
              <a:t>）、</a:t>
            </a:r>
            <a:endParaRPr lang="en-US" altLang="zh-CN" dirty="0"/>
          </a:p>
          <a:p>
            <a:pPr marL="171450" indent="-171450">
              <a:buFont typeface="Arial" panose="020B0604020202020204" pitchFamily="34" charset="0"/>
              <a:buChar char="•"/>
            </a:pPr>
            <a:r>
              <a:rPr lang="zh-CN" altLang="en-US" dirty="0"/>
              <a:t>大规模（逻辑门数</a:t>
            </a:r>
            <a:r>
              <a:rPr lang="en-US" altLang="zh-CN" dirty="0"/>
              <a:t>&lt;10000, </a:t>
            </a:r>
            <a:r>
              <a:rPr lang="zh-CN" altLang="en-US" dirty="0"/>
              <a:t>元件数</a:t>
            </a:r>
            <a:r>
              <a:rPr lang="en-US" altLang="zh-CN" dirty="0"/>
              <a:t>&lt;100000</a:t>
            </a:r>
            <a:r>
              <a:rPr lang="zh-CN" altLang="en-US" dirty="0"/>
              <a:t>）、</a:t>
            </a:r>
            <a:endParaRPr lang="en-US" altLang="zh-CN" dirty="0"/>
          </a:p>
          <a:p>
            <a:pPr marL="171450" indent="-171450">
              <a:buFont typeface="Arial" panose="020B0604020202020204" pitchFamily="34" charset="0"/>
              <a:buChar char="•"/>
            </a:pPr>
            <a:r>
              <a:rPr lang="zh-CN" altLang="en-US" dirty="0"/>
              <a:t>超大规模集成电路</a:t>
            </a:r>
            <a:r>
              <a:rPr lang="en-US" altLang="zh-CN" dirty="0"/>
              <a:t>.</a:t>
            </a:r>
          </a:p>
          <a:p>
            <a:r>
              <a:rPr lang="zh-CN" altLang="en-US" dirty="0"/>
              <a:t>由于数字电路的各种功能是通过逻辑运算和逻辑判断来实现的，故又称为</a:t>
            </a:r>
            <a:r>
              <a:rPr lang="zh-CN" altLang="en-US" b="1" dirty="0"/>
              <a:t>数字逻辑电路</a:t>
            </a:r>
            <a:r>
              <a:rPr lang="zh-CN" altLang="en-US" dirty="0"/>
              <a:t>、</a:t>
            </a:r>
            <a:r>
              <a:rPr lang="zh-CN" altLang="en-US" b="1" dirty="0"/>
              <a:t>逻辑电路</a:t>
            </a:r>
            <a:r>
              <a:rPr lang="zh-CN" altLang="en-US" dirty="0"/>
              <a:t>。</a:t>
            </a:r>
          </a:p>
        </p:txBody>
      </p:sp>
      <p:sp>
        <p:nvSpPr>
          <p:cNvPr id="4" name="灯片编号占位符 3"/>
          <p:cNvSpPr>
            <a:spLocks noGrp="1"/>
          </p:cNvSpPr>
          <p:nvPr>
            <p:ph type="sldNum" sz="quarter" idx="5"/>
          </p:nvPr>
        </p:nvSpPr>
        <p:spPr/>
        <p:txBody>
          <a:bodyPr/>
          <a:lstStyle/>
          <a:p>
            <a:fld id="{42892ADB-B628-4756-AD77-3CBD996EA45F}" type="slidenum">
              <a:rPr lang="zh-CN" altLang="en-US" smtClean="0"/>
              <a:t>13</a:t>
            </a:fld>
            <a:endParaRPr lang="zh-CN" altLang="en-US"/>
          </a:p>
        </p:txBody>
      </p:sp>
    </p:spTree>
    <p:extLst>
      <p:ext uri="{BB962C8B-B14F-4D97-AF65-F5344CB8AC3E}">
        <p14:creationId xmlns:p14="http://schemas.microsoft.com/office/powerpoint/2010/main" val="1463429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mailto:xgsun@fudan.edu.cn"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1E028-E7FE-4EBF-8CAF-D2A6046D3D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pic>
        <p:nvPicPr>
          <p:cNvPr id="7" name="Picture 2" descr="https://timgsa.baidu.com/timg?image&amp;quality=80&amp;size=b9999_10000&amp;sec=1486706539526&amp;di=79ff7f14d79ab459b5a7e54209358ed7&amp;imgtype=0&amp;src=http%3A%2F%2Fb.hiphotos.baidu.com%2Fbaike%2Fs%3D220%2Fsign%3Db8f5950d0afa513d55aa6bdc0d6c554c%2F3b87e950352ac65c394266a2f9f2b21192138a9f.jpg">
            <a:extLst>
              <a:ext uri="{FF2B5EF4-FFF2-40B4-BE49-F238E27FC236}">
                <a16:creationId xmlns:a16="http://schemas.microsoft.com/office/drawing/2014/main" id="{BF6A5A8F-D0C8-4CF0-9BB7-FA5699CBF83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6156" y="6032456"/>
            <a:ext cx="756000" cy="759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imgsa.baidu.com/timg?image&amp;quality=80&amp;size=b9999_10000&amp;sec=1486706601692&amp;di=6c9e3e11002e1601c2fcdf5329b5c70b&amp;imgtype=0&amp;src=http%3A%2F%2Fawb.img.xmtbang.com%2Fimg%2Fuploadnew%2F201510%2F23%2F760f1307425d46578fb2912eb3957857.jpg">
            <a:extLst>
              <a:ext uri="{FF2B5EF4-FFF2-40B4-BE49-F238E27FC236}">
                <a16:creationId xmlns:a16="http://schemas.microsoft.com/office/drawing/2014/main" id="{709836AB-E2E1-4709-A087-04A0F5EA1FB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713" t="6626" r="5043" b="2772"/>
          <a:stretch/>
        </p:blipFill>
        <p:spPr bwMode="auto">
          <a:xfrm>
            <a:off x="11124447" y="6006902"/>
            <a:ext cx="816309" cy="81056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BA8C5FE-ED45-431F-9225-AFF1BEAF968F}"/>
              </a:ext>
            </a:extLst>
          </p:cNvPr>
          <p:cNvSpPr txBox="1"/>
          <p:nvPr userDrawn="1"/>
        </p:nvSpPr>
        <p:spPr>
          <a:xfrm>
            <a:off x="2169478" y="6214308"/>
            <a:ext cx="2256970" cy="395749"/>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cs typeface="Times New Roman" panose="02020603050405020304" pitchFamily="18" charset="0"/>
                <a:hlinkClick r:id="rId4"/>
              </a:rPr>
              <a:t>xgsun@fudan.edu.cn</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10" name="Picture 2" descr="C:\Users\Sam2013\Desktop\孙晓光.png">
            <a:extLst>
              <a:ext uri="{FF2B5EF4-FFF2-40B4-BE49-F238E27FC236}">
                <a16:creationId xmlns:a16="http://schemas.microsoft.com/office/drawing/2014/main" id="{30FB9907-8CA2-4166-821F-D66B0A1D48C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35637" y="6140604"/>
            <a:ext cx="1872208" cy="54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84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F552A-F476-4432-BC30-A85F7822D4E2}"/>
              </a:ext>
            </a:extLst>
          </p:cNvPr>
          <p:cNvSpPr>
            <a:spLocks noGrp="1"/>
          </p:cNvSpPr>
          <p:nvPr>
            <p:ph type="title"/>
          </p:nvPr>
        </p:nvSpPr>
        <p:spPr>
          <a:xfrm>
            <a:off x="0" y="0"/>
            <a:ext cx="12192000" cy="900000"/>
          </a:xfrm>
          <a:solidFill>
            <a:schemeClr val="accent5">
              <a:lumMod val="20000"/>
              <a:lumOff val="80000"/>
            </a:schemeClr>
          </a:solidFill>
        </p:spPr>
        <p:txBody>
          <a:bodyPr anchor="ctr">
            <a:normAutofit/>
          </a:bodyPr>
          <a:lstStyle>
            <a:lvl1pPr algn="ctr">
              <a:defRPr sz="4000" b="0" spc="3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灯片编号占位符 5">
            <a:extLst>
              <a:ext uri="{FF2B5EF4-FFF2-40B4-BE49-F238E27FC236}">
                <a16:creationId xmlns:a16="http://schemas.microsoft.com/office/drawing/2014/main" id="{BB54918B-C538-44CA-A9E3-F1C3772358E8}"/>
              </a:ext>
            </a:extLst>
          </p:cNvPr>
          <p:cNvSpPr>
            <a:spLocks noGrp="1"/>
          </p:cNvSpPr>
          <p:nvPr>
            <p:ph type="sldNum" sz="quarter" idx="12"/>
          </p:nvPr>
        </p:nvSpPr>
        <p:spPr/>
        <p:txBody>
          <a:bodyPr/>
          <a:lstStyle/>
          <a:p>
            <a:fld id="{EC78E7B1-3FC2-4821-B144-3AA6EF938D0A}" type="slidenum">
              <a:rPr lang="zh-CN" altLang="en-US" sz="1400" b="1" smtClean="0"/>
              <a:pPr/>
              <a:t>‹#›</a:t>
            </a:fld>
            <a:r>
              <a:rPr lang="zh-CN" altLang="en-US" dirty="0"/>
              <a:t> </a:t>
            </a:r>
            <a:r>
              <a:rPr lang="en-US" altLang="zh-CN" dirty="0"/>
              <a:t>/ 56</a:t>
            </a:r>
            <a:endParaRPr lang="zh-CN" altLang="en-US" dirty="0"/>
          </a:p>
        </p:txBody>
      </p:sp>
    </p:spTree>
    <p:extLst>
      <p:ext uri="{BB962C8B-B14F-4D97-AF65-F5344CB8AC3E}">
        <p14:creationId xmlns:p14="http://schemas.microsoft.com/office/powerpoint/2010/main" val="397053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F552A-F476-4432-BC30-A85F7822D4E2}"/>
              </a:ext>
            </a:extLst>
          </p:cNvPr>
          <p:cNvSpPr>
            <a:spLocks noGrp="1"/>
          </p:cNvSpPr>
          <p:nvPr>
            <p:ph type="title"/>
          </p:nvPr>
        </p:nvSpPr>
        <p:spPr>
          <a:xfrm>
            <a:off x="0" y="0"/>
            <a:ext cx="12192000" cy="1080000"/>
          </a:xfrm>
        </p:spPr>
        <p:txBody>
          <a:bodyPr>
            <a:normAutofit/>
          </a:bodyPr>
          <a:lstStyle>
            <a:lvl1pPr algn="ctr">
              <a:defRPr sz="4000" b="0" spc="3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灯片编号占位符 5">
            <a:extLst>
              <a:ext uri="{FF2B5EF4-FFF2-40B4-BE49-F238E27FC236}">
                <a16:creationId xmlns:a16="http://schemas.microsoft.com/office/drawing/2014/main" id="{BB54918B-C538-44CA-A9E3-F1C3772358E8}"/>
              </a:ext>
            </a:extLst>
          </p:cNvPr>
          <p:cNvSpPr>
            <a:spLocks noGrp="1"/>
          </p:cNvSpPr>
          <p:nvPr>
            <p:ph type="sldNum" sz="quarter" idx="12"/>
          </p:nvPr>
        </p:nvSpPr>
        <p:spPr/>
        <p:txBody>
          <a:bodyPr/>
          <a:lstStyle/>
          <a:p>
            <a:fld id="{EC78E7B1-3FC2-4821-B144-3AA6EF938D0A}" type="slidenum">
              <a:rPr lang="zh-CN" altLang="en-US" smtClean="0"/>
              <a:t>‹#›</a:t>
            </a:fld>
            <a:endParaRPr lang="zh-CN" altLang="en-US" dirty="0"/>
          </a:p>
        </p:txBody>
      </p:sp>
    </p:spTree>
    <p:extLst>
      <p:ext uri="{BB962C8B-B14F-4D97-AF65-F5344CB8AC3E}">
        <p14:creationId xmlns:p14="http://schemas.microsoft.com/office/powerpoint/2010/main" val="1220890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AF8DF4-83A8-4AAA-8018-049AAA300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879E41-34EA-4665-81BA-44E3F4882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BEBD15-7A93-456A-99E8-B14AC649D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48540551-8DCC-4AE4-A2BF-43FB36929E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D3E7DE6-D325-4A68-AA92-94C9FD807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8E7B1-3FC2-4821-B144-3AA6EF938D0A}" type="slidenum">
              <a:rPr lang="zh-CN" altLang="en-US" smtClean="0"/>
              <a:t>‹#›</a:t>
            </a:fld>
            <a:endParaRPr lang="zh-CN" altLang="en-US"/>
          </a:p>
        </p:txBody>
      </p:sp>
    </p:spTree>
    <p:extLst>
      <p:ext uri="{BB962C8B-B14F-4D97-AF65-F5344CB8AC3E}">
        <p14:creationId xmlns:p14="http://schemas.microsoft.com/office/powerpoint/2010/main" val="588273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www.pearsonhighered.com/educator/product/Digital-Design/9780131989245.page" TargetMode="External"/><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png"/><Relationship Id="rId4" Type="http://schemas.openxmlformats.org/officeDocument/2006/relationships/image" Target="../media/image3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210.png"/><Relationship Id="rId3" Type="http://schemas.openxmlformats.org/officeDocument/2006/relationships/image" Target="../media/image232.png"/><Relationship Id="rId7" Type="http://schemas.openxmlformats.org/officeDocument/2006/relationships/image" Target="../media/image312.png"/><Relationship Id="rId12"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350.png"/><Relationship Id="rId5" Type="http://schemas.openxmlformats.org/officeDocument/2006/relationships/image" Target="../media/image400.png"/><Relationship Id="rId10" Type="http://schemas.openxmlformats.org/officeDocument/2006/relationships/image" Target="../media/image431.png"/><Relationship Id="rId4" Type="http://schemas.openxmlformats.org/officeDocument/2006/relationships/image" Target="../media/image410.png"/><Relationship Id="rId9" Type="http://schemas.openxmlformats.org/officeDocument/2006/relationships/image" Target="../media/image420.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tags" Target="../tags/tag3.xml"/><Relationship Id="rId7" Type="http://schemas.openxmlformats.org/officeDocument/2006/relationships/oleObject" Target="../embeddings/oleObject1.bin"/><Relationship Id="rId12" Type="http://schemas.openxmlformats.org/officeDocument/2006/relationships/image" Target="../media/image41.w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oleObject" Target="../embeddings/oleObject3.bin"/><Relationship Id="rId5" Type="http://schemas.openxmlformats.org/officeDocument/2006/relationships/tags" Target="../tags/tag5.xml"/><Relationship Id="rId10" Type="http://schemas.openxmlformats.org/officeDocument/2006/relationships/image" Target="../media/image40.wmf"/><Relationship Id="rId4" Type="http://schemas.openxmlformats.org/officeDocument/2006/relationships/tags" Target="../tags/tag4.xml"/><Relationship Id="rId9"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1.png"/><Relationship Id="rId26" Type="http://schemas.openxmlformats.org/officeDocument/2006/relationships/image" Target="../media/image67.png"/><Relationship Id="rId3" Type="http://schemas.openxmlformats.org/officeDocument/2006/relationships/image" Target="../media/image430.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17.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5.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460.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40.png"/><Relationship Id="rId9" Type="http://schemas.openxmlformats.org/officeDocument/2006/relationships/image" Target="../media/image50.png"/><Relationship Id="rId14" Type="http://schemas.openxmlformats.org/officeDocument/2006/relationships/image" Target="../media/image47.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42.jpeg"/><Relationship Id="rId7" Type="http://schemas.openxmlformats.org/officeDocument/2006/relationships/image" Target="../media/image8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10" Type="http://schemas.openxmlformats.org/officeDocument/2006/relationships/image" Target="../media/image840.png"/><Relationship Id="rId4" Type="http://schemas.openxmlformats.org/officeDocument/2006/relationships/image" Target="../media/image780.png"/><Relationship Id="rId9" Type="http://schemas.openxmlformats.org/officeDocument/2006/relationships/image" Target="../media/image830.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20.png"/><Relationship Id="rId3" Type="http://schemas.openxmlformats.org/officeDocument/2006/relationships/image" Target="../media/image850.png"/><Relationship Id="rId7" Type="http://schemas.openxmlformats.org/officeDocument/2006/relationships/image" Target="../media/image73.png"/><Relationship Id="rId12" Type="http://schemas.openxmlformats.org/officeDocument/2006/relationships/image" Target="../media/image76.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880.png"/><Relationship Id="rId11" Type="http://schemas.openxmlformats.org/officeDocument/2006/relationships/image" Target="../media/image600.png"/><Relationship Id="rId5" Type="http://schemas.openxmlformats.org/officeDocument/2006/relationships/image" Target="../media/image870.png"/><Relationship Id="rId15" Type="http://schemas.openxmlformats.org/officeDocument/2006/relationships/image" Target="../media/image78.png"/><Relationship Id="rId10" Type="http://schemas.openxmlformats.org/officeDocument/2006/relationships/image" Target="../media/image75.png"/><Relationship Id="rId4" Type="http://schemas.openxmlformats.org/officeDocument/2006/relationships/image" Target="../media/image860.png"/><Relationship Id="rId9" Type="http://schemas.openxmlformats.org/officeDocument/2006/relationships/image" Target="../media/image750.png"/><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980.png"/><Relationship Id="rId4" Type="http://schemas.openxmlformats.org/officeDocument/2006/relationships/image" Target="../media/image970.png"/></Relationships>
</file>

<file path=ppt/slides/_rels/slide27.xml.rels><?xml version="1.0" encoding="UTF-8" standalone="yes"?>
<Relationships xmlns="http://schemas.openxmlformats.org/package/2006/relationships"><Relationship Id="rId3" Type="http://schemas.openxmlformats.org/officeDocument/2006/relationships/image" Target="../media/image621.png"/><Relationship Id="rId7" Type="http://schemas.openxmlformats.org/officeDocument/2006/relationships/image" Target="../media/image270.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image" Target="../media/image752.png"/><Relationship Id="rId5" Type="http://schemas.openxmlformats.org/officeDocument/2006/relationships/image" Target="../media/image740.png"/><Relationship Id="rId4" Type="http://schemas.openxmlformats.org/officeDocument/2006/relationships/image" Target="../media/image731.png"/></Relationships>
</file>

<file path=ppt/slides/_rels/slide28.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331.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0.png"/><Relationship Id="rId4" Type="http://schemas.openxmlformats.org/officeDocument/2006/relationships/image" Target="../media/image782.png"/></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781.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32.png"/><Relationship Id="rId21" Type="http://schemas.openxmlformats.org/officeDocument/2006/relationships/image" Target="../media/image91.png"/><Relationship Id="rId7" Type="http://schemas.openxmlformats.org/officeDocument/2006/relationships/image" Target="../media/image771.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20.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1.png"/><Relationship Id="rId11" Type="http://schemas.openxmlformats.org/officeDocument/2006/relationships/image" Target="../media/image811.png"/><Relationship Id="rId24" Type="http://schemas.openxmlformats.org/officeDocument/2006/relationships/image" Target="../media/image94.png"/><Relationship Id="rId5" Type="http://schemas.openxmlformats.org/officeDocument/2006/relationships/image" Target="../media/image75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0.png"/><Relationship Id="rId19" Type="http://schemas.openxmlformats.org/officeDocument/2006/relationships/image" Target="../media/image89.png"/><Relationship Id="rId31" Type="http://schemas.openxmlformats.org/officeDocument/2006/relationships/image" Target="../media/image101.png"/><Relationship Id="rId4" Type="http://schemas.openxmlformats.org/officeDocument/2006/relationships/image" Target="../media/image741.png"/><Relationship Id="rId9" Type="http://schemas.openxmlformats.org/officeDocument/2006/relationships/image" Target="../media/image791.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51.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3.png"/><Relationship Id="rId21" Type="http://schemas.openxmlformats.org/officeDocument/2006/relationships/image" Target="../media/image119.png"/><Relationship Id="rId7" Type="http://schemas.openxmlformats.org/officeDocument/2006/relationships/image" Target="../media/image1040.png"/><Relationship Id="rId12" Type="http://schemas.openxmlformats.org/officeDocument/2006/relationships/image" Target="../media/image109.png"/><Relationship Id="rId17" Type="http://schemas.openxmlformats.org/officeDocument/2006/relationships/image" Target="../media/image115.png"/><Relationship Id="rId2" Type="http://schemas.openxmlformats.org/officeDocument/2006/relationships/image" Target="../media/image102.pn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xml"/><Relationship Id="rId11" Type="http://schemas.openxmlformats.org/officeDocument/2006/relationships/image" Target="../media/image108.png"/><Relationship Id="rId5" Type="http://schemas.openxmlformats.org/officeDocument/2006/relationships/image" Target="../media/image105.png"/><Relationship Id="rId15" Type="http://schemas.openxmlformats.org/officeDocument/2006/relationships/image" Target="../media/image113.png"/><Relationship Id="rId10" Type="http://schemas.openxmlformats.org/officeDocument/2006/relationships/image" Target="../media/image107.png"/><Relationship Id="rId19" Type="http://schemas.openxmlformats.org/officeDocument/2006/relationships/image" Target="../media/image117.png"/><Relationship Id="rId4" Type="http://schemas.openxmlformats.org/officeDocument/2006/relationships/image" Target="../media/image104.png"/><Relationship Id="rId9" Type="http://schemas.openxmlformats.org/officeDocument/2006/relationships/image" Target="../media/image106.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41.png"/><Relationship Id="rId5" Type="http://schemas.openxmlformats.org/officeDocument/2006/relationships/image" Target="../media/image1232.png"/><Relationship Id="rId10" Type="http://schemas.openxmlformats.org/officeDocument/2006/relationships/image" Target="../media/image128.png"/><Relationship Id="rId4" Type="http://schemas.openxmlformats.org/officeDocument/2006/relationships/image" Target="../media/image1220.png"/><Relationship Id="rId9"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image" Target="../media/image1280.png"/><Relationship Id="rId3" Type="http://schemas.openxmlformats.org/officeDocument/2006/relationships/image" Target="../media/image881.png"/><Relationship Id="rId7" Type="http://schemas.openxmlformats.org/officeDocument/2006/relationships/image" Target="../media/image1250.png"/><Relationship Id="rId12" Type="http://schemas.openxmlformats.org/officeDocument/2006/relationships/image" Target="../media/image12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40.png"/><Relationship Id="rId11" Type="http://schemas.openxmlformats.org/officeDocument/2006/relationships/image" Target="../media/image1260.png"/><Relationship Id="rId5" Type="http://schemas.openxmlformats.org/officeDocument/2006/relationships/image" Target="../media/image1231.png"/><Relationship Id="rId15" Type="http://schemas.openxmlformats.org/officeDocument/2006/relationships/image" Target="../media/image130.png"/><Relationship Id="rId10" Type="http://schemas.openxmlformats.org/officeDocument/2006/relationships/image" Target="../media/image951.png"/><Relationship Id="rId4" Type="http://schemas.openxmlformats.org/officeDocument/2006/relationships/image" Target="../media/image891.png"/><Relationship Id="rId9" Type="http://schemas.openxmlformats.org/officeDocument/2006/relationships/image" Target="../media/image941.png"/><Relationship Id="rId14" Type="http://schemas.openxmlformats.org/officeDocument/2006/relationships/image" Target="../media/image1291.png"/></Relationships>
</file>

<file path=ppt/slides/_rels/slide36.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image" Target="../media/image135.png"/><Relationship Id="rId3" Type="http://schemas.openxmlformats.org/officeDocument/2006/relationships/image" Target="../media/image1000.png"/><Relationship Id="rId7" Type="http://schemas.openxmlformats.org/officeDocument/2006/relationships/image" Target="../media/image133.png"/><Relationship Id="rId12"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060.png"/><Relationship Id="rId5" Type="http://schemas.openxmlformats.org/officeDocument/2006/relationships/image" Target="../media/image131.png"/><Relationship Id="rId10" Type="http://schemas.openxmlformats.org/officeDocument/2006/relationships/image" Target="../media/image951.png"/><Relationship Id="rId4" Type="http://schemas.openxmlformats.org/officeDocument/2006/relationships/image" Target="../media/image1010.png"/><Relationship Id="rId9" Type="http://schemas.openxmlformats.org/officeDocument/2006/relationships/image" Target="../media/image1050.png"/><Relationship Id="rId14" Type="http://schemas.openxmlformats.org/officeDocument/2006/relationships/image" Target="../media/image136.png"/></Relationships>
</file>

<file path=ppt/slides/_rels/slide37.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image" Target="../media/image142.png"/><Relationship Id="rId3" Type="http://schemas.openxmlformats.org/officeDocument/2006/relationships/image" Target="../media/image1110.png"/><Relationship Id="rId7" Type="http://schemas.openxmlformats.org/officeDocument/2006/relationships/image" Target="../media/image139.png"/><Relationship Id="rId12"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image" Target="../media/image951.png"/><Relationship Id="rId4" Type="http://schemas.openxmlformats.org/officeDocument/2006/relationships/image" Target="../media/image1120.png"/><Relationship Id="rId9" Type="http://schemas.openxmlformats.org/officeDocument/2006/relationships/image" Target="../media/image1161.png"/><Relationship Id="rId14" Type="http://schemas.openxmlformats.org/officeDocument/2006/relationships/image" Target="../media/image143.png"/></Relationships>
</file>

<file path=ppt/slides/_rels/slide3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630.png"/><Relationship Id="rId7" Type="http://schemas.openxmlformats.org/officeDocument/2006/relationships/image" Target="../media/image147.png"/><Relationship Id="rId2"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480.png"/><Relationship Id="rId1" Type="http://schemas.openxmlformats.org/officeDocument/2006/relationships/slideLayout" Target="../slideLayouts/slideLayout2.xml"/><Relationship Id="rId4" Type="http://schemas.openxmlformats.org/officeDocument/2006/relationships/image" Target="../media/image1490.png"/></Relationships>
</file>

<file path=ppt/slides/_rels/slide4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6.png"/><Relationship Id="rId18" Type="http://schemas.openxmlformats.org/officeDocument/2006/relationships/image" Target="../media/image1340.png"/><Relationship Id="rId3" Type="http://schemas.openxmlformats.org/officeDocument/2006/relationships/image" Target="../media/image151.png"/><Relationship Id="rId7" Type="http://schemas.openxmlformats.org/officeDocument/2006/relationships/image" Target="../media/image153.png"/><Relationship Id="rId12" Type="http://schemas.openxmlformats.org/officeDocument/2006/relationships/image" Target="../media/image1311.png"/><Relationship Id="rId17" Type="http://schemas.openxmlformats.org/officeDocument/2006/relationships/image" Target="../media/image1330.png"/><Relationship Id="rId2" Type="http://schemas.openxmlformats.org/officeDocument/2006/relationships/notesSlide" Target="../notesSlides/notesSlide28.xml"/><Relationship Id="rId16" Type="http://schemas.openxmlformats.org/officeDocument/2006/relationships/image" Target="../media/image1320.png"/><Relationship Id="rId20"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5.png"/><Relationship Id="rId5" Type="http://schemas.openxmlformats.org/officeDocument/2006/relationships/image" Target="../media/image1310.png"/><Relationship Id="rId15" Type="http://schemas.openxmlformats.org/officeDocument/2006/relationships/image" Target="../media/image158.png"/><Relationship Id="rId10" Type="http://schemas.openxmlformats.org/officeDocument/2006/relationships/image" Target="../media/image181.png"/><Relationship Id="rId19" Type="http://schemas.openxmlformats.org/officeDocument/2006/relationships/image" Target="../media/image1350.png"/><Relationship Id="rId4" Type="http://schemas.openxmlformats.org/officeDocument/2006/relationships/image" Target="../media/image1210.png"/><Relationship Id="rId9" Type="http://schemas.openxmlformats.org/officeDocument/2006/relationships/image" Target="../media/image1300.png"/><Relationship Id="rId14" Type="http://schemas.openxmlformats.org/officeDocument/2006/relationships/image" Target="../media/image157.png"/></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2.png"/><Relationship Id="rId1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601.png"/><Relationship Id="rId12" Type="http://schemas.openxmlformats.org/officeDocument/2006/relationships/image" Target="../media/image1390.png"/><Relationship Id="rId17" Type="http://schemas.openxmlformats.org/officeDocument/2006/relationships/image" Target="../media/image14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1290.png"/><Relationship Id="rId5" Type="http://schemas.openxmlformats.org/officeDocument/2006/relationships/image" Target="../media/image280.png"/><Relationship Id="rId15" Type="http://schemas.openxmlformats.org/officeDocument/2006/relationships/image" Target="../media/image1412.png"/><Relationship Id="rId10" Type="http://schemas.openxmlformats.org/officeDocument/2006/relationships/image" Target="../media/image1230.png"/><Relationship Id="rId4" Type="http://schemas.openxmlformats.org/officeDocument/2006/relationships/image" Target="../media/image301.png"/><Relationship Id="rId9" Type="http://schemas.openxmlformats.org/officeDocument/2006/relationships/image" Target="../media/image1380.png"/><Relationship Id="rId14" Type="http://schemas.openxmlformats.org/officeDocument/2006/relationships/image" Target="../media/image1370.png"/></Relationships>
</file>

<file path=ppt/slides/_rels/slide4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6.png"/><Relationship Id="rId3" Type="http://schemas.openxmlformats.org/officeDocument/2006/relationships/image" Target="../media/image1541.png"/><Relationship Id="rId7" Type="http://schemas.openxmlformats.org/officeDocument/2006/relationships/image" Target="../media/image164.png"/><Relationship Id="rId12" Type="http://schemas.openxmlformats.org/officeDocument/2006/relationships/image" Target="../media/image15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00.png"/><Relationship Id="rId11" Type="http://schemas.openxmlformats.org/officeDocument/2006/relationships/image" Target="../media/image1530.png"/><Relationship Id="rId5" Type="http://schemas.openxmlformats.org/officeDocument/2006/relationships/image" Target="../media/image650.png"/><Relationship Id="rId10" Type="http://schemas.openxmlformats.org/officeDocument/2006/relationships/image" Target="../media/image690.png"/><Relationship Id="rId4" Type="http://schemas.openxmlformats.org/officeDocument/2006/relationships/image" Target="../media/image640.png"/><Relationship Id="rId9" Type="http://schemas.openxmlformats.org/officeDocument/2006/relationships/image" Target="../media/image1520.png"/><Relationship Id="rId14" Type="http://schemas.openxmlformats.org/officeDocument/2006/relationships/image" Target="../media/image7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7"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581.png"/><Relationship Id="rId4" Type="http://schemas.openxmlformats.org/officeDocument/2006/relationships/image" Target="../media/image157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oleObject" Target="../embeddings/oleObject6.bin"/><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53.xml.rels><?xml version="1.0" encoding="UTF-8" standalone="yes"?>
<Relationships xmlns="http://schemas.openxmlformats.org/package/2006/relationships"><Relationship Id="rId8" Type="http://schemas.openxmlformats.org/officeDocument/2006/relationships/image" Target="../media/image1641.png"/><Relationship Id="rId3" Type="http://schemas.openxmlformats.org/officeDocument/2006/relationships/image" Target="../media/image1620.png"/><Relationship Id="rId7" Type="http://schemas.openxmlformats.org/officeDocument/2006/relationships/image" Target="../media/image163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50.png"/><Relationship Id="rId11" Type="http://schemas.openxmlformats.org/officeDocument/2006/relationships/image" Target="../media/image1680.png"/><Relationship Id="rId5" Type="http://schemas.openxmlformats.org/officeDocument/2006/relationships/image" Target="../media/image1640.png"/><Relationship Id="rId10" Type="http://schemas.openxmlformats.org/officeDocument/2006/relationships/image" Target="../media/image1670.png"/><Relationship Id="rId4" Type="http://schemas.openxmlformats.org/officeDocument/2006/relationships/image" Target="../media/image1630.png"/><Relationship Id="rId9" Type="http://schemas.openxmlformats.org/officeDocument/2006/relationships/image" Target="../media/image1661.png"/></Relationships>
</file>

<file path=ppt/slides/_rels/slide54.xml.rels><?xml version="1.0" encoding="UTF-8" standalone="yes"?>
<Relationships xmlns="http://schemas.openxmlformats.org/package/2006/relationships"><Relationship Id="rId3" Type="http://schemas.openxmlformats.org/officeDocument/2006/relationships/image" Target="../media/image1660.png"/><Relationship Id="rId7"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590.png"/><Relationship Id="rId4" Type="http://schemas.openxmlformats.org/officeDocument/2006/relationships/image" Target="../media/image1580.png"/></Relationships>
</file>

<file path=ppt/slides/_rels/slide55.xml.rels><?xml version="1.0" encoding="UTF-8" standalone="yes"?>
<Relationships xmlns="http://schemas.openxmlformats.org/package/2006/relationships"><Relationship Id="rId8" Type="http://schemas.openxmlformats.org/officeDocument/2006/relationships/image" Target="../media/image1720.png"/><Relationship Id="rId3" Type="http://schemas.openxmlformats.org/officeDocument/2006/relationships/image" Target="../media/image174.png"/><Relationship Id="rId7" Type="http://schemas.openxmlformats.org/officeDocument/2006/relationships/image" Target="../media/image17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77.jpeg"/><Relationship Id="rId5" Type="http://schemas.openxmlformats.org/officeDocument/2006/relationships/image" Target="../media/image176.png"/><Relationship Id="rId10" Type="http://schemas.openxmlformats.org/officeDocument/2006/relationships/image" Target="../media/image1740.png"/><Relationship Id="rId4" Type="http://schemas.openxmlformats.org/officeDocument/2006/relationships/image" Target="../media/image175.png"/><Relationship Id="rId9" Type="http://schemas.openxmlformats.org/officeDocument/2006/relationships/image" Target="../media/image1730.png"/></Relationships>
</file>

<file path=ppt/slides/_rels/slide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learning.fudan.edu.c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D7AB5CAE-407D-48B3-A6FA-89E0D40A8925}"/>
              </a:ext>
            </a:extLst>
          </p:cNvPr>
          <p:cNvSpPr>
            <a:spLocks noGrp="1" noChangeArrowheads="1"/>
          </p:cNvSpPr>
          <p:nvPr>
            <p:ph type="ctrTitle"/>
          </p:nvPr>
        </p:nvSpPr>
        <p:spPr>
          <a:xfrm>
            <a:off x="4782965" y="3321876"/>
            <a:ext cx="5699356" cy="1067740"/>
          </a:xfrm>
          <a:noFill/>
        </p:spPr>
        <p:txBody>
          <a:bodyPr anchor="ctr">
            <a:noAutofit/>
          </a:bodyPr>
          <a:lstStyle/>
          <a:p>
            <a:pPr>
              <a:lnSpc>
                <a:spcPct val="130000"/>
              </a:lnSpc>
            </a:pPr>
            <a:r>
              <a:rPr kumimoji="1" lang="en-US" altLang="zh-CN" sz="4000" b="1" dirty="0">
                <a:solidFill>
                  <a:schemeClr val="tx2"/>
                </a:solidFill>
              </a:rPr>
              <a:t>1.  </a:t>
            </a:r>
            <a:r>
              <a:rPr kumimoji="1" lang="zh-CN" altLang="en-US" sz="4400" b="1" dirty="0">
                <a:solidFill>
                  <a:schemeClr val="tx2"/>
                </a:solidFill>
                <a:latin typeface="微软雅黑" panose="020B0503020204020204" pitchFamily="34" charset="-122"/>
                <a:ea typeface="微软雅黑" panose="020B0503020204020204" pitchFamily="34" charset="-122"/>
              </a:rPr>
              <a:t>简介、进制</a:t>
            </a:r>
            <a:r>
              <a:rPr kumimoji="1" lang="en-US" altLang="zh-CN" sz="4400" b="1" dirty="0">
                <a:solidFill>
                  <a:schemeClr val="tx2"/>
                </a:solidFill>
                <a:latin typeface="微软雅黑" panose="020B0503020204020204" pitchFamily="34" charset="-122"/>
                <a:ea typeface="微软雅黑" panose="020B0503020204020204" pitchFamily="34" charset="-122"/>
              </a:rPr>
              <a:t>+</a:t>
            </a:r>
            <a:r>
              <a:rPr kumimoji="1" lang="zh-CN" altLang="en-US" sz="4400" b="1" dirty="0">
                <a:solidFill>
                  <a:schemeClr val="tx2"/>
                </a:solidFill>
                <a:latin typeface="微软雅黑" panose="020B0503020204020204" pitchFamily="34" charset="-122"/>
                <a:ea typeface="微软雅黑" panose="020B0503020204020204" pitchFamily="34" charset="-122"/>
              </a:rPr>
              <a:t>码制</a:t>
            </a:r>
            <a:endParaRPr kumimoji="1" lang="en-US" altLang="zh-CN" sz="2800"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C4B179F-B72E-43E9-A379-4B460D1C96C6}"/>
              </a:ext>
            </a:extLst>
          </p:cNvPr>
          <p:cNvSpPr txBox="1"/>
          <p:nvPr/>
        </p:nvSpPr>
        <p:spPr>
          <a:xfrm>
            <a:off x="8697431" y="6281172"/>
            <a:ext cx="1204227" cy="395749"/>
          </a:xfrm>
          <a:prstGeom prst="rect">
            <a:avLst/>
          </a:prstGeom>
          <a:noFill/>
        </p:spPr>
        <p:txBody>
          <a:bodyPr wrap="square" rtlCol="0">
            <a:spAutoFit/>
          </a:bodyPr>
          <a:lstStyle/>
          <a:p>
            <a:pPr algn="r">
              <a:lnSpc>
                <a:spcPct val="120000"/>
              </a:lnSpc>
            </a:pPr>
            <a:r>
              <a:rPr lang="en-US" altLang="zh-CN" dirty="0">
                <a:latin typeface="Times New Roman" panose="02020603050405020304" pitchFamily="18" charset="0"/>
                <a:cs typeface="Times New Roman" panose="02020603050405020304" pitchFamily="18" charset="0"/>
              </a:rPr>
              <a:t>2025-9-7</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5F96197-61AA-4017-B31D-436905B1602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14323" y="1105045"/>
            <a:ext cx="2134603" cy="3066066"/>
          </a:xfrm>
          <a:prstGeom prst="rect">
            <a:avLst/>
          </a:prstGeom>
        </p:spPr>
      </p:pic>
      <p:sp>
        <p:nvSpPr>
          <p:cNvPr id="10" name="矩形 9">
            <a:extLst>
              <a:ext uri="{FF2B5EF4-FFF2-40B4-BE49-F238E27FC236}">
                <a16:creationId xmlns:a16="http://schemas.microsoft.com/office/drawing/2014/main" id="{466E5D85-6876-42DF-947F-B693A2920743}"/>
              </a:ext>
            </a:extLst>
          </p:cNvPr>
          <p:cNvSpPr/>
          <p:nvPr/>
        </p:nvSpPr>
        <p:spPr>
          <a:xfrm>
            <a:off x="4236227" y="563055"/>
            <a:ext cx="6792833" cy="1905330"/>
          </a:xfrm>
          <a:prstGeom prst="rect">
            <a:avLst/>
          </a:prstGeom>
        </p:spPr>
        <p:txBody>
          <a:bodyPr wrap="square">
            <a:spAutoFit/>
          </a:bodyPr>
          <a:lstStyle/>
          <a:p>
            <a:pPr algn="ctr">
              <a:lnSpc>
                <a:spcPct val="150000"/>
              </a:lnSpc>
              <a:buNone/>
            </a:pPr>
            <a:r>
              <a:rPr lang="zh-CN" altLang="en-US" sz="5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数字逻辑 </a:t>
            </a:r>
            <a:r>
              <a:rPr lang="zh-CN" alt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与</a:t>
            </a: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 </a:t>
            </a:r>
            <a:r>
              <a:rPr lang="zh-CN"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部件设计</a:t>
            </a:r>
            <a:br>
              <a:rPr lang="en-US" altLang="zh-CN" sz="3200" b="1" spc="600" dirty="0"/>
            </a:br>
            <a:r>
              <a:rPr lang="en-US" altLang="zh-CN" sz="2800" b="1" dirty="0">
                <a:solidFill>
                  <a:schemeClr val="accent5">
                    <a:lumMod val="75000"/>
                  </a:schemeClr>
                </a:solidFill>
                <a:latin typeface="Arial" panose="020B0604020202020204" pitchFamily="34" charset="0"/>
              </a:rPr>
              <a:t>Digital Logic &amp; </a:t>
            </a:r>
            <a:r>
              <a:rPr lang="en-US" altLang="zh-CN" sz="2800" dirty="0">
                <a:solidFill>
                  <a:schemeClr val="accent5">
                    <a:lumMod val="75000"/>
                  </a:schemeClr>
                </a:solidFill>
                <a:latin typeface="Arial" panose="020B0604020202020204" pitchFamily="34" charset="0"/>
              </a:rPr>
              <a:t>Component Design</a:t>
            </a:r>
            <a:endParaRPr lang="zh-CN" altLang="en-US" sz="2800" dirty="0">
              <a:solidFill>
                <a:schemeClr val="accent5">
                  <a:lumMod val="75000"/>
                </a:schemeClr>
              </a:solidFill>
              <a:latin typeface="Arial" panose="020B0604020202020204" pitchFamily="34" charset="0"/>
            </a:endParaRPr>
          </a:p>
        </p:txBody>
      </p:sp>
    </p:spTree>
    <p:extLst>
      <p:ext uri="{BB962C8B-B14F-4D97-AF65-F5344CB8AC3E}">
        <p14:creationId xmlns:p14="http://schemas.microsoft.com/office/powerpoint/2010/main" val="3200745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7ABD0-35C5-4FC4-AF36-62347595C64A}"/>
              </a:ext>
            </a:extLst>
          </p:cNvPr>
          <p:cNvSpPr>
            <a:spLocks noGrp="1"/>
          </p:cNvSpPr>
          <p:nvPr>
            <p:ph type="title"/>
          </p:nvPr>
        </p:nvSpPr>
        <p:spPr/>
        <p:txBody>
          <a:bodyPr>
            <a:normAutofit/>
          </a:bodyPr>
          <a:lstStyle/>
          <a:p>
            <a:r>
              <a:rPr lang="zh-CN" altLang="en-US" sz="4000" spc="600" dirty="0"/>
              <a:t>参考书目</a:t>
            </a:r>
            <a:endParaRPr lang="zh-CN" altLang="en-US" sz="4000" dirty="0"/>
          </a:p>
        </p:txBody>
      </p:sp>
      <p:sp>
        <p:nvSpPr>
          <p:cNvPr id="4" name="矩形 3">
            <a:extLst>
              <a:ext uri="{FF2B5EF4-FFF2-40B4-BE49-F238E27FC236}">
                <a16:creationId xmlns:a16="http://schemas.microsoft.com/office/drawing/2014/main" id="{0669DD40-148A-4B90-B58A-4977B20DA348}"/>
              </a:ext>
            </a:extLst>
          </p:cNvPr>
          <p:cNvSpPr/>
          <p:nvPr/>
        </p:nvSpPr>
        <p:spPr>
          <a:xfrm>
            <a:off x="638687" y="6217221"/>
            <a:ext cx="2726301" cy="369332"/>
          </a:xfrm>
          <a:prstGeom prst="rect">
            <a:avLst/>
          </a:prstGeom>
        </p:spPr>
        <p:txBody>
          <a:bodyPr wrap="square">
            <a:spAutoFit/>
          </a:bodyPr>
          <a:lstStyle/>
          <a:p>
            <a:pPr algn="r"/>
            <a:r>
              <a:rPr lang="en-US" altLang="zh-CN" dirty="0">
                <a:hlinkClick r:id="rId3"/>
              </a:rPr>
              <a:t>M. Morris Mano</a:t>
            </a:r>
            <a:r>
              <a:rPr lang="en-US" altLang="zh-CN" dirty="0"/>
              <a:t> 6</a:t>
            </a:r>
            <a:r>
              <a:rPr lang="en-US" altLang="zh-CN" baseline="30000" dirty="0"/>
              <a:t>th</a:t>
            </a:r>
            <a:r>
              <a:rPr lang="en-US" altLang="zh-CN" dirty="0"/>
              <a:t>, 2022</a:t>
            </a:r>
            <a:endParaRPr lang="zh-CN" altLang="en-US" dirty="0"/>
          </a:p>
        </p:txBody>
      </p:sp>
      <p:grpSp>
        <p:nvGrpSpPr>
          <p:cNvPr id="9" name="组合 8">
            <a:extLst>
              <a:ext uri="{FF2B5EF4-FFF2-40B4-BE49-F238E27FC236}">
                <a16:creationId xmlns:a16="http://schemas.microsoft.com/office/drawing/2014/main" id="{6FC6D851-C731-4785-8CA5-FFC8DAC32ED6}"/>
              </a:ext>
            </a:extLst>
          </p:cNvPr>
          <p:cNvGrpSpPr/>
          <p:nvPr/>
        </p:nvGrpSpPr>
        <p:grpSpPr>
          <a:xfrm>
            <a:off x="749069" y="1211132"/>
            <a:ext cx="2567644" cy="2467834"/>
            <a:chOff x="7536932" y="1143900"/>
            <a:chExt cx="2567644" cy="2467834"/>
          </a:xfrm>
        </p:grpSpPr>
        <p:pic>
          <p:nvPicPr>
            <p:cNvPr id="19" name="图片 18">
              <a:extLst>
                <a:ext uri="{FF2B5EF4-FFF2-40B4-BE49-F238E27FC236}">
                  <a16:creationId xmlns:a16="http://schemas.microsoft.com/office/drawing/2014/main" id="{3A7BBA95-F1DD-4809-BD5C-FB5B0D3426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70801" y="1143900"/>
              <a:ext cx="1533563" cy="2012801"/>
            </a:xfrm>
            <a:prstGeom prst="rect">
              <a:avLst/>
            </a:prstGeom>
          </p:spPr>
        </p:pic>
        <p:sp>
          <p:nvSpPr>
            <p:cNvPr id="20" name="文本框 19">
              <a:extLst>
                <a:ext uri="{FF2B5EF4-FFF2-40B4-BE49-F238E27FC236}">
                  <a16:creationId xmlns:a16="http://schemas.microsoft.com/office/drawing/2014/main" id="{31203677-D7B0-42C7-8E3F-CA16E921D03A}"/>
                </a:ext>
              </a:extLst>
            </p:cNvPr>
            <p:cNvSpPr txBox="1"/>
            <p:nvPr/>
          </p:nvSpPr>
          <p:spPr>
            <a:xfrm>
              <a:off x="7536932" y="3273180"/>
              <a:ext cx="2567644" cy="338554"/>
            </a:xfrm>
            <a:prstGeom prst="rect">
              <a:avLst/>
            </a:prstGeom>
            <a:noFill/>
          </p:spPr>
          <p:txBody>
            <a:bodyPr wrap="square">
              <a:spAutoFit/>
            </a:bodyPr>
            <a:lstStyle/>
            <a:p>
              <a:pPr algn="ctr"/>
              <a:r>
                <a:rPr lang="zh-CN" altLang="en-US" sz="1600" b="1" i="0" dirty="0">
                  <a:solidFill>
                    <a:srgbClr val="323232"/>
                  </a:solidFill>
                  <a:effectLst/>
                  <a:latin typeface="Verdana" panose="020B0604030504040204" pitchFamily="34" charset="0"/>
                </a:rPr>
                <a:t>康华光</a:t>
              </a:r>
              <a:r>
                <a:rPr lang="en-US" altLang="zh-CN" sz="1600" b="1" dirty="0">
                  <a:solidFill>
                    <a:srgbClr val="323232"/>
                  </a:solidFill>
                  <a:latin typeface="Verdana" panose="020B0604030504040204" pitchFamily="34" charset="0"/>
                </a:rPr>
                <a:t> </a:t>
              </a:r>
              <a:r>
                <a:rPr lang="zh-CN" altLang="en-US" sz="1600" dirty="0">
                  <a:solidFill>
                    <a:srgbClr val="323232"/>
                  </a:solidFill>
                </a:rPr>
                <a:t>华中科大 </a:t>
              </a:r>
              <a:r>
                <a:rPr lang="en-US" altLang="zh-CN" sz="1600" i="0" dirty="0">
                  <a:solidFill>
                    <a:srgbClr val="323232"/>
                  </a:solidFill>
                  <a:effectLst/>
                </a:rPr>
                <a:t>7</a:t>
              </a:r>
              <a:r>
                <a:rPr lang="en-US" altLang="zh-CN" sz="1600" i="0" baseline="30000" dirty="0">
                  <a:solidFill>
                    <a:srgbClr val="323232"/>
                  </a:solidFill>
                  <a:effectLst/>
                </a:rPr>
                <a:t>th</a:t>
              </a:r>
              <a:r>
                <a:rPr lang="en-US" altLang="zh-CN" sz="1600" i="0" dirty="0">
                  <a:solidFill>
                    <a:srgbClr val="323232"/>
                  </a:solidFill>
                  <a:effectLst/>
                </a:rPr>
                <a:t>, 2021</a:t>
              </a:r>
              <a:endParaRPr lang="zh-CN" altLang="en-US" sz="1600" i="0" dirty="0">
                <a:solidFill>
                  <a:srgbClr val="323232"/>
                </a:solidFill>
                <a:effectLst/>
              </a:endParaRPr>
            </a:p>
          </p:txBody>
        </p:sp>
      </p:grpSp>
      <p:pic>
        <p:nvPicPr>
          <p:cNvPr id="25" name="图片 24">
            <a:extLst>
              <a:ext uri="{FF2B5EF4-FFF2-40B4-BE49-F238E27FC236}">
                <a16:creationId xmlns:a16="http://schemas.microsoft.com/office/drawing/2014/main" id="{D6F820C9-9E19-424E-A6D4-87A79F8B5B3C}"/>
              </a:ext>
            </a:extLst>
          </p:cNvPr>
          <p:cNvPicPr>
            <a:picLocks noChangeAspect="1"/>
          </p:cNvPicPr>
          <p:nvPr/>
        </p:nvPicPr>
        <p:blipFill>
          <a:blip r:embed="rId5"/>
          <a:stretch>
            <a:fillRect/>
          </a:stretch>
        </p:blipFill>
        <p:spPr>
          <a:xfrm>
            <a:off x="7708056" y="4074274"/>
            <a:ext cx="1453893" cy="1897766"/>
          </a:xfrm>
          <a:prstGeom prst="rect">
            <a:avLst/>
          </a:prstGeom>
        </p:spPr>
      </p:pic>
      <p:pic>
        <p:nvPicPr>
          <p:cNvPr id="5" name="图片 4">
            <a:extLst>
              <a:ext uri="{FF2B5EF4-FFF2-40B4-BE49-F238E27FC236}">
                <a16:creationId xmlns:a16="http://schemas.microsoft.com/office/drawing/2014/main" id="{7BB2B0BA-9AF3-4AE5-B097-590F0F2CC156}"/>
              </a:ext>
            </a:extLst>
          </p:cNvPr>
          <p:cNvPicPr>
            <a:picLocks noChangeAspect="1"/>
          </p:cNvPicPr>
          <p:nvPr/>
        </p:nvPicPr>
        <p:blipFill>
          <a:blip r:embed="rId6"/>
          <a:stretch>
            <a:fillRect/>
          </a:stretch>
        </p:blipFill>
        <p:spPr>
          <a:xfrm rot="461647">
            <a:off x="9636153" y="4198877"/>
            <a:ext cx="1416028" cy="1932250"/>
          </a:xfrm>
          <a:prstGeom prst="rect">
            <a:avLst/>
          </a:prstGeom>
        </p:spPr>
      </p:pic>
      <p:pic>
        <p:nvPicPr>
          <p:cNvPr id="30" name="Picture 2" descr="http://img51.ddimg.cn/1330131735561.jpg">
            <a:extLst>
              <a:ext uri="{FF2B5EF4-FFF2-40B4-BE49-F238E27FC236}">
                <a16:creationId xmlns:a16="http://schemas.microsoft.com/office/drawing/2014/main" id="{8C5DB544-12DB-4D13-94E5-7A7846989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5327" y="1211132"/>
            <a:ext cx="2079353" cy="2079353"/>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id="{DCEEB501-E0F6-42FC-9E05-E21BF419D53C}"/>
              </a:ext>
            </a:extLst>
          </p:cNvPr>
          <p:cNvPicPr>
            <a:picLocks noChangeAspect="1"/>
          </p:cNvPicPr>
          <p:nvPr/>
        </p:nvPicPr>
        <p:blipFill>
          <a:blip r:embed="rId8"/>
          <a:stretch>
            <a:fillRect/>
          </a:stretch>
        </p:blipFill>
        <p:spPr>
          <a:xfrm rot="21245819">
            <a:off x="5767210" y="1278846"/>
            <a:ext cx="1427937" cy="2155304"/>
          </a:xfrm>
          <a:prstGeom prst="rect">
            <a:avLst/>
          </a:prstGeom>
        </p:spPr>
      </p:pic>
      <p:pic>
        <p:nvPicPr>
          <p:cNvPr id="8" name="图片 7">
            <a:extLst>
              <a:ext uri="{FF2B5EF4-FFF2-40B4-BE49-F238E27FC236}">
                <a16:creationId xmlns:a16="http://schemas.microsoft.com/office/drawing/2014/main" id="{350F86EC-870D-4B14-B5E2-73E9383BEE8F}"/>
              </a:ext>
            </a:extLst>
          </p:cNvPr>
          <p:cNvPicPr>
            <a:picLocks noChangeAspect="1"/>
          </p:cNvPicPr>
          <p:nvPr/>
        </p:nvPicPr>
        <p:blipFill>
          <a:blip r:embed="rId9"/>
          <a:stretch>
            <a:fillRect/>
          </a:stretch>
        </p:blipFill>
        <p:spPr>
          <a:xfrm>
            <a:off x="1211956" y="4112783"/>
            <a:ext cx="1505365" cy="2088087"/>
          </a:xfrm>
          <a:prstGeom prst="rect">
            <a:avLst/>
          </a:prstGeom>
        </p:spPr>
      </p:pic>
      <p:pic>
        <p:nvPicPr>
          <p:cNvPr id="15" name="图片 14">
            <a:extLst>
              <a:ext uri="{FF2B5EF4-FFF2-40B4-BE49-F238E27FC236}">
                <a16:creationId xmlns:a16="http://schemas.microsoft.com/office/drawing/2014/main" id="{8FE70FE2-0BED-414A-A59A-42FF6BAFB6D5}"/>
              </a:ext>
            </a:extLst>
          </p:cNvPr>
          <p:cNvPicPr>
            <a:picLocks noChangeAspect="1"/>
          </p:cNvPicPr>
          <p:nvPr/>
        </p:nvPicPr>
        <p:blipFill>
          <a:blip r:embed="rId10"/>
          <a:stretch>
            <a:fillRect/>
          </a:stretch>
        </p:blipFill>
        <p:spPr>
          <a:xfrm rot="21008210">
            <a:off x="5966088" y="4227852"/>
            <a:ext cx="1457344" cy="1987606"/>
          </a:xfrm>
          <a:prstGeom prst="rect">
            <a:avLst/>
          </a:prstGeom>
        </p:spPr>
      </p:pic>
      <p:pic>
        <p:nvPicPr>
          <p:cNvPr id="10" name="Picture 10">
            <a:extLst>
              <a:ext uri="{FF2B5EF4-FFF2-40B4-BE49-F238E27FC236}">
                <a16:creationId xmlns:a16="http://schemas.microsoft.com/office/drawing/2014/main" id="{6F17AC1D-1B1E-4514-9D46-CA5ED17F62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82743">
            <a:off x="9770187" y="1449677"/>
            <a:ext cx="1374713" cy="187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B61E3765-E2E3-4462-A1F5-F06CCD1AC136}"/>
              </a:ext>
            </a:extLst>
          </p:cNvPr>
          <p:cNvSpPr>
            <a:spLocks noGrp="1"/>
          </p:cNvSpPr>
          <p:nvPr>
            <p:ph type="sldNum" sz="quarter" idx="12"/>
          </p:nvPr>
        </p:nvSpPr>
        <p:spPr/>
        <p:txBody>
          <a:bodyPr/>
          <a:lstStyle/>
          <a:p>
            <a:fld id="{EC78E7B1-3FC2-4821-B144-3AA6EF938D0A}" type="slidenum">
              <a:rPr lang="zh-CN" altLang="en-US" sz="1400" b="1" smtClean="0"/>
              <a:pPr/>
              <a:t>10</a:t>
            </a:fld>
            <a:r>
              <a:rPr lang="zh-CN" altLang="en-US"/>
              <a:t> </a:t>
            </a:r>
            <a:r>
              <a:rPr lang="en-US" altLang="zh-CN"/>
              <a:t>/ 56</a:t>
            </a:r>
            <a:endParaRPr lang="zh-CN" altLang="en-US" dirty="0"/>
          </a:p>
        </p:txBody>
      </p:sp>
    </p:spTree>
    <p:extLst>
      <p:ext uri="{BB962C8B-B14F-4D97-AF65-F5344CB8AC3E}">
        <p14:creationId xmlns:p14="http://schemas.microsoft.com/office/powerpoint/2010/main" val="346998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eaLnBrk="1" hangingPunct="1"/>
            <a:r>
              <a:rPr lang="zh-CN" altLang="en-US" sz="4000" dirty="0">
                <a:latin typeface="+mn-lt"/>
              </a:rPr>
              <a:t>数字系统</a:t>
            </a:r>
            <a:r>
              <a:rPr lang="zh-CN" altLang="en-US" sz="4000" b="1" spc="0" dirty="0">
                <a:latin typeface="+mn-lt"/>
              </a:rPr>
              <a:t>  </a:t>
            </a:r>
            <a:r>
              <a:rPr lang="en-US" altLang="zh-CN" sz="3600" spc="0" dirty="0">
                <a:solidFill>
                  <a:schemeClr val="bg1">
                    <a:lumMod val="50000"/>
                  </a:schemeClr>
                </a:solidFill>
                <a:latin typeface="+mn-lt"/>
              </a:rPr>
              <a:t>Digital System</a:t>
            </a:r>
            <a:endParaRPr lang="en-US" altLang="zh-CN" sz="4000" spc="0" dirty="0">
              <a:solidFill>
                <a:schemeClr val="bg1">
                  <a:lumMod val="50000"/>
                </a:schemeClr>
              </a:solidFill>
              <a:latin typeface="+mn-lt"/>
            </a:endParaRPr>
          </a:p>
        </p:txBody>
      </p:sp>
      <p:sp>
        <p:nvSpPr>
          <p:cNvPr id="8195" name="Rectangle 3"/>
          <p:cNvSpPr>
            <a:spLocks noGrp="1" noChangeArrowheads="1"/>
          </p:cNvSpPr>
          <p:nvPr>
            <p:ph idx="4294967295"/>
          </p:nvPr>
        </p:nvSpPr>
        <p:spPr>
          <a:xfrm>
            <a:off x="511175" y="1219200"/>
            <a:ext cx="11680825" cy="1553095"/>
          </a:xfrm>
        </p:spPr>
        <p:txBody>
          <a:bodyPr>
            <a:normAutofit/>
          </a:bodyPr>
          <a:lstStyle/>
          <a:p>
            <a:pPr eaLnBrk="1" hangingPunct="1">
              <a:lnSpc>
                <a:spcPct val="120000"/>
              </a:lnSpc>
            </a:pPr>
            <a:r>
              <a:rPr lang="zh-CN" altLang="en-US" b="1" dirty="0">
                <a:solidFill>
                  <a:srgbClr val="000000"/>
                </a:solidFill>
                <a:latin typeface="Arial" charset="0"/>
                <a:cs typeface="Times New Roman" pitchFamily="18" charset="0"/>
              </a:rPr>
              <a:t>数字系统</a:t>
            </a:r>
            <a:r>
              <a:rPr lang="zh-CN" altLang="en-US" dirty="0">
                <a:solidFill>
                  <a:srgbClr val="000000"/>
                </a:solidFill>
                <a:latin typeface="Arial" charset="0"/>
                <a:cs typeface="Times New Roman" pitchFamily="18" charset="0"/>
              </a:rPr>
              <a:t>：一个传输、存储、处理</a:t>
            </a:r>
            <a:r>
              <a:rPr lang="zh-CN" altLang="en-US" b="1" dirty="0">
                <a:solidFill>
                  <a:srgbClr val="FF0000"/>
                </a:solidFill>
                <a:latin typeface="Arial" charset="0"/>
                <a:cs typeface="Times New Roman" pitchFamily="18" charset="0"/>
              </a:rPr>
              <a:t>数字信号</a:t>
            </a:r>
            <a:r>
              <a:rPr lang="zh-CN" altLang="en-US" dirty="0">
                <a:solidFill>
                  <a:srgbClr val="000000"/>
                </a:solidFill>
                <a:latin typeface="Arial" charset="0"/>
                <a:cs typeface="Times New Roman" pitchFamily="18" charset="0"/>
              </a:rPr>
              <a:t>的系统，由逻辑电路构成。</a:t>
            </a:r>
            <a:endParaRPr lang="en-US" altLang="zh-CN" dirty="0">
              <a:solidFill>
                <a:srgbClr val="000000"/>
              </a:solidFill>
              <a:latin typeface="Arial" charset="0"/>
              <a:cs typeface="Times New Roman" pitchFamily="18" charset="0"/>
            </a:endParaRPr>
          </a:p>
          <a:p>
            <a:pPr eaLnBrk="1" hangingPunct="1">
              <a:lnSpc>
                <a:spcPct val="120000"/>
              </a:lnSpc>
            </a:pPr>
            <a:r>
              <a:rPr lang="zh-CN" altLang="en-US" b="1" dirty="0">
                <a:solidFill>
                  <a:srgbClr val="0070C0"/>
                </a:solidFill>
                <a:latin typeface="Arial" charset="0"/>
                <a:cs typeface="Times New Roman" pitchFamily="18" charset="0"/>
              </a:rPr>
              <a:t>人类已经进入到 </a:t>
            </a:r>
            <a:r>
              <a:rPr lang="zh-CN" altLang="en-US" b="1" u="sng" dirty="0">
                <a:solidFill>
                  <a:srgbClr val="0070C0"/>
                </a:solidFill>
                <a:latin typeface="Arial" charset="0"/>
                <a:cs typeface="Times New Roman" pitchFamily="18" charset="0"/>
              </a:rPr>
              <a:t>数 字 时 代 </a:t>
            </a:r>
            <a:r>
              <a:rPr lang="zh-CN" altLang="en-US" b="1" dirty="0">
                <a:solidFill>
                  <a:srgbClr val="0070C0"/>
                </a:solidFill>
                <a:latin typeface="Arial" charset="0"/>
                <a:cs typeface="Times New Roman" pitchFamily="18" charset="0"/>
              </a:rPr>
              <a:t>！</a:t>
            </a:r>
            <a:endParaRPr lang="en-US" altLang="zh-TW" b="1" dirty="0">
              <a:solidFill>
                <a:srgbClr val="0070C0"/>
              </a:solidFill>
            </a:endParaRPr>
          </a:p>
        </p:txBody>
      </p:sp>
      <p:sp>
        <p:nvSpPr>
          <p:cNvPr id="3" name="Slide Number Placeholder 2">
            <a:extLst>
              <a:ext uri="{FF2B5EF4-FFF2-40B4-BE49-F238E27FC236}">
                <a16:creationId xmlns:a16="http://schemas.microsoft.com/office/drawing/2014/main" id="{2904D2D3-AEED-4E1C-909E-EA0192CFA7E8}"/>
              </a:ext>
            </a:extLst>
          </p:cNvPr>
          <p:cNvSpPr>
            <a:spLocks noGrp="1"/>
          </p:cNvSpPr>
          <p:nvPr>
            <p:ph type="sldNum" sz="quarter" idx="12"/>
          </p:nvPr>
        </p:nvSpPr>
        <p:spPr/>
        <p:txBody>
          <a:bodyPr/>
          <a:lstStyle/>
          <a:p>
            <a:fld id="{EC78E7B1-3FC2-4821-B144-3AA6EF938D0A}" type="slidenum">
              <a:rPr lang="zh-CN" altLang="en-US" sz="1400" b="1" smtClean="0"/>
              <a:pPr/>
              <a:t>11</a:t>
            </a:fld>
            <a:r>
              <a:rPr lang="zh-CN" altLang="en-US"/>
              <a:t> </a:t>
            </a:r>
            <a:r>
              <a:rPr lang="en-US" altLang="zh-CN"/>
              <a:t>/ 56</a:t>
            </a:r>
            <a:endParaRPr lang="zh-CN" altLang="en-US" dirty="0"/>
          </a:p>
        </p:txBody>
      </p:sp>
      <p:grpSp>
        <p:nvGrpSpPr>
          <p:cNvPr id="32" name="组合 31">
            <a:extLst>
              <a:ext uri="{FF2B5EF4-FFF2-40B4-BE49-F238E27FC236}">
                <a16:creationId xmlns:a16="http://schemas.microsoft.com/office/drawing/2014/main" id="{9FCCF598-6F9A-4E9B-D914-56CF9C291A03}"/>
              </a:ext>
            </a:extLst>
          </p:cNvPr>
          <p:cNvGrpSpPr/>
          <p:nvPr/>
        </p:nvGrpSpPr>
        <p:grpSpPr>
          <a:xfrm>
            <a:off x="1183180" y="3478172"/>
            <a:ext cx="9601200" cy="1857221"/>
            <a:chOff x="1344384" y="487229"/>
            <a:chExt cx="9601200" cy="1857221"/>
          </a:xfrm>
        </p:grpSpPr>
        <p:cxnSp>
          <p:nvCxnSpPr>
            <p:cNvPr id="33" name="直接箭头连接符 32">
              <a:extLst>
                <a:ext uri="{FF2B5EF4-FFF2-40B4-BE49-F238E27FC236}">
                  <a16:creationId xmlns:a16="http://schemas.microsoft.com/office/drawing/2014/main" id="{006ECA60-1D8F-F696-51DF-D420F71AB743}"/>
                </a:ext>
              </a:extLst>
            </p:cNvPr>
            <p:cNvCxnSpPr/>
            <p:nvPr/>
          </p:nvCxnSpPr>
          <p:spPr>
            <a:xfrm>
              <a:off x="1344384" y="1856284"/>
              <a:ext cx="960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F47C2DE-1E79-E0EB-E051-8AD82B01DE11}"/>
                </a:ext>
              </a:extLst>
            </p:cNvPr>
            <p:cNvCxnSpPr>
              <a:cxnSpLocks/>
            </p:cNvCxnSpPr>
            <p:nvPr/>
          </p:nvCxnSpPr>
          <p:spPr>
            <a:xfrm>
              <a:off x="1962451"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5D2E251-7388-E143-73E9-DE3F4C6D6D81}"/>
                </a:ext>
              </a:extLst>
            </p:cNvPr>
            <p:cNvCxnSpPr>
              <a:cxnSpLocks/>
            </p:cNvCxnSpPr>
            <p:nvPr/>
          </p:nvCxnSpPr>
          <p:spPr>
            <a:xfrm>
              <a:off x="3286073"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A272758-17DB-73DB-FC23-CDA58DBAA346}"/>
                </a:ext>
              </a:extLst>
            </p:cNvPr>
            <p:cNvCxnSpPr>
              <a:cxnSpLocks/>
            </p:cNvCxnSpPr>
            <p:nvPr/>
          </p:nvCxnSpPr>
          <p:spPr>
            <a:xfrm>
              <a:off x="4609695"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4759DF8-EE56-D591-D0C2-A03E706D1E73}"/>
                </a:ext>
              </a:extLst>
            </p:cNvPr>
            <p:cNvCxnSpPr>
              <a:cxnSpLocks/>
            </p:cNvCxnSpPr>
            <p:nvPr/>
          </p:nvCxnSpPr>
          <p:spPr>
            <a:xfrm>
              <a:off x="5933317"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0203288-8B07-C91A-7779-892187A8A136}"/>
                </a:ext>
              </a:extLst>
            </p:cNvPr>
            <p:cNvCxnSpPr>
              <a:cxnSpLocks/>
            </p:cNvCxnSpPr>
            <p:nvPr/>
          </p:nvCxnSpPr>
          <p:spPr>
            <a:xfrm>
              <a:off x="7256939"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85D1B6C-1C1E-013D-0B6C-5B3D0129E202}"/>
                </a:ext>
              </a:extLst>
            </p:cNvPr>
            <p:cNvCxnSpPr>
              <a:cxnSpLocks/>
            </p:cNvCxnSpPr>
            <p:nvPr/>
          </p:nvCxnSpPr>
          <p:spPr>
            <a:xfrm>
              <a:off x="8580561"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C191B5F-A4FF-AE90-0C51-1C2540D858F6}"/>
                </a:ext>
              </a:extLst>
            </p:cNvPr>
            <p:cNvCxnSpPr>
              <a:cxnSpLocks/>
            </p:cNvCxnSpPr>
            <p:nvPr/>
          </p:nvCxnSpPr>
          <p:spPr>
            <a:xfrm>
              <a:off x="9904185" y="1720822"/>
              <a:ext cx="0" cy="2709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箭头: 下 40">
              <a:extLst>
                <a:ext uri="{FF2B5EF4-FFF2-40B4-BE49-F238E27FC236}">
                  <a16:creationId xmlns:a16="http://schemas.microsoft.com/office/drawing/2014/main" id="{9CD30B6D-DDEF-A3F8-13D2-82210CACE7AF}"/>
                </a:ext>
              </a:extLst>
            </p:cNvPr>
            <p:cNvSpPr/>
            <p:nvPr/>
          </p:nvSpPr>
          <p:spPr>
            <a:xfrm>
              <a:off x="2555118" y="1279749"/>
              <a:ext cx="101600" cy="274320"/>
            </a:xfrm>
            <a:prstGeom prst="down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箭头: 下 41">
              <a:extLst>
                <a:ext uri="{FF2B5EF4-FFF2-40B4-BE49-F238E27FC236}">
                  <a16:creationId xmlns:a16="http://schemas.microsoft.com/office/drawing/2014/main" id="{AB1AB008-62D1-1995-363F-7F66C985939C}"/>
                </a:ext>
              </a:extLst>
            </p:cNvPr>
            <p:cNvSpPr/>
            <p:nvPr/>
          </p:nvSpPr>
          <p:spPr>
            <a:xfrm>
              <a:off x="5196718" y="1279749"/>
              <a:ext cx="101600" cy="274320"/>
            </a:xfrm>
            <a:prstGeom prst="down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箭头: 下 42">
              <a:extLst>
                <a:ext uri="{FF2B5EF4-FFF2-40B4-BE49-F238E27FC236}">
                  <a16:creationId xmlns:a16="http://schemas.microsoft.com/office/drawing/2014/main" id="{894A1126-0542-ED06-A355-EDCF05719722}"/>
                </a:ext>
              </a:extLst>
            </p:cNvPr>
            <p:cNvSpPr/>
            <p:nvPr/>
          </p:nvSpPr>
          <p:spPr>
            <a:xfrm>
              <a:off x="7787518" y="1279749"/>
              <a:ext cx="101600" cy="274320"/>
            </a:xfrm>
            <a:prstGeom prst="down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箭头: 下 43">
              <a:extLst>
                <a:ext uri="{FF2B5EF4-FFF2-40B4-BE49-F238E27FC236}">
                  <a16:creationId xmlns:a16="http://schemas.microsoft.com/office/drawing/2014/main" id="{BFAD6038-ECCB-D90F-A367-5A1513FCB082}"/>
                </a:ext>
              </a:extLst>
            </p:cNvPr>
            <p:cNvSpPr/>
            <p:nvPr/>
          </p:nvSpPr>
          <p:spPr>
            <a:xfrm>
              <a:off x="9857862" y="1279749"/>
              <a:ext cx="101600" cy="274320"/>
            </a:xfrm>
            <a:prstGeom prst="downArrow">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98910285-A2B8-A876-C127-E805B2D45679}"/>
                </a:ext>
              </a:extLst>
            </p:cNvPr>
            <p:cNvSpPr txBox="1"/>
            <p:nvPr/>
          </p:nvSpPr>
          <p:spPr>
            <a:xfrm>
              <a:off x="1626461" y="1975118"/>
              <a:ext cx="671979" cy="369332"/>
            </a:xfrm>
            <a:prstGeom prst="rect">
              <a:avLst/>
            </a:prstGeom>
            <a:noFill/>
          </p:spPr>
          <p:txBody>
            <a:bodyPr wrap="none" rtlCol="0">
              <a:spAutoFit/>
            </a:bodyPr>
            <a:lstStyle/>
            <a:p>
              <a:pPr algn="ctr"/>
              <a:r>
                <a:rPr lang="en-US"/>
                <a:t>1750</a:t>
              </a:r>
            </a:p>
          </p:txBody>
        </p:sp>
        <p:sp>
          <p:nvSpPr>
            <p:cNvPr id="46" name="文本框 45">
              <a:extLst>
                <a:ext uri="{FF2B5EF4-FFF2-40B4-BE49-F238E27FC236}">
                  <a16:creationId xmlns:a16="http://schemas.microsoft.com/office/drawing/2014/main" id="{70DA1268-05C8-97DD-BCA1-7F8138795626}"/>
                </a:ext>
              </a:extLst>
            </p:cNvPr>
            <p:cNvSpPr txBox="1"/>
            <p:nvPr/>
          </p:nvSpPr>
          <p:spPr>
            <a:xfrm>
              <a:off x="2950083" y="1975118"/>
              <a:ext cx="671979" cy="369332"/>
            </a:xfrm>
            <a:prstGeom prst="rect">
              <a:avLst/>
            </a:prstGeom>
            <a:noFill/>
          </p:spPr>
          <p:txBody>
            <a:bodyPr wrap="none" rtlCol="0">
              <a:spAutoFit/>
            </a:bodyPr>
            <a:lstStyle/>
            <a:p>
              <a:pPr algn="ctr"/>
              <a:r>
                <a:rPr lang="en-US"/>
                <a:t>1800</a:t>
              </a:r>
            </a:p>
          </p:txBody>
        </p:sp>
        <p:sp>
          <p:nvSpPr>
            <p:cNvPr id="47" name="文本框 46">
              <a:extLst>
                <a:ext uri="{FF2B5EF4-FFF2-40B4-BE49-F238E27FC236}">
                  <a16:creationId xmlns:a16="http://schemas.microsoft.com/office/drawing/2014/main" id="{2168322E-E0C2-6A02-1040-437ED6652C9A}"/>
                </a:ext>
              </a:extLst>
            </p:cNvPr>
            <p:cNvSpPr txBox="1"/>
            <p:nvPr/>
          </p:nvSpPr>
          <p:spPr>
            <a:xfrm>
              <a:off x="4273705" y="1975118"/>
              <a:ext cx="671979" cy="369332"/>
            </a:xfrm>
            <a:prstGeom prst="rect">
              <a:avLst/>
            </a:prstGeom>
            <a:noFill/>
          </p:spPr>
          <p:txBody>
            <a:bodyPr wrap="none" rtlCol="0">
              <a:spAutoFit/>
            </a:bodyPr>
            <a:lstStyle/>
            <a:p>
              <a:pPr algn="ctr"/>
              <a:r>
                <a:rPr lang="en-US"/>
                <a:t>1850</a:t>
              </a:r>
            </a:p>
          </p:txBody>
        </p:sp>
        <p:sp>
          <p:nvSpPr>
            <p:cNvPr id="48" name="文本框 47">
              <a:extLst>
                <a:ext uri="{FF2B5EF4-FFF2-40B4-BE49-F238E27FC236}">
                  <a16:creationId xmlns:a16="http://schemas.microsoft.com/office/drawing/2014/main" id="{E4A34671-AAD9-8CB2-EA94-674F657AFD27}"/>
                </a:ext>
              </a:extLst>
            </p:cNvPr>
            <p:cNvSpPr txBox="1"/>
            <p:nvPr/>
          </p:nvSpPr>
          <p:spPr>
            <a:xfrm>
              <a:off x="5597327" y="1975118"/>
              <a:ext cx="671979" cy="369332"/>
            </a:xfrm>
            <a:prstGeom prst="rect">
              <a:avLst/>
            </a:prstGeom>
            <a:noFill/>
          </p:spPr>
          <p:txBody>
            <a:bodyPr wrap="none" rtlCol="0">
              <a:spAutoFit/>
            </a:bodyPr>
            <a:lstStyle/>
            <a:p>
              <a:pPr algn="ctr"/>
              <a:r>
                <a:rPr lang="en-US"/>
                <a:t>1900</a:t>
              </a:r>
            </a:p>
          </p:txBody>
        </p:sp>
        <p:sp>
          <p:nvSpPr>
            <p:cNvPr id="49" name="文本框 48">
              <a:extLst>
                <a:ext uri="{FF2B5EF4-FFF2-40B4-BE49-F238E27FC236}">
                  <a16:creationId xmlns:a16="http://schemas.microsoft.com/office/drawing/2014/main" id="{09EDB122-15D8-9F53-A1FB-A44B6D35577D}"/>
                </a:ext>
              </a:extLst>
            </p:cNvPr>
            <p:cNvSpPr txBox="1"/>
            <p:nvPr/>
          </p:nvSpPr>
          <p:spPr>
            <a:xfrm>
              <a:off x="6920948" y="1975118"/>
              <a:ext cx="671979" cy="369332"/>
            </a:xfrm>
            <a:prstGeom prst="rect">
              <a:avLst/>
            </a:prstGeom>
            <a:noFill/>
          </p:spPr>
          <p:txBody>
            <a:bodyPr wrap="none" rtlCol="0">
              <a:spAutoFit/>
            </a:bodyPr>
            <a:lstStyle/>
            <a:p>
              <a:pPr algn="ctr"/>
              <a:r>
                <a:rPr lang="en-US"/>
                <a:t>1950</a:t>
              </a:r>
            </a:p>
          </p:txBody>
        </p:sp>
        <p:sp>
          <p:nvSpPr>
            <p:cNvPr id="50" name="文本框 49">
              <a:extLst>
                <a:ext uri="{FF2B5EF4-FFF2-40B4-BE49-F238E27FC236}">
                  <a16:creationId xmlns:a16="http://schemas.microsoft.com/office/drawing/2014/main" id="{9225A4D7-611D-DA9E-867F-A75C4AC9FEF5}"/>
                </a:ext>
              </a:extLst>
            </p:cNvPr>
            <p:cNvSpPr txBox="1"/>
            <p:nvPr/>
          </p:nvSpPr>
          <p:spPr>
            <a:xfrm>
              <a:off x="8244569" y="1975118"/>
              <a:ext cx="671979" cy="369332"/>
            </a:xfrm>
            <a:prstGeom prst="rect">
              <a:avLst/>
            </a:prstGeom>
            <a:noFill/>
          </p:spPr>
          <p:txBody>
            <a:bodyPr wrap="none" rtlCol="0">
              <a:spAutoFit/>
            </a:bodyPr>
            <a:lstStyle/>
            <a:p>
              <a:pPr algn="ctr"/>
              <a:r>
                <a:rPr lang="en-US"/>
                <a:t>2000</a:t>
              </a:r>
            </a:p>
          </p:txBody>
        </p:sp>
        <p:sp>
          <p:nvSpPr>
            <p:cNvPr id="51" name="文本框 50">
              <a:extLst>
                <a:ext uri="{FF2B5EF4-FFF2-40B4-BE49-F238E27FC236}">
                  <a16:creationId xmlns:a16="http://schemas.microsoft.com/office/drawing/2014/main" id="{30683B1A-762C-F422-01EE-F976ABBE4625}"/>
                </a:ext>
              </a:extLst>
            </p:cNvPr>
            <p:cNvSpPr txBox="1"/>
            <p:nvPr/>
          </p:nvSpPr>
          <p:spPr>
            <a:xfrm>
              <a:off x="9555371" y="1975118"/>
              <a:ext cx="697627" cy="369332"/>
            </a:xfrm>
            <a:prstGeom prst="rect">
              <a:avLst/>
            </a:prstGeom>
            <a:noFill/>
          </p:spPr>
          <p:txBody>
            <a:bodyPr wrap="none" rtlCol="0">
              <a:spAutoFit/>
            </a:bodyPr>
            <a:lstStyle/>
            <a:p>
              <a:pPr algn="ctr"/>
              <a:r>
                <a:rPr lang="en-US" b="1">
                  <a:solidFill>
                    <a:srgbClr val="FF0000"/>
                  </a:solidFill>
                </a:rPr>
                <a:t>2050</a:t>
              </a:r>
            </a:p>
          </p:txBody>
        </p:sp>
        <p:sp>
          <p:nvSpPr>
            <p:cNvPr id="52" name="文本框 51">
              <a:extLst>
                <a:ext uri="{FF2B5EF4-FFF2-40B4-BE49-F238E27FC236}">
                  <a16:creationId xmlns:a16="http://schemas.microsoft.com/office/drawing/2014/main" id="{9B9AE387-49AC-4095-00AF-40D17737ABDD}"/>
                </a:ext>
              </a:extLst>
            </p:cNvPr>
            <p:cNvSpPr txBox="1"/>
            <p:nvPr/>
          </p:nvSpPr>
          <p:spPr>
            <a:xfrm>
              <a:off x="1999226" y="839885"/>
              <a:ext cx="1210588" cy="400110"/>
            </a:xfrm>
            <a:prstGeom prst="rect">
              <a:avLst/>
            </a:prstGeom>
            <a:noFill/>
          </p:spPr>
          <p:txBody>
            <a:bodyPr wrap="none" rtlCol="0">
              <a:spAutoFit/>
            </a:bodyPr>
            <a:lstStyle/>
            <a:p>
              <a:pPr algn="ctr"/>
              <a:r>
                <a:rPr lang="zh-CN" altLang="en-US" sz="2000"/>
                <a:t>蒸汽时代</a:t>
              </a:r>
              <a:endParaRPr lang="en-US" sz="2000"/>
            </a:p>
          </p:txBody>
        </p:sp>
        <p:sp>
          <p:nvSpPr>
            <p:cNvPr id="53" name="文本框 52">
              <a:extLst>
                <a:ext uri="{FF2B5EF4-FFF2-40B4-BE49-F238E27FC236}">
                  <a16:creationId xmlns:a16="http://schemas.microsoft.com/office/drawing/2014/main" id="{ECAE3132-5595-3C36-6320-969F0B5FFC60}"/>
                </a:ext>
              </a:extLst>
            </p:cNvPr>
            <p:cNvSpPr txBox="1"/>
            <p:nvPr/>
          </p:nvSpPr>
          <p:spPr>
            <a:xfrm>
              <a:off x="4633960" y="839885"/>
              <a:ext cx="1210588" cy="400110"/>
            </a:xfrm>
            <a:prstGeom prst="rect">
              <a:avLst/>
            </a:prstGeom>
            <a:noFill/>
          </p:spPr>
          <p:txBody>
            <a:bodyPr wrap="none" rtlCol="0">
              <a:spAutoFit/>
            </a:bodyPr>
            <a:lstStyle/>
            <a:p>
              <a:pPr algn="ctr"/>
              <a:r>
                <a:rPr lang="zh-CN" altLang="en-US" sz="2000"/>
                <a:t>电力时代</a:t>
              </a:r>
              <a:endParaRPr lang="en-US" sz="2000"/>
            </a:p>
          </p:txBody>
        </p:sp>
        <p:sp>
          <p:nvSpPr>
            <p:cNvPr id="54" name="文本框 53">
              <a:extLst>
                <a:ext uri="{FF2B5EF4-FFF2-40B4-BE49-F238E27FC236}">
                  <a16:creationId xmlns:a16="http://schemas.microsoft.com/office/drawing/2014/main" id="{586A2791-D6A7-62B9-E5F8-D85027789FAA}"/>
                </a:ext>
              </a:extLst>
            </p:cNvPr>
            <p:cNvSpPr txBox="1"/>
            <p:nvPr/>
          </p:nvSpPr>
          <p:spPr>
            <a:xfrm>
              <a:off x="6848306" y="839885"/>
              <a:ext cx="1980029" cy="400110"/>
            </a:xfrm>
            <a:prstGeom prst="rect">
              <a:avLst/>
            </a:prstGeom>
            <a:noFill/>
          </p:spPr>
          <p:txBody>
            <a:bodyPr wrap="none" rtlCol="0">
              <a:spAutoFit/>
            </a:bodyPr>
            <a:lstStyle/>
            <a:p>
              <a:pPr algn="ctr"/>
              <a:r>
                <a:rPr lang="zh-CN" altLang="en-US" sz="2000"/>
                <a:t>计算机、互联网</a:t>
              </a:r>
              <a:endParaRPr lang="en-US" sz="2000"/>
            </a:p>
          </p:txBody>
        </p:sp>
        <p:sp>
          <p:nvSpPr>
            <p:cNvPr id="55" name="文本框 54">
              <a:extLst>
                <a:ext uri="{FF2B5EF4-FFF2-40B4-BE49-F238E27FC236}">
                  <a16:creationId xmlns:a16="http://schemas.microsoft.com/office/drawing/2014/main" id="{A1F5CA9F-E35E-43A6-2316-DEC8DAAD986F}"/>
                </a:ext>
              </a:extLst>
            </p:cNvPr>
            <p:cNvSpPr txBox="1"/>
            <p:nvPr/>
          </p:nvSpPr>
          <p:spPr>
            <a:xfrm>
              <a:off x="9372673" y="841154"/>
              <a:ext cx="944490" cy="400110"/>
            </a:xfrm>
            <a:prstGeom prst="rect">
              <a:avLst/>
            </a:prstGeom>
            <a:noFill/>
          </p:spPr>
          <p:txBody>
            <a:bodyPr wrap="none" rtlCol="0">
              <a:spAutoFit/>
            </a:bodyPr>
            <a:lstStyle/>
            <a:p>
              <a:pPr algn="ctr"/>
              <a:r>
                <a:rPr lang="zh-CN" altLang="en-US" sz="2000" b="1">
                  <a:solidFill>
                    <a:srgbClr val="FF0000"/>
                  </a:solidFill>
                </a:rPr>
                <a:t>通用</a:t>
              </a:r>
              <a:r>
                <a:rPr lang="en-US" altLang="zh-CN" sz="2000" b="1">
                  <a:solidFill>
                    <a:srgbClr val="FF0000"/>
                  </a:solidFill>
                </a:rPr>
                <a:t>AI</a:t>
              </a:r>
              <a:endParaRPr lang="en-US" sz="2000" b="1">
                <a:solidFill>
                  <a:srgbClr val="FF0000"/>
                </a:solidFill>
              </a:endParaRPr>
            </a:p>
          </p:txBody>
        </p:sp>
        <p:sp>
          <p:nvSpPr>
            <p:cNvPr id="56" name="文本框 55">
              <a:extLst>
                <a:ext uri="{FF2B5EF4-FFF2-40B4-BE49-F238E27FC236}">
                  <a16:creationId xmlns:a16="http://schemas.microsoft.com/office/drawing/2014/main" id="{28888100-B079-9EAF-EE36-5A18AFA4FC29}"/>
                </a:ext>
              </a:extLst>
            </p:cNvPr>
            <p:cNvSpPr txBox="1"/>
            <p:nvPr/>
          </p:nvSpPr>
          <p:spPr>
            <a:xfrm>
              <a:off x="1730552" y="494323"/>
              <a:ext cx="1747938" cy="369332"/>
            </a:xfrm>
            <a:prstGeom prst="rect">
              <a:avLst/>
            </a:prstGeom>
            <a:noFill/>
          </p:spPr>
          <p:txBody>
            <a:bodyPr wrap="square">
              <a:spAutoFit/>
            </a:bodyPr>
            <a:lstStyle/>
            <a:p>
              <a:pPr algn="ctr"/>
              <a:r>
                <a:rPr lang="zh-CN" altLang="en-US"/>
                <a:t>第</a:t>
              </a:r>
              <a:r>
                <a:rPr lang="en-US" altLang="zh-CN"/>
                <a:t>1</a:t>
              </a:r>
              <a:r>
                <a:rPr lang="zh-CN" altLang="en-US"/>
                <a:t>次工业革命</a:t>
              </a:r>
              <a:endParaRPr lang="en-US"/>
            </a:p>
          </p:txBody>
        </p:sp>
        <p:sp>
          <p:nvSpPr>
            <p:cNvPr id="57" name="文本框 56">
              <a:extLst>
                <a:ext uri="{FF2B5EF4-FFF2-40B4-BE49-F238E27FC236}">
                  <a16:creationId xmlns:a16="http://schemas.microsoft.com/office/drawing/2014/main" id="{53D68096-57CD-CA25-2FA8-0167825636DE}"/>
                </a:ext>
              </a:extLst>
            </p:cNvPr>
            <p:cNvSpPr txBox="1"/>
            <p:nvPr/>
          </p:nvSpPr>
          <p:spPr>
            <a:xfrm>
              <a:off x="4348062" y="494323"/>
              <a:ext cx="1782386" cy="369332"/>
            </a:xfrm>
            <a:prstGeom prst="rect">
              <a:avLst/>
            </a:prstGeom>
            <a:noFill/>
          </p:spPr>
          <p:txBody>
            <a:bodyPr wrap="square">
              <a:spAutoFit/>
            </a:bodyPr>
            <a:lstStyle/>
            <a:p>
              <a:pPr algn="ctr"/>
              <a:r>
                <a:rPr lang="zh-CN" altLang="en-US"/>
                <a:t>第</a:t>
              </a:r>
              <a:r>
                <a:rPr lang="en-US" altLang="zh-CN"/>
                <a:t>2</a:t>
              </a:r>
              <a:r>
                <a:rPr lang="zh-CN" altLang="en-US"/>
                <a:t>次工业革命</a:t>
              </a:r>
              <a:endParaRPr lang="en-US"/>
            </a:p>
          </p:txBody>
        </p:sp>
        <p:sp>
          <p:nvSpPr>
            <p:cNvPr id="58" name="文本框 57">
              <a:extLst>
                <a:ext uri="{FF2B5EF4-FFF2-40B4-BE49-F238E27FC236}">
                  <a16:creationId xmlns:a16="http://schemas.microsoft.com/office/drawing/2014/main" id="{7AEEF174-8FB2-AE3C-9D3E-40A570CEB31E}"/>
                </a:ext>
              </a:extLst>
            </p:cNvPr>
            <p:cNvSpPr txBox="1"/>
            <p:nvPr/>
          </p:nvSpPr>
          <p:spPr>
            <a:xfrm>
              <a:off x="6931126" y="487229"/>
              <a:ext cx="1814390" cy="369332"/>
            </a:xfrm>
            <a:prstGeom prst="rect">
              <a:avLst/>
            </a:prstGeom>
            <a:noFill/>
          </p:spPr>
          <p:txBody>
            <a:bodyPr wrap="square">
              <a:spAutoFit/>
            </a:bodyPr>
            <a:lstStyle/>
            <a:p>
              <a:pPr algn="ctr"/>
              <a:r>
                <a:rPr lang="zh-CN" altLang="en-US"/>
                <a:t>第</a:t>
              </a:r>
              <a:r>
                <a:rPr lang="en-US" altLang="zh-CN"/>
                <a:t>3</a:t>
              </a:r>
              <a:r>
                <a:rPr lang="zh-CN" altLang="en-US"/>
                <a:t>次工业革命</a:t>
              </a:r>
              <a:endParaRPr lang="en-US"/>
            </a:p>
          </p:txBody>
        </p:sp>
        <p:sp>
          <p:nvSpPr>
            <p:cNvPr id="59" name="文本框 58">
              <a:extLst>
                <a:ext uri="{FF2B5EF4-FFF2-40B4-BE49-F238E27FC236}">
                  <a16:creationId xmlns:a16="http://schemas.microsoft.com/office/drawing/2014/main" id="{F143BD39-106C-6CDE-0906-B619E29E6C30}"/>
                </a:ext>
              </a:extLst>
            </p:cNvPr>
            <p:cNvSpPr txBox="1"/>
            <p:nvPr/>
          </p:nvSpPr>
          <p:spPr>
            <a:xfrm>
              <a:off x="8999842" y="494323"/>
              <a:ext cx="1690154" cy="369332"/>
            </a:xfrm>
            <a:prstGeom prst="rect">
              <a:avLst/>
            </a:prstGeom>
            <a:noFill/>
          </p:spPr>
          <p:txBody>
            <a:bodyPr wrap="square">
              <a:spAutoFit/>
            </a:bodyPr>
            <a:lstStyle/>
            <a:p>
              <a:pPr algn="ctr"/>
              <a:r>
                <a:rPr lang="zh-CN" altLang="en-US"/>
                <a:t>第</a:t>
              </a:r>
              <a:r>
                <a:rPr lang="en-US" altLang="zh-CN"/>
                <a:t>4</a:t>
              </a:r>
              <a:r>
                <a:rPr lang="zh-CN" altLang="en-US"/>
                <a:t>次工业革命</a:t>
              </a:r>
              <a:endParaRPr lang="en-US"/>
            </a:p>
          </p:txBody>
        </p:sp>
      </p:grpSp>
    </p:spTree>
    <p:extLst>
      <p:ext uri="{BB962C8B-B14F-4D97-AF65-F5344CB8AC3E}">
        <p14:creationId xmlns:p14="http://schemas.microsoft.com/office/powerpoint/2010/main" val="35129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FD48-83A8-4DAE-88C9-760AC0811B7F}"/>
              </a:ext>
            </a:extLst>
          </p:cNvPr>
          <p:cNvSpPr>
            <a:spLocks noGrp="1"/>
          </p:cNvSpPr>
          <p:nvPr>
            <p:ph type="title"/>
          </p:nvPr>
        </p:nvSpPr>
        <p:spPr/>
        <p:txBody>
          <a:bodyPr/>
          <a:lstStyle/>
          <a:p>
            <a:r>
              <a:rPr lang="zh-CN" altLang="en-US" dirty="0"/>
              <a:t>鸟、飞机            人脑、</a:t>
            </a:r>
            <a:r>
              <a:rPr lang="en-US" altLang="zh-CN" dirty="0"/>
              <a:t>AI</a:t>
            </a:r>
            <a:endParaRPr lang="en-US" dirty="0"/>
          </a:p>
        </p:txBody>
      </p:sp>
      <p:pic>
        <p:nvPicPr>
          <p:cNvPr id="1026" name="Picture 2">
            <a:extLst>
              <a:ext uri="{FF2B5EF4-FFF2-40B4-BE49-F238E27FC236}">
                <a16:creationId xmlns:a16="http://schemas.microsoft.com/office/drawing/2014/main" id="{81FCE515-200A-4F18-8D64-7A94F82017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229950" y="1186328"/>
            <a:ext cx="2757685" cy="2275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24594-C1C6-480C-8339-E14BED07A9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79682" y="3691972"/>
            <a:ext cx="4403437" cy="24011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EADF7C-C602-4740-8A1C-83C56CABA21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09292" y="3691972"/>
            <a:ext cx="2674044" cy="2401135"/>
          </a:xfrm>
          <a:prstGeom prst="rect">
            <a:avLst/>
          </a:prstGeom>
        </p:spPr>
      </p:pic>
      <p:pic>
        <p:nvPicPr>
          <p:cNvPr id="10" name="Picture 2" descr="c:\users\sam2013\appdata\roaming\360se6\USERDA~1\Temp\118504~1.JPG">
            <a:extLst>
              <a:ext uri="{FF2B5EF4-FFF2-40B4-BE49-F238E27FC236}">
                <a16:creationId xmlns:a16="http://schemas.microsoft.com/office/drawing/2014/main" id="{C890FB1F-07CA-4949-AF35-8C880694C6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109292" y="1186328"/>
            <a:ext cx="2674044" cy="227528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8440DDD-2C20-4D75-8F93-DE6D9C3081CE}"/>
              </a:ext>
            </a:extLst>
          </p:cNvPr>
          <p:cNvSpPr>
            <a:spLocks noGrp="1"/>
          </p:cNvSpPr>
          <p:nvPr>
            <p:ph type="sldNum" sz="quarter" idx="12"/>
          </p:nvPr>
        </p:nvSpPr>
        <p:spPr/>
        <p:txBody>
          <a:bodyPr/>
          <a:lstStyle/>
          <a:p>
            <a:fld id="{EC78E7B1-3FC2-4821-B144-3AA6EF938D0A}" type="slidenum">
              <a:rPr lang="zh-CN" altLang="en-US" sz="1400" b="1" smtClean="0"/>
              <a:pPr/>
              <a:t>12</a:t>
            </a:fld>
            <a:r>
              <a:rPr lang="zh-CN" altLang="en-US"/>
              <a:t> </a:t>
            </a:r>
            <a:r>
              <a:rPr lang="en-US" altLang="zh-CN"/>
              <a:t>/ 56</a:t>
            </a:r>
            <a:endParaRPr lang="zh-CN" altLang="en-US" dirty="0"/>
          </a:p>
        </p:txBody>
      </p:sp>
    </p:spTree>
    <p:extLst>
      <p:ext uri="{BB962C8B-B14F-4D97-AF65-F5344CB8AC3E}">
        <p14:creationId xmlns:p14="http://schemas.microsoft.com/office/powerpoint/2010/main" val="45372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49149-D32B-4F26-8C06-AB9C148E7090}"/>
              </a:ext>
            </a:extLst>
          </p:cNvPr>
          <p:cNvSpPr>
            <a:spLocks noGrp="1"/>
          </p:cNvSpPr>
          <p:nvPr>
            <p:ph type="title"/>
          </p:nvPr>
        </p:nvSpPr>
        <p:spPr/>
        <p:txBody>
          <a:bodyPr/>
          <a:lstStyle/>
          <a:p>
            <a:r>
              <a:rPr lang="zh-CN" altLang="en-US" dirty="0"/>
              <a:t>数字电路  </a:t>
            </a:r>
            <a:r>
              <a:rPr lang="en-US" altLang="zh-CN" sz="4000" spc="0" dirty="0">
                <a:solidFill>
                  <a:schemeClr val="bg1">
                    <a:lumMod val="50000"/>
                  </a:schemeClr>
                </a:solidFill>
                <a:latin typeface="+mn-lt"/>
              </a:rPr>
              <a:t>Digital Circuits</a:t>
            </a:r>
            <a:endParaRPr lang="zh-CN" altLang="en-US" dirty="0"/>
          </a:p>
        </p:txBody>
      </p:sp>
      <p:sp>
        <p:nvSpPr>
          <p:cNvPr id="4" name="文本框 3">
            <a:extLst>
              <a:ext uri="{FF2B5EF4-FFF2-40B4-BE49-F238E27FC236}">
                <a16:creationId xmlns:a16="http://schemas.microsoft.com/office/drawing/2014/main" id="{EFBCF2D8-D635-435B-9ACD-26A3FE110DF8}"/>
              </a:ext>
            </a:extLst>
          </p:cNvPr>
          <p:cNvSpPr txBox="1"/>
          <p:nvPr/>
        </p:nvSpPr>
        <p:spPr>
          <a:xfrm>
            <a:off x="927548" y="1061450"/>
            <a:ext cx="10426252" cy="461665"/>
          </a:xfrm>
          <a:prstGeom prst="rect">
            <a:avLst/>
          </a:prstGeom>
          <a:noFill/>
        </p:spPr>
        <p:txBody>
          <a:bodyPr wrap="none" rtlCol="0">
            <a:spAutoFit/>
          </a:bodyPr>
          <a:lstStyle/>
          <a:p>
            <a:r>
              <a:rPr lang="zh-CN" altLang="en-US" sz="2400" b="1" dirty="0"/>
              <a:t>数字电路</a:t>
            </a:r>
            <a:r>
              <a:rPr lang="zh-CN" altLang="en-US" sz="2400" dirty="0"/>
              <a:t>：用来处理数字信号的电子线路。 又称：</a:t>
            </a:r>
            <a:r>
              <a:rPr lang="zh-CN" altLang="en-US" sz="2400" b="1" dirty="0">
                <a:solidFill>
                  <a:schemeClr val="tx1">
                    <a:lumMod val="50000"/>
                    <a:lumOff val="50000"/>
                  </a:schemeClr>
                </a:solidFill>
              </a:rPr>
              <a:t>数字逻辑电路</a:t>
            </a:r>
            <a:r>
              <a:rPr lang="zh-CN" altLang="en-US" sz="2400" dirty="0">
                <a:solidFill>
                  <a:schemeClr val="tx1">
                    <a:lumMod val="50000"/>
                    <a:lumOff val="50000"/>
                  </a:schemeClr>
                </a:solidFill>
              </a:rPr>
              <a:t>、</a:t>
            </a:r>
            <a:r>
              <a:rPr lang="zh-CN" altLang="en-US" sz="2400" b="1" dirty="0">
                <a:solidFill>
                  <a:schemeClr val="tx1">
                    <a:lumMod val="50000"/>
                    <a:lumOff val="50000"/>
                  </a:schemeClr>
                </a:solidFill>
              </a:rPr>
              <a:t>逻辑电路</a:t>
            </a:r>
          </a:p>
        </p:txBody>
      </p:sp>
      <p:grpSp>
        <p:nvGrpSpPr>
          <p:cNvPr id="3" name="组合 2">
            <a:extLst>
              <a:ext uri="{FF2B5EF4-FFF2-40B4-BE49-F238E27FC236}">
                <a16:creationId xmlns:a16="http://schemas.microsoft.com/office/drawing/2014/main" id="{B40A6021-12EC-4A54-99E0-FDA32DA866C0}"/>
              </a:ext>
            </a:extLst>
          </p:cNvPr>
          <p:cNvGrpSpPr/>
          <p:nvPr/>
        </p:nvGrpSpPr>
        <p:grpSpPr>
          <a:xfrm>
            <a:off x="306766" y="3510524"/>
            <a:ext cx="11645327" cy="3193306"/>
            <a:chOff x="306766" y="3510524"/>
            <a:chExt cx="11645327" cy="3193306"/>
          </a:xfrm>
        </p:grpSpPr>
        <p:sp>
          <p:nvSpPr>
            <p:cNvPr id="10" name="箭头: 右 9">
              <a:extLst>
                <a:ext uri="{FF2B5EF4-FFF2-40B4-BE49-F238E27FC236}">
                  <a16:creationId xmlns:a16="http://schemas.microsoft.com/office/drawing/2014/main" id="{BA9CA9EC-D63C-428A-8E9D-1079B1AD7EDD}"/>
                </a:ext>
              </a:extLst>
            </p:cNvPr>
            <p:cNvSpPr/>
            <p:nvPr/>
          </p:nvSpPr>
          <p:spPr>
            <a:xfrm>
              <a:off x="306766" y="5530739"/>
              <a:ext cx="11645327" cy="1173091"/>
            </a:xfrm>
            <a:prstGeom prst="rightArrow">
              <a:avLst>
                <a:gd name="adj1" fmla="val 50000"/>
                <a:gd name="adj2" fmla="val 36422"/>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4" name="Picture 2">
              <a:extLst>
                <a:ext uri="{FF2B5EF4-FFF2-40B4-BE49-F238E27FC236}">
                  <a16:creationId xmlns:a16="http://schemas.microsoft.com/office/drawing/2014/main" id="{020BE4CA-FC80-4CDF-B06D-DFFE10DE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428" y="3784085"/>
              <a:ext cx="2302834" cy="171156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183E671-47ED-40E7-8FF8-3B4DD1E2A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147" y="4007594"/>
              <a:ext cx="2435575" cy="1264548"/>
            </a:xfrm>
            <a:prstGeom prst="rect">
              <a:avLst/>
            </a:prstGeom>
          </p:spPr>
        </p:pic>
        <p:pic>
          <p:nvPicPr>
            <p:cNvPr id="9" name="图片 8">
              <a:extLst>
                <a:ext uri="{FF2B5EF4-FFF2-40B4-BE49-F238E27FC236}">
                  <a16:creationId xmlns:a16="http://schemas.microsoft.com/office/drawing/2014/main" id="{FA741602-1D89-4266-B6B8-09F3609A7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780" y="3510524"/>
              <a:ext cx="2227801" cy="2258689"/>
            </a:xfrm>
            <a:prstGeom prst="rect">
              <a:avLst/>
            </a:prstGeom>
          </p:spPr>
        </p:pic>
        <p:pic>
          <p:nvPicPr>
            <p:cNvPr id="13316" name="Picture 4" descr="History of Vacuum Tube / Thermionic Valve » Electronics Notes">
              <a:extLst>
                <a:ext uri="{FF2B5EF4-FFF2-40B4-BE49-F238E27FC236}">
                  <a16:creationId xmlns:a16="http://schemas.microsoft.com/office/drawing/2014/main" id="{1AABCDF8-BD32-472A-990D-90BFFAE104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650" y="3534554"/>
              <a:ext cx="1371357" cy="221062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FBD88A02-26BE-49CA-B1FE-0CDCB0A525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681870">
              <a:off x="1981130" y="4060271"/>
              <a:ext cx="1159195" cy="1159195"/>
            </a:xfrm>
            <a:prstGeom prst="rect">
              <a:avLst/>
            </a:prstGeom>
          </p:spPr>
        </p:pic>
        <p:sp>
          <p:nvSpPr>
            <p:cNvPr id="12" name="文本框 11">
              <a:extLst>
                <a:ext uri="{FF2B5EF4-FFF2-40B4-BE49-F238E27FC236}">
                  <a16:creationId xmlns:a16="http://schemas.microsoft.com/office/drawing/2014/main" id="{9B39C4C0-BD31-4E37-85BC-6853D8D41CC4}"/>
                </a:ext>
              </a:extLst>
            </p:cNvPr>
            <p:cNvSpPr txBox="1"/>
            <p:nvPr/>
          </p:nvSpPr>
          <p:spPr>
            <a:xfrm>
              <a:off x="426440" y="5765273"/>
              <a:ext cx="1338828" cy="646331"/>
            </a:xfrm>
            <a:prstGeom prst="rect">
              <a:avLst/>
            </a:prstGeom>
            <a:noFill/>
          </p:spPr>
          <p:txBody>
            <a:bodyPr wrap="none" rtlCol="0">
              <a:spAutoFit/>
            </a:bodyPr>
            <a:lstStyle/>
            <a:p>
              <a:pPr algn="ctr"/>
              <a:r>
                <a:rPr lang="en-US" altLang="zh-CN" dirty="0"/>
                <a:t>1907</a:t>
              </a:r>
            </a:p>
            <a:p>
              <a:pPr algn="ctr"/>
              <a:r>
                <a:rPr lang="zh-CN" altLang="en-US" dirty="0"/>
                <a:t>电子真空管</a:t>
              </a:r>
            </a:p>
          </p:txBody>
        </p:sp>
        <p:sp>
          <p:nvSpPr>
            <p:cNvPr id="16" name="文本框 15">
              <a:extLst>
                <a:ext uri="{FF2B5EF4-FFF2-40B4-BE49-F238E27FC236}">
                  <a16:creationId xmlns:a16="http://schemas.microsoft.com/office/drawing/2014/main" id="{BDC73D3D-4FFA-4A3E-B947-0130FEC18071}"/>
                </a:ext>
              </a:extLst>
            </p:cNvPr>
            <p:cNvSpPr txBox="1"/>
            <p:nvPr/>
          </p:nvSpPr>
          <p:spPr>
            <a:xfrm>
              <a:off x="2059163" y="5765273"/>
              <a:ext cx="877163" cy="646331"/>
            </a:xfrm>
            <a:prstGeom prst="rect">
              <a:avLst/>
            </a:prstGeom>
            <a:noFill/>
          </p:spPr>
          <p:txBody>
            <a:bodyPr wrap="none" rtlCol="0">
              <a:spAutoFit/>
            </a:bodyPr>
            <a:lstStyle/>
            <a:p>
              <a:pPr algn="ctr"/>
              <a:r>
                <a:rPr lang="en-US" altLang="zh-CN" dirty="0"/>
                <a:t>1947</a:t>
              </a:r>
            </a:p>
            <a:p>
              <a:pPr algn="ctr"/>
              <a:r>
                <a:rPr lang="zh-CN" altLang="en-US" dirty="0"/>
                <a:t>晶体管</a:t>
              </a:r>
            </a:p>
          </p:txBody>
        </p:sp>
        <p:sp>
          <p:nvSpPr>
            <p:cNvPr id="17" name="文本框 16">
              <a:extLst>
                <a:ext uri="{FF2B5EF4-FFF2-40B4-BE49-F238E27FC236}">
                  <a16:creationId xmlns:a16="http://schemas.microsoft.com/office/drawing/2014/main" id="{E6F01A78-F982-4C05-9605-A9E1FD433661}"/>
                </a:ext>
              </a:extLst>
            </p:cNvPr>
            <p:cNvSpPr txBox="1"/>
            <p:nvPr/>
          </p:nvSpPr>
          <p:spPr>
            <a:xfrm>
              <a:off x="3604976" y="5765273"/>
              <a:ext cx="1800493" cy="646331"/>
            </a:xfrm>
            <a:prstGeom prst="rect">
              <a:avLst/>
            </a:prstGeom>
            <a:noFill/>
          </p:spPr>
          <p:txBody>
            <a:bodyPr wrap="none" rtlCol="0">
              <a:spAutoFit/>
            </a:bodyPr>
            <a:lstStyle/>
            <a:p>
              <a:pPr algn="ctr"/>
              <a:r>
                <a:rPr lang="en-US" altLang="zh-CN" dirty="0"/>
                <a:t>1958  SSI</a:t>
              </a:r>
            </a:p>
            <a:p>
              <a:r>
                <a:rPr lang="zh-CN" altLang="en-US" dirty="0"/>
                <a:t>小规模</a:t>
              </a:r>
              <a:r>
                <a:rPr lang="zh-CN" altLang="en-US" b="1" dirty="0"/>
                <a:t>集成电路</a:t>
              </a:r>
            </a:p>
          </p:txBody>
        </p:sp>
        <p:sp>
          <p:nvSpPr>
            <p:cNvPr id="18" name="文本框 17">
              <a:extLst>
                <a:ext uri="{FF2B5EF4-FFF2-40B4-BE49-F238E27FC236}">
                  <a16:creationId xmlns:a16="http://schemas.microsoft.com/office/drawing/2014/main" id="{2B53EDC5-B50F-4EAF-9839-BD528A53DF88}"/>
                </a:ext>
              </a:extLst>
            </p:cNvPr>
            <p:cNvSpPr txBox="1"/>
            <p:nvPr/>
          </p:nvSpPr>
          <p:spPr>
            <a:xfrm>
              <a:off x="6430354" y="5765273"/>
              <a:ext cx="1800493" cy="646331"/>
            </a:xfrm>
            <a:prstGeom prst="rect">
              <a:avLst/>
            </a:prstGeom>
            <a:noFill/>
          </p:spPr>
          <p:txBody>
            <a:bodyPr wrap="none" rtlCol="0">
              <a:spAutoFit/>
            </a:bodyPr>
            <a:lstStyle/>
            <a:p>
              <a:pPr algn="ctr"/>
              <a:r>
                <a:rPr lang="en-US" altLang="zh-CN" dirty="0"/>
                <a:t>MSI</a:t>
              </a:r>
            </a:p>
            <a:p>
              <a:r>
                <a:rPr lang="zh-CN" altLang="en-US" dirty="0"/>
                <a:t>中规模</a:t>
              </a:r>
              <a:r>
                <a:rPr lang="zh-CN" altLang="en-US" b="1" dirty="0"/>
                <a:t>集成电路</a:t>
              </a:r>
            </a:p>
          </p:txBody>
        </p:sp>
        <p:sp>
          <p:nvSpPr>
            <p:cNvPr id="19" name="文本框 18">
              <a:extLst>
                <a:ext uri="{FF2B5EF4-FFF2-40B4-BE49-F238E27FC236}">
                  <a16:creationId xmlns:a16="http://schemas.microsoft.com/office/drawing/2014/main" id="{044457F9-2729-450E-A566-FCF3E353AAAE}"/>
                </a:ext>
              </a:extLst>
            </p:cNvPr>
            <p:cNvSpPr txBox="1"/>
            <p:nvPr/>
          </p:nvSpPr>
          <p:spPr>
            <a:xfrm>
              <a:off x="9255732" y="5769467"/>
              <a:ext cx="2396810" cy="646331"/>
            </a:xfrm>
            <a:prstGeom prst="rect">
              <a:avLst/>
            </a:prstGeom>
            <a:noFill/>
          </p:spPr>
          <p:txBody>
            <a:bodyPr wrap="none" rtlCol="0">
              <a:spAutoFit/>
            </a:bodyPr>
            <a:lstStyle/>
            <a:p>
              <a:pPr algn="ctr"/>
              <a:r>
                <a:rPr lang="en-US" altLang="zh-CN" dirty="0"/>
                <a:t>1969-</a:t>
              </a:r>
              <a:r>
                <a:rPr lang="en-US" altLang="zh-CN" dirty="0">
                  <a:solidFill>
                    <a:srgbClr val="FF0000"/>
                  </a:solidFill>
                </a:rPr>
                <a:t>1975</a:t>
              </a:r>
              <a:r>
                <a:rPr lang="en-US" altLang="zh-CN" dirty="0"/>
                <a:t> </a:t>
              </a:r>
              <a:r>
                <a:rPr lang="en-US" altLang="zh-CN" dirty="0">
                  <a:solidFill>
                    <a:srgbClr val="C00000"/>
                  </a:solidFill>
                </a:rPr>
                <a:t>  V</a:t>
              </a:r>
              <a:r>
                <a:rPr lang="en-US" altLang="zh-CN" dirty="0"/>
                <a:t>LSI</a:t>
              </a:r>
            </a:p>
            <a:p>
              <a:r>
                <a:rPr lang="en-US" altLang="zh-CN" dirty="0"/>
                <a:t>(</a:t>
              </a:r>
              <a:r>
                <a:rPr lang="zh-CN" altLang="en-US" dirty="0">
                  <a:solidFill>
                    <a:srgbClr val="C00000"/>
                  </a:solidFill>
                </a:rPr>
                <a:t>超</a:t>
              </a:r>
              <a:r>
                <a:rPr lang="en-US" altLang="zh-CN" dirty="0"/>
                <a:t>)</a:t>
              </a:r>
              <a:r>
                <a:rPr lang="zh-CN" altLang="en-US" dirty="0"/>
                <a:t>大中规模</a:t>
              </a:r>
              <a:r>
                <a:rPr lang="zh-CN" altLang="en-US" b="1" dirty="0"/>
                <a:t>集成电路</a:t>
              </a:r>
            </a:p>
          </p:txBody>
        </p:sp>
      </p:grpSp>
      <p:grpSp>
        <p:nvGrpSpPr>
          <p:cNvPr id="8" name="组合 7">
            <a:extLst>
              <a:ext uri="{FF2B5EF4-FFF2-40B4-BE49-F238E27FC236}">
                <a16:creationId xmlns:a16="http://schemas.microsoft.com/office/drawing/2014/main" id="{56A1696F-7A3B-4CF9-8CE9-806CFE922589}"/>
              </a:ext>
            </a:extLst>
          </p:cNvPr>
          <p:cNvGrpSpPr/>
          <p:nvPr/>
        </p:nvGrpSpPr>
        <p:grpSpPr>
          <a:xfrm>
            <a:off x="1546230" y="1655409"/>
            <a:ext cx="7865113" cy="1679903"/>
            <a:chOff x="1565827" y="1970975"/>
            <a:chExt cx="7865113" cy="1679903"/>
          </a:xfrm>
        </p:grpSpPr>
        <p:sp>
          <p:nvSpPr>
            <p:cNvPr id="5" name="文本框 4">
              <a:extLst>
                <a:ext uri="{FF2B5EF4-FFF2-40B4-BE49-F238E27FC236}">
                  <a16:creationId xmlns:a16="http://schemas.microsoft.com/office/drawing/2014/main" id="{48992864-DCA2-4330-8D7D-BD724F2501A8}"/>
                </a:ext>
              </a:extLst>
            </p:cNvPr>
            <p:cNvSpPr txBox="1"/>
            <p:nvPr/>
          </p:nvSpPr>
          <p:spPr>
            <a:xfrm>
              <a:off x="2494426" y="1970975"/>
              <a:ext cx="6936514" cy="166776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工作信号是二值信号，器件工作在开、关状态</a:t>
              </a:r>
              <a:endParaRPr lang="en-US" altLang="zh-CN" sz="2400"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电路结构简单、功耗低，便于集成制造，价格低</a:t>
              </a:r>
              <a:endParaRPr lang="en-US" altLang="zh-CN" sz="2400"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工作速度快、精度高、功能强、可靠性好</a:t>
              </a:r>
            </a:p>
          </p:txBody>
        </p:sp>
        <p:sp>
          <p:nvSpPr>
            <p:cNvPr id="6" name="文本框 5">
              <a:extLst>
                <a:ext uri="{FF2B5EF4-FFF2-40B4-BE49-F238E27FC236}">
                  <a16:creationId xmlns:a16="http://schemas.microsoft.com/office/drawing/2014/main" id="{6144DB20-47EF-4102-94FA-CEB9BDF37291}"/>
                </a:ext>
              </a:extLst>
            </p:cNvPr>
            <p:cNvSpPr txBox="1"/>
            <p:nvPr/>
          </p:nvSpPr>
          <p:spPr>
            <a:xfrm>
              <a:off x="1565827" y="2093843"/>
              <a:ext cx="615553" cy="1557035"/>
            </a:xfrm>
            <a:prstGeom prst="rect">
              <a:avLst/>
            </a:prstGeom>
            <a:solidFill>
              <a:schemeClr val="bg1">
                <a:lumMod val="95000"/>
              </a:schemeClr>
            </a:solidFill>
          </p:spPr>
          <p:txBody>
            <a:bodyPr vert="eaVert" wrap="square" rtlCol="0">
              <a:spAutoFit/>
            </a:bodyPr>
            <a:lstStyle/>
            <a:p>
              <a:pPr algn="ctr"/>
              <a:r>
                <a:rPr lang="zh-CN" altLang="en-US" sz="2800" b="1" dirty="0">
                  <a:latin typeface="楷体" panose="02010609060101010101" pitchFamily="49" charset="-122"/>
                  <a:ea typeface="楷体" panose="02010609060101010101" pitchFamily="49" charset="-122"/>
                </a:rPr>
                <a:t>特 点</a:t>
              </a:r>
              <a:endParaRPr lang="en-US" altLang="zh-CN" sz="2800" b="1" dirty="0">
                <a:latin typeface="楷体" panose="02010609060101010101" pitchFamily="49" charset="-122"/>
                <a:ea typeface="楷体" panose="02010609060101010101" pitchFamily="49" charset="-122"/>
              </a:endParaRPr>
            </a:p>
          </p:txBody>
        </p:sp>
      </p:grpSp>
      <p:sp>
        <p:nvSpPr>
          <p:cNvPr id="14" name="Slide Number Placeholder 13">
            <a:extLst>
              <a:ext uri="{FF2B5EF4-FFF2-40B4-BE49-F238E27FC236}">
                <a16:creationId xmlns:a16="http://schemas.microsoft.com/office/drawing/2014/main" id="{12BB7C24-9EA8-4430-9114-4A6976C795C5}"/>
              </a:ext>
            </a:extLst>
          </p:cNvPr>
          <p:cNvSpPr>
            <a:spLocks noGrp="1"/>
          </p:cNvSpPr>
          <p:nvPr>
            <p:ph type="sldNum" sz="quarter" idx="12"/>
          </p:nvPr>
        </p:nvSpPr>
        <p:spPr/>
        <p:txBody>
          <a:bodyPr/>
          <a:lstStyle/>
          <a:p>
            <a:fld id="{EC78E7B1-3FC2-4821-B144-3AA6EF938D0A}" type="slidenum">
              <a:rPr lang="zh-CN" altLang="en-US" sz="1400" b="1" smtClean="0"/>
              <a:pPr/>
              <a:t>13</a:t>
            </a:fld>
            <a:r>
              <a:rPr lang="zh-CN" altLang="en-US"/>
              <a:t> </a:t>
            </a:r>
            <a:r>
              <a:rPr lang="en-US" altLang="zh-CN"/>
              <a:t>/ 56</a:t>
            </a:r>
            <a:endParaRPr lang="zh-CN" altLang="en-US" dirty="0"/>
          </a:p>
        </p:txBody>
      </p:sp>
    </p:spTree>
    <p:extLst>
      <p:ext uri="{BB962C8B-B14F-4D97-AF65-F5344CB8AC3E}">
        <p14:creationId xmlns:p14="http://schemas.microsoft.com/office/powerpoint/2010/main" val="106386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fer to caption">
            <a:extLst>
              <a:ext uri="{FF2B5EF4-FFF2-40B4-BE49-F238E27FC236}">
                <a16:creationId xmlns:a16="http://schemas.microsoft.com/office/drawing/2014/main" id="{ECBF7BA5-C3D1-42F1-A000-200651AE0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9" y="999391"/>
            <a:ext cx="7837079" cy="57982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AA1CE7C-EFB6-49D3-BEAF-C2A487A4E901}"/>
              </a:ext>
            </a:extLst>
          </p:cNvPr>
          <p:cNvSpPr>
            <a:spLocks noGrp="1"/>
          </p:cNvSpPr>
          <p:nvPr>
            <p:ph type="title"/>
          </p:nvPr>
        </p:nvSpPr>
        <p:spPr/>
        <p:txBody>
          <a:bodyPr anchor="ctr"/>
          <a:lstStyle/>
          <a:p>
            <a:r>
              <a:rPr lang="zh-CN" altLang="en-US" dirty="0">
                <a:solidFill>
                  <a:schemeClr val="bg1">
                    <a:lumMod val="50000"/>
                  </a:schemeClr>
                </a:solidFill>
              </a:rPr>
              <a:t>摩尔定律</a:t>
            </a:r>
          </a:p>
        </p:txBody>
      </p:sp>
      <p:sp>
        <p:nvSpPr>
          <p:cNvPr id="6" name="文本框 5">
            <a:extLst>
              <a:ext uri="{FF2B5EF4-FFF2-40B4-BE49-F238E27FC236}">
                <a16:creationId xmlns:a16="http://schemas.microsoft.com/office/drawing/2014/main" id="{0FF5DCE4-2E4B-490F-926E-FA0A0CF8A07A}"/>
              </a:ext>
            </a:extLst>
          </p:cNvPr>
          <p:cNvSpPr txBox="1"/>
          <p:nvPr/>
        </p:nvSpPr>
        <p:spPr>
          <a:xfrm>
            <a:off x="7857899" y="2821232"/>
            <a:ext cx="4042229" cy="3360022"/>
          </a:xfrm>
          <a:prstGeom prst="rect">
            <a:avLst/>
          </a:prstGeom>
          <a:noFill/>
          <a:ln>
            <a:noFill/>
          </a:ln>
        </p:spPr>
        <p:txBody>
          <a:bodyPr wrap="square" rtlCol="0">
            <a:spAutoFit/>
          </a:bodyPr>
          <a:lstStyle/>
          <a:p>
            <a:pPr marR="0" lvl="0" defTabSz="914400" rtl="0" eaLnBrk="1" fontAlgn="auto" latinLnBrk="0" hangingPunct="1">
              <a:lnSpc>
                <a:spcPct val="150000"/>
              </a:lnSpc>
              <a:spcBef>
                <a:spcPts val="0"/>
              </a:spcBef>
              <a:spcAft>
                <a:spcPts val="0"/>
              </a:spcAft>
              <a:buClrTx/>
              <a:buSzTx/>
              <a:buFontTx/>
              <a:buNone/>
              <a:tabLst/>
              <a:defRPr/>
            </a:pPr>
            <a:r>
              <a:rPr lang="zh-CN" altLang="en-US" sz="2400" dirty="0">
                <a:solidFill>
                  <a:prstClr val="black"/>
                </a:solidFill>
                <a:latin typeface="等线" panose="020F0502020204030204"/>
                <a:ea typeface="等线" panose="02010600030101010101" pitchFamily="2" charset="-122"/>
              </a:rPr>
              <a:t>因</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集成电路技术的不断改进，每</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18-24</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个月（</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年），</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集成电路芯片上的</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晶体管数</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将翻一番，</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速度</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将提高一倍，</a:t>
            </a: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而</a:t>
            </a: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价格</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将降低一半</a:t>
            </a:r>
            <a:r>
              <a:rPr kumimoji="0" lang="zh-CN" altLang="en-US"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p:txBody>
      </p:sp>
      <p:sp>
        <p:nvSpPr>
          <p:cNvPr id="3" name="Slide Number Placeholder 2">
            <a:extLst>
              <a:ext uri="{FF2B5EF4-FFF2-40B4-BE49-F238E27FC236}">
                <a16:creationId xmlns:a16="http://schemas.microsoft.com/office/drawing/2014/main" id="{CB641780-A7CF-4DB5-88F2-D5AE40625CE7}"/>
              </a:ext>
            </a:extLst>
          </p:cNvPr>
          <p:cNvSpPr>
            <a:spLocks noGrp="1"/>
          </p:cNvSpPr>
          <p:nvPr>
            <p:ph type="sldNum" sz="quarter" idx="12"/>
          </p:nvPr>
        </p:nvSpPr>
        <p:spPr/>
        <p:txBody>
          <a:bodyPr/>
          <a:lstStyle/>
          <a:p>
            <a:fld id="{EC78E7B1-3FC2-4821-B144-3AA6EF938D0A}" type="slidenum">
              <a:rPr lang="zh-CN" altLang="en-US" sz="1400" b="1" smtClean="0"/>
              <a:pPr/>
              <a:t>14</a:t>
            </a:fld>
            <a:r>
              <a:rPr lang="zh-CN" altLang="en-US"/>
              <a:t> </a:t>
            </a:r>
            <a:r>
              <a:rPr lang="en-US" altLang="zh-CN"/>
              <a:t>/ 56</a:t>
            </a:r>
            <a:endParaRPr lang="zh-CN" altLang="en-US" dirty="0"/>
          </a:p>
        </p:txBody>
      </p:sp>
    </p:spTree>
    <p:extLst>
      <p:ext uri="{BB962C8B-B14F-4D97-AF65-F5344CB8AC3E}">
        <p14:creationId xmlns:p14="http://schemas.microsoft.com/office/powerpoint/2010/main" val="219064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3D1A5-8CE2-4472-AE8B-87870B6EE764}"/>
              </a:ext>
            </a:extLst>
          </p:cNvPr>
          <p:cNvSpPr>
            <a:spLocks noGrp="1"/>
          </p:cNvSpPr>
          <p:nvPr>
            <p:ph type="title"/>
          </p:nvPr>
        </p:nvSpPr>
        <p:spPr/>
        <p:txBody>
          <a:bodyPr/>
          <a:lstStyle/>
          <a:p>
            <a:r>
              <a:rPr lang="zh-CN" altLang="en-US" sz="4000" b="1" dirty="0"/>
              <a:t>连续量 </a:t>
            </a:r>
            <a:r>
              <a:rPr lang="zh-CN" altLang="en-US" sz="3200" dirty="0"/>
              <a:t>和</a:t>
            </a:r>
            <a:r>
              <a:rPr lang="zh-CN" altLang="en-US" sz="4000" dirty="0"/>
              <a:t> </a:t>
            </a:r>
            <a:r>
              <a:rPr lang="zh-CN" altLang="en-US" sz="4000" b="1" dirty="0"/>
              <a:t>离散量</a:t>
            </a:r>
            <a:endParaRPr lang="zh-CN" altLang="en-US" dirty="0"/>
          </a:p>
        </p:txBody>
      </p:sp>
      <p:sp>
        <p:nvSpPr>
          <p:cNvPr id="5" name="文本框 4">
            <a:extLst>
              <a:ext uri="{FF2B5EF4-FFF2-40B4-BE49-F238E27FC236}">
                <a16:creationId xmlns:a16="http://schemas.microsoft.com/office/drawing/2014/main" id="{7C374B42-9A20-4BB2-961D-1F66BCD7F440}"/>
              </a:ext>
            </a:extLst>
          </p:cNvPr>
          <p:cNvSpPr txBox="1"/>
          <p:nvPr/>
        </p:nvSpPr>
        <p:spPr>
          <a:xfrm>
            <a:off x="2460030" y="138134"/>
            <a:ext cx="1499128" cy="523220"/>
          </a:xfrm>
          <a:prstGeom prst="rect">
            <a:avLst/>
          </a:prstGeom>
          <a:noFill/>
        </p:spPr>
        <p:txBody>
          <a:bodyPr wrap="none" rtlCol="0">
            <a:spAutoFit/>
          </a:bodyPr>
          <a:lstStyle/>
          <a:p>
            <a:r>
              <a:rPr lang="en-US" altLang="zh-CN" sz="2800" b="1" dirty="0"/>
              <a:t>(</a:t>
            </a:r>
            <a:r>
              <a:rPr lang="zh-CN" altLang="en-US" sz="2800" b="1" dirty="0"/>
              <a:t>模拟量</a:t>
            </a:r>
            <a:r>
              <a:rPr lang="en-US" altLang="zh-CN" sz="2800" b="1" dirty="0"/>
              <a:t>)</a:t>
            </a:r>
            <a:endParaRPr lang="zh-CN" altLang="en-US" sz="2800" dirty="0"/>
          </a:p>
        </p:txBody>
      </p:sp>
      <p:sp>
        <p:nvSpPr>
          <p:cNvPr id="6" name="文本框 5">
            <a:extLst>
              <a:ext uri="{FF2B5EF4-FFF2-40B4-BE49-F238E27FC236}">
                <a16:creationId xmlns:a16="http://schemas.microsoft.com/office/drawing/2014/main" id="{F9FBC23E-95B2-4D12-9F1F-A0DB601248F8}"/>
              </a:ext>
            </a:extLst>
          </p:cNvPr>
          <p:cNvSpPr txBox="1"/>
          <p:nvPr/>
        </p:nvSpPr>
        <p:spPr>
          <a:xfrm>
            <a:off x="8310805" y="138134"/>
            <a:ext cx="1499128" cy="523220"/>
          </a:xfrm>
          <a:prstGeom prst="rect">
            <a:avLst/>
          </a:prstGeom>
          <a:noFill/>
        </p:spPr>
        <p:txBody>
          <a:bodyPr wrap="none" rtlCol="0">
            <a:spAutoFit/>
          </a:bodyPr>
          <a:lstStyle/>
          <a:p>
            <a:r>
              <a:rPr lang="en-US" altLang="zh-CN" sz="2800" b="1" dirty="0"/>
              <a:t>(</a:t>
            </a:r>
            <a:r>
              <a:rPr lang="zh-CN" altLang="en-US" sz="2800" b="1" dirty="0"/>
              <a:t>数字量</a:t>
            </a:r>
            <a:r>
              <a:rPr lang="en-US" altLang="zh-CN" sz="2800" b="1" dirty="0"/>
              <a:t>)</a:t>
            </a:r>
            <a:endParaRPr lang="zh-CN" altLang="en-US" sz="2800" dirty="0"/>
          </a:p>
        </p:txBody>
      </p:sp>
      <p:pic>
        <p:nvPicPr>
          <p:cNvPr id="7" name="图片 6">
            <a:extLst>
              <a:ext uri="{FF2B5EF4-FFF2-40B4-BE49-F238E27FC236}">
                <a16:creationId xmlns:a16="http://schemas.microsoft.com/office/drawing/2014/main" id="{BCC07574-6821-4DDA-A6DD-EB82C5A0A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67" y="981641"/>
            <a:ext cx="6046508" cy="3149223"/>
          </a:xfrm>
          <a:prstGeom prst="rect">
            <a:avLst/>
          </a:prstGeom>
        </p:spPr>
      </p:pic>
      <p:pic>
        <p:nvPicPr>
          <p:cNvPr id="8" name="图片 7">
            <a:extLst>
              <a:ext uri="{FF2B5EF4-FFF2-40B4-BE49-F238E27FC236}">
                <a16:creationId xmlns:a16="http://schemas.microsoft.com/office/drawing/2014/main" id="{6E4C966E-782F-4091-9D4D-02011D4BA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936" y="981641"/>
            <a:ext cx="5475993" cy="3149223"/>
          </a:xfrm>
          <a:prstGeom prst="rect">
            <a:avLst/>
          </a:prstGeom>
        </p:spPr>
      </p:pic>
      <p:grpSp>
        <p:nvGrpSpPr>
          <p:cNvPr id="4" name="组合 3">
            <a:extLst>
              <a:ext uri="{FF2B5EF4-FFF2-40B4-BE49-F238E27FC236}">
                <a16:creationId xmlns:a16="http://schemas.microsoft.com/office/drawing/2014/main" id="{628C9404-A4D8-4664-8651-BB65BECEFB5F}"/>
              </a:ext>
            </a:extLst>
          </p:cNvPr>
          <p:cNvGrpSpPr/>
          <p:nvPr/>
        </p:nvGrpSpPr>
        <p:grpSpPr>
          <a:xfrm>
            <a:off x="1029446" y="4427280"/>
            <a:ext cx="9942567" cy="2223985"/>
            <a:chOff x="1029446" y="4427280"/>
            <a:chExt cx="9942567" cy="2223985"/>
          </a:xfrm>
        </p:grpSpPr>
        <p:sp>
          <p:nvSpPr>
            <p:cNvPr id="9" name="文本框 8">
              <a:extLst>
                <a:ext uri="{FF2B5EF4-FFF2-40B4-BE49-F238E27FC236}">
                  <a16:creationId xmlns:a16="http://schemas.microsoft.com/office/drawing/2014/main" id="{64C3A907-348E-4683-9E07-412CA5E40DD2}"/>
                </a:ext>
              </a:extLst>
            </p:cNvPr>
            <p:cNvSpPr txBox="1"/>
            <p:nvPr/>
          </p:nvSpPr>
          <p:spPr>
            <a:xfrm>
              <a:off x="2421694" y="6189600"/>
              <a:ext cx="7879080" cy="461665"/>
            </a:xfrm>
            <a:prstGeom prst="rect">
              <a:avLst/>
            </a:prstGeom>
            <a:noFill/>
          </p:spPr>
          <p:txBody>
            <a:bodyPr wrap="none" rtlCol="0">
              <a:spAutoFit/>
            </a:bodyPr>
            <a:lstStyle/>
            <a:p>
              <a:r>
                <a:rPr lang="zh-CN" altLang="en-US" sz="2400" b="1" dirty="0">
                  <a:solidFill>
                    <a:srgbClr val="0070C0"/>
                  </a:solidFill>
                </a:rPr>
                <a:t>数字量</a:t>
              </a:r>
              <a:r>
                <a:rPr lang="zh-CN" altLang="en-US" sz="2400" dirty="0"/>
                <a:t>具有</a:t>
              </a:r>
              <a:r>
                <a:rPr lang="zh-CN" altLang="en-US" sz="2400" dirty="0">
                  <a:solidFill>
                    <a:schemeClr val="accent2">
                      <a:lumMod val="75000"/>
                    </a:schemeClr>
                  </a:solidFill>
                </a:rPr>
                <a:t>精度高</a:t>
              </a:r>
              <a:r>
                <a:rPr lang="zh-CN" altLang="en-US" sz="2400" dirty="0"/>
                <a:t>、高效</a:t>
              </a:r>
              <a:r>
                <a:rPr lang="zh-CN" altLang="en-US" sz="2400" b="1" dirty="0"/>
                <a:t>传输</a:t>
              </a:r>
              <a:r>
                <a:rPr lang="zh-CN" altLang="en-US" sz="2400" dirty="0"/>
                <a:t>、易</a:t>
              </a:r>
              <a:r>
                <a:rPr lang="zh-CN" altLang="en-US" sz="2400" b="1" dirty="0"/>
                <a:t>存储</a:t>
              </a:r>
              <a:r>
                <a:rPr lang="zh-CN" altLang="en-US" sz="2400" dirty="0"/>
                <a:t>、易</a:t>
              </a:r>
              <a:r>
                <a:rPr lang="zh-CN" altLang="en-US" sz="2400" b="1" dirty="0"/>
                <a:t>处理</a:t>
              </a:r>
              <a:r>
                <a:rPr lang="zh-CN" altLang="en-US" sz="2400" dirty="0"/>
                <a:t>等优点。</a:t>
              </a:r>
            </a:p>
          </p:txBody>
        </p:sp>
        <p:pic>
          <p:nvPicPr>
            <p:cNvPr id="12290" name="Picture 2">
              <a:extLst>
                <a:ext uri="{FF2B5EF4-FFF2-40B4-BE49-F238E27FC236}">
                  <a16:creationId xmlns:a16="http://schemas.microsoft.com/office/drawing/2014/main" id="{BE504A62-EDB9-42CD-9BDD-C19DC225ED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16" t="16509" r="-294" b="10786"/>
            <a:stretch/>
          </p:blipFill>
          <p:spPr bwMode="auto">
            <a:xfrm>
              <a:off x="1029446" y="4478685"/>
              <a:ext cx="2784496" cy="146039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lackmagic Pocket Cinema Camera | Blackmagic Design">
              <a:extLst>
                <a:ext uri="{FF2B5EF4-FFF2-40B4-BE49-F238E27FC236}">
                  <a16:creationId xmlns:a16="http://schemas.microsoft.com/office/drawing/2014/main" id="{83919932-0652-452C-932C-8A5ED7D53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491" y="4427280"/>
              <a:ext cx="2552522" cy="176232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68241F7-78CD-43F5-962B-2BF03503D0EA}"/>
                </a:ext>
              </a:extLst>
            </p:cNvPr>
            <p:cNvSpPr txBox="1"/>
            <p:nvPr/>
          </p:nvSpPr>
          <p:spPr>
            <a:xfrm>
              <a:off x="4082410" y="5077608"/>
              <a:ext cx="4283529" cy="461665"/>
            </a:xfrm>
            <a:prstGeom prst="homePlate">
              <a:avLst/>
            </a:prstGeom>
            <a:noFill/>
            <a:ln>
              <a:solidFill>
                <a:schemeClr val="bg1">
                  <a:lumMod val="75000"/>
                </a:schemeClr>
              </a:solidFill>
            </a:ln>
          </p:spPr>
          <p:txBody>
            <a:bodyPr wrap="square">
              <a:spAutoFit/>
            </a:bodyPr>
            <a:lstStyle/>
            <a:p>
              <a:pPr algn="ctr"/>
              <a:r>
                <a:rPr lang="zh-CN" altLang="en-US" sz="2400" dirty="0">
                  <a:solidFill>
                    <a:srgbClr val="FF0000"/>
                  </a:solidFill>
                </a:rPr>
                <a:t>数字是信息的最佳表达形式</a:t>
              </a:r>
            </a:p>
          </p:txBody>
        </p:sp>
      </p:grpSp>
      <p:sp>
        <p:nvSpPr>
          <p:cNvPr id="10" name="Slide Number Placeholder 9">
            <a:extLst>
              <a:ext uri="{FF2B5EF4-FFF2-40B4-BE49-F238E27FC236}">
                <a16:creationId xmlns:a16="http://schemas.microsoft.com/office/drawing/2014/main" id="{E5585F8A-7665-4779-AB02-F73DB8D4DDA8}"/>
              </a:ext>
            </a:extLst>
          </p:cNvPr>
          <p:cNvSpPr>
            <a:spLocks noGrp="1"/>
          </p:cNvSpPr>
          <p:nvPr>
            <p:ph type="sldNum" sz="quarter" idx="12"/>
          </p:nvPr>
        </p:nvSpPr>
        <p:spPr/>
        <p:txBody>
          <a:bodyPr/>
          <a:lstStyle/>
          <a:p>
            <a:fld id="{EC78E7B1-3FC2-4821-B144-3AA6EF938D0A}" type="slidenum">
              <a:rPr lang="zh-CN" altLang="en-US" sz="1400" b="1" smtClean="0"/>
              <a:pPr/>
              <a:t>15</a:t>
            </a:fld>
            <a:r>
              <a:rPr lang="zh-CN" altLang="en-US"/>
              <a:t> </a:t>
            </a:r>
            <a:r>
              <a:rPr lang="en-US" altLang="zh-CN"/>
              <a:t>/ 56</a:t>
            </a:r>
            <a:endParaRPr lang="zh-CN" altLang="en-US" dirty="0"/>
          </a:p>
        </p:txBody>
      </p:sp>
    </p:spTree>
    <p:extLst>
      <p:ext uri="{BB962C8B-B14F-4D97-AF65-F5344CB8AC3E}">
        <p14:creationId xmlns:p14="http://schemas.microsoft.com/office/powerpoint/2010/main" val="40103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EC123-885C-4371-84A0-B9EFBB46FF36}"/>
              </a:ext>
            </a:extLst>
          </p:cNvPr>
          <p:cNvSpPr>
            <a:spLocks noGrp="1"/>
          </p:cNvSpPr>
          <p:nvPr>
            <p:ph type="title"/>
          </p:nvPr>
        </p:nvSpPr>
        <p:spPr/>
        <p:txBody>
          <a:bodyPr/>
          <a:lstStyle/>
          <a:p>
            <a:r>
              <a:rPr lang="zh-CN" altLang="en-US" spc="600" dirty="0">
                <a:solidFill>
                  <a:schemeClr val="bg1">
                    <a:lumMod val="50000"/>
                  </a:schemeClr>
                </a:solidFill>
              </a:rPr>
              <a:t>采样定理</a:t>
            </a:r>
          </a:p>
        </p:txBody>
      </p:sp>
      <p:sp>
        <p:nvSpPr>
          <p:cNvPr id="5" name="文本框 4">
            <a:extLst>
              <a:ext uri="{FF2B5EF4-FFF2-40B4-BE49-F238E27FC236}">
                <a16:creationId xmlns:a16="http://schemas.microsoft.com/office/drawing/2014/main" id="{EF6F6543-D5A2-43C6-B0F3-8041D18905BE}"/>
              </a:ext>
            </a:extLst>
          </p:cNvPr>
          <p:cNvSpPr txBox="1"/>
          <p:nvPr/>
        </p:nvSpPr>
        <p:spPr>
          <a:xfrm>
            <a:off x="682625" y="1013908"/>
            <a:ext cx="10826750" cy="1230145"/>
          </a:xfrm>
          <a:prstGeom prst="rect">
            <a:avLst/>
          </a:prstGeom>
          <a:noFill/>
        </p:spPr>
        <p:txBody>
          <a:bodyPr wrap="square">
            <a:spAutoFit/>
          </a:bodyPr>
          <a:lstStyle/>
          <a:p>
            <a:pPr>
              <a:lnSpc>
                <a:spcPct val="150000"/>
              </a:lnSpc>
            </a:pPr>
            <a:r>
              <a:rPr lang="zh-CN" altLang="en-US" sz="2400" dirty="0"/>
              <a:t>在进行模拟</a:t>
            </a:r>
            <a:r>
              <a:rPr lang="en-US" altLang="zh-CN" sz="2400" dirty="0"/>
              <a:t>/</a:t>
            </a:r>
            <a:r>
              <a:rPr lang="zh-CN" altLang="en-US" sz="2400" dirty="0"/>
              <a:t>数字信号的转换过程中，当</a:t>
            </a:r>
            <a:r>
              <a:rPr lang="zh-CN" altLang="en-US" sz="2400" b="1" dirty="0"/>
              <a:t>采样频率</a:t>
            </a:r>
            <a:r>
              <a:rPr lang="zh-CN" altLang="en-US" sz="2400" dirty="0"/>
              <a:t>大于</a:t>
            </a:r>
            <a:r>
              <a:rPr lang="zh-CN" altLang="en-US" sz="2400" b="1" dirty="0"/>
              <a:t>信号中最高频率</a:t>
            </a:r>
            <a:r>
              <a:rPr lang="zh-CN" altLang="en-US" sz="2400" dirty="0"/>
              <a:t>的</a:t>
            </a:r>
            <a:r>
              <a:rPr lang="en-US" altLang="zh-CN" sz="2800" b="1" dirty="0">
                <a:latin typeface="Arial" panose="020B0604020202020204" pitchFamily="34" charset="0"/>
                <a:cs typeface="Arial" panose="020B0604020202020204" pitchFamily="34" charset="0"/>
              </a:rPr>
              <a:t>2</a:t>
            </a:r>
            <a:r>
              <a:rPr lang="zh-CN" altLang="en-US" sz="2400" dirty="0"/>
              <a:t>倍时，采样之后的数字信号完整地保留了原始信号中的信息。   </a:t>
            </a:r>
            <a:r>
              <a:rPr lang="zh-CN" altLang="en-US" sz="2400" dirty="0">
                <a:latin typeface="楷体" panose="02010609060101010101" pitchFamily="49" charset="-122"/>
                <a:ea typeface="楷体" panose="02010609060101010101" pitchFamily="49" charset="-122"/>
              </a:rPr>
              <a:t>一般采用</a:t>
            </a:r>
            <a:r>
              <a:rPr lang="en-US" altLang="zh-CN" sz="2400" dirty="0">
                <a:latin typeface="楷体" panose="02010609060101010101" pitchFamily="49" charset="-122"/>
                <a:ea typeface="楷体" panose="02010609060101010101" pitchFamily="49" charset="-122"/>
              </a:rPr>
              <a:t>2.56</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倍。</a:t>
            </a:r>
          </a:p>
        </p:txBody>
      </p:sp>
      <p:pic>
        <p:nvPicPr>
          <p:cNvPr id="22" name="图片 21">
            <a:extLst>
              <a:ext uri="{FF2B5EF4-FFF2-40B4-BE49-F238E27FC236}">
                <a16:creationId xmlns:a16="http://schemas.microsoft.com/office/drawing/2014/main" id="{2612295B-5D0E-48B6-9FDA-8774DC10C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440" y="2622404"/>
            <a:ext cx="2517462" cy="1583886"/>
          </a:xfrm>
          <a:prstGeom prst="rect">
            <a:avLst/>
          </a:prstGeom>
        </p:spPr>
      </p:pic>
      <p:grpSp>
        <p:nvGrpSpPr>
          <p:cNvPr id="4" name="组合 3">
            <a:extLst>
              <a:ext uri="{FF2B5EF4-FFF2-40B4-BE49-F238E27FC236}">
                <a16:creationId xmlns:a16="http://schemas.microsoft.com/office/drawing/2014/main" id="{8DE14F0D-1BEB-4BC7-85B7-F21A90F98958}"/>
              </a:ext>
            </a:extLst>
          </p:cNvPr>
          <p:cNvGrpSpPr/>
          <p:nvPr/>
        </p:nvGrpSpPr>
        <p:grpSpPr>
          <a:xfrm>
            <a:off x="1961992" y="5518436"/>
            <a:ext cx="8892822" cy="646331"/>
            <a:chOff x="1961992" y="5819301"/>
            <a:chExt cx="8892822" cy="646331"/>
          </a:xfrm>
        </p:grpSpPr>
        <p:sp>
          <p:nvSpPr>
            <p:cNvPr id="7" name="文本框 6">
              <a:extLst>
                <a:ext uri="{FF2B5EF4-FFF2-40B4-BE49-F238E27FC236}">
                  <a16:creationId xmlns:a16="http://schemas.microsoft.com/office/drawing/2014/main" id="{DA1D9F09-A545-4067-98DD-E21ACEFE5F66}"/>
                </a:ext>
              </a:extLst>
            </p:cNvPr>
            <p:cNvSpPr txBox="1"/>
            <p:nvPr/>
          </p:nvSpPr>
          <p:spPr>
            <a:xfrm>
              <a:off x="10086423" y="5819301"/>
              <a:ext cx="768391" cy="646331"/>
            </a:xfrm>
            <a:prstGeom prst="rect">
              <a:avLst/>
            </a:prstGeom>
            <a:noFill/>
          </p:spPr>
          <p:txBody>
            <a:bodyPr wrap="square">
              <a:spAutoFit/>
            </a:bodyPr>
            <a:lstStyle/>
            <a:p>
              <a:pPr algn="ctr"/>
              <a:r>
                <a:rPr lang="en-US" altLang="zh-CN" b="1" dirty="0">
                  <a:solidFill>
                    <a:srgbClr val="FF0000"/>
                  </a:solidFill>
                </a:rPr>
                <a:t>44.1K</a:t>
              </a:r>
            </a:p>
            <a:p>
              <a:pPr algn="ctr"/>
              <a:r>
                <a:rPr lang="en-US" altLang="zh-CN" b="1" dirty="0">
                  <a:solidFill>
                    <a:srgbClr val="FF0000"/>
                  </a:solidFill>
                </a:rPr>
                <a:t>mp3</a:t>
              </a:r>
              <a:endParaRPr lang="zh-CN" altLang="en-US" b="1" dirty="0">
                <a:solidFill>
                  <a:srgbClr val="FF0000"/>
                </a:solidFill>
              </a:endParaRPr>
            </a:p>
          </p:txBody>
        </p:sp>
        <p:sp>
          <p:nvSpPr>
            <p:cNvPr id="20" name="文本框 19">
              <a:extLst>
                <a:ext uri="{FF2B5EF4-FFF2-40B4-BE49-F238E27FC236}">
                  <a16:creationId xmlns:a16="http://schemas.microsoft.com/office/drawing/2014/main" id="{E68B3423-FB08-45DB-AA76-CE7E1579D848}"/>
                </a:ext>
              </a:extLst>
            </p:cNvPr>
            <p:cNvSpPr txBox="1"/>
            <p:nvPr/>
          </p:nvSpPr>
          <p:spPr>
            <a:xfrm>
              <a:off x="4383799" y="5819301"/>
              <a:ext cx="646331" cy="646331"/>
            </a:xfrm>
            <a:prstGeom prst="rect">
              <a:avLst/>
            </a:prstGeom>
            <a:noFill/>
          </p:spPr>
          <p:txBody>
            <a:bodyPr wrap="none" rtlCol="0">
              <a:spAutoFit/>
            </a:bodyPr>
            <a:lstStyle/>
            <a:p>
              <a:pPr algn="ctr"/>
              <a:r>
                <a:rPr lang="en-US" altLang="zh-CN" b="1" dirty="0">
                  <a:solidFill>
                    <a:srgbClr val="FF0000"/>
                  </a:solidFill>
                </a:rPr>
                <a:t>8K</a:t>
              </a:r>
            </a:p>
            <a:p>
              <a:pPr algn="ctr"/>
              <a:r>
                <a:rPr lang="zh-CN" altLang="en-US" b="1" dirty="0">
                  <a:solidFill>
                    <a:srgbClr val="FF0000"/>
                  </a:solidFill>
                </a:rPr>
                <a:t>电话</a:t>
              </a:r>
            </a:p>
          </p:txBody>
        </p:sp>
        <p:sp>
          <p:nvSpPr>
            <p:cNvPr id="23" name="文本框 22">
              <a:extLst>
                <a:ext uri="{FF2B5EF4-FFF2-40B4-BE49-F238E27FC236}">
                  <a16:creationId xmlns:a16="http://schemas.microsoft.com/office/drawing/2014/main" id="{B6E94813-429D-4622-9CE4-F12D082CF239}"/>
                </a:ext>
              </a:extLst>
            </p:cNvPr>
            <p:cNvSpPr txBox="1"/>
            <p:nvPr/>
          </p:nvSpPr>
          <p:spPr>
            <a:xfrm>
              <a:off x="1961992" y="5956240"/>
              <a:ext cx="1672253" cy="461665"/>
            </a:xfrm>
            <a:prstGeom prst="rect">
              <a:avLst/>
            </a:prstGeom>
            <a:noFill/>
          </p:spPr>
          <p:txBody>
            <a:bodyPr wrap="none" rtlCol="0">
              <a:spAutoFit/>
            </a:bodyPr>
            <a:lstStyle/>
            <a:p>
              <a:r>
                <a:rPr lang="zh-CN" altLang="en-US" sz="2400" b="1" dirty="0">
                  <a:solidFill>
                    <a:srgbClr val="FF0000"/>
                  </a:solidFill>
                </a:rPr>
                <a:t>采样频率</a:t>
              </a:r>
              <a:r>
                <a:rPr lang="zh-CN" altLang="en-US" sz="2000" b="1" dirty="0">
                  <a:solidFill>
                    <a:srgbClr val="FF0000"/>
                  </a:solidFill>
                </a:rPr>
                <a:t>：</a:t>
              </a:r>
              <a:endParaRPr lang="zh-CN" altLang="en-US" b="1" dirty="0">
                <a:solidFill>
                  <a:srgbClr val="FF0000"/>
                </a:solidFill>
              </a:endParaRPr>
            </a:p>
          </p:txBody>
        </p:sp>
        <p:sp>
          <p:nvSpPr>
            <p:cNvPr id="27" name="文本框 26">
              <a:extLst>
                <a:ext uri="{FF2B5EF4-FFF2-40B4-BE49-F238E27FC236}">
                  <a16:creationId xmlns:a16="http://schemas.microsoft.com/office/drawing/2014/main" id="{95DB3A23-1FC1-4A65-837E-A0A590A9DCF1}"/>
                </a:ext>
              </a:extLst>
            </p:cNvPr>
            <p:cNvSpPr txBox="1"/>
            <p:nvPr/>
          </p:nvSpPr>
          <p:spPr>
            <a:xfrm>
              <a:off x="5157924" y="5819301"/>
              <a:ext cx="974947" cy="646331"/>
            </a:xfrm>
            <a:prstGeom prst="rect">
              <a:avLst/>
            </a:prstGeom>
            <a:noFill/>
          </p:spPr>
          <p:txBody>
            <a:bodyPr wrap="none" rtlCol="0">
              <a:spAutoFit/>
            </a:bodyPr>
            <a:lstStyle/>
            <a:p>
              <a:pPr algn="ctr"/>
              <a:r>
                <a:rPr lang="en-US" altLang="zh-CN" b="1" dirty="0">
                  <a:solidFill>
                    <a:srgbClr val="FF0000"/>
                  </a:solidFill>
                </a:rPr>
                <a:t>22K</a:t>
              </a:r>
            </a:p>
            <a:p>
              <a:pPr algn="ctr"/>
              <a:r>
                <a:rPr lang="en-US" altLang="zh-CN" b="1" dirty="0">
                  <a:solidFill>
                    <a:srgbClr val="FF0000"/>
                  </a:solidFill>
                </a:rPr>
                <a:t>FM</a:t>
              </a:r>
              <a:r>
                <a:rPr lang="zh-CN" altLang="en-US" b="1" dirty="0">
                  <a:solidFill>
                    <a:srgbClr val="FF0000"/>
                  </a:solidFill>
                </a:rPr>
                <a:t>广播</a:t>
              </a:r>
            </a:p>
          </p:txBody>
        </p:sp>
      </p:grpSp>
      <p:grpSp>
        <p:nvGrpSpPr>
          <p:cNvPr id="6" name="组合 5">
            <a:extLst>
              <a:ext uri="{FF2B5EF4-FFF2-40B4-BE49-F238E27FC236}">
                <a16:creationId xmlns:a16="http://schemas.microsoft.com/office/drawing/2014/main" id="{792A1FF3-C358-41EA-B0C9-13E707F25C5D}"/>
              </a:ext>
            </a:extLst>
          </p:cNvPr>
          <p:cNvGrpSpPr/>
          <p:nvPr/>
        </p:nvGrpSpPr>
        <p:grpSpPr>
          <a:xfrm>
            <a:off x="164747" y="4626860"/>
            <a:ext cx="11651024" cy="698686"/>
            <a:chOff x="164747" y="5057510"/>
            <a:chExt cx="11651024" cy="698686"/>
          </a:xfrm>
        </p:grpSpPr>
        <p:cxnSp>
          <p:nvCxnSpPr>
            <p:cNvPr id="11" name="直接箭头连接符 10">
              <a:extLst>
                <a:ext uri="{FF2B5EF4-FFF2-40B4-BE49-F238E27FC236}">
                  <a16:creationId xmlns:a16="http://schemas.microsoft.com/office/drawing/2014/main" id="{485BB922-6481-49CA-B7EF-05A646D58E2C}"/>
                </a:ext>
              </a:extLst>
            </p:cNvPr>
            <p:cNvCxnSpPr/>
            <p:nvPr/>
          </p:nvCxnSpPr>
          <p:spPr>
            <a:xfrm>
              <a:off x="483749" y="5557194"/>
              <a:ext cx="10800000"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E6829F4-3B68-4A13-A8F2-D789A4ADA579}"/>
                </a:ext>
              </a:extLst>
            </p:cNvPr>
            <p:cNvSpPr txBox="1"/>
            <p:nvPr/>
          </p:nvSpPr>
          <p:spPr>
            <a:xfrm>
              <a:off x="1238864" y="5057510"/>
              <a:ext cx="428322" cy="369332"/>
            </a:xfrm>
            <a:prstGeom prst="rect">
              <a:avLst/>
            </a:prstGeom>
            <a:noFill/>
          </p:spPr>
          <p:txBody>
            <a:bodyPr wrap="none" rtlCol="0">
              <a:spAutoFit/>
            </a:bodyPr>
            <a:lstStyle/>
            <a:p>
              <a:r>
                <a:rPr lang="en-US" altLang="zh-CN" dirty="0"/>
                <a:t>20</a:t>
              </a:r>
              <a:endParaRPr lang="zh-CN" altLang="en-US" dirty="0"/>
            </a:p>
          </p:txBody>
        </p:sp>
        <p:sp>
          <p:nvSpPr>
            <p:cNvPr id="14" name="文本框 13">
              <a:extLst>
                <a:ext uri="{FF2B5EF4-FFF2-40B4-BE49-F238E27FC236}">
                  <a16:creationId xmlns:a16="http://schemas.microsoft.com/office/drawing/2014/main" id="{E8760BD2-89E9-4721-A5AC-E4AD1AD4370F}"/>
                </a:ext>
              </a:extLst>
            </p:cNvPr>
            <p:cNvSpPr txBox="1"/>
            <p:nvPr/>
          </p:nvSpPr>
          <p:spPr>
            <a:xfrm>
              <a:off x="11323328" y="5356086"/>
              <a:ext cx="492443" cy="400110"/>
            </a:xfrm>
            <a:prstGeom prst="rect">
              <a:avLst/>
            </a:prstGeom>
            <a:noFill/>
          </p:spPr>
          <p:txBody>
            <a:bodyPr wrap="none" rtlCol="0">
              <a:spAutoFit/>
            </a:bodyPr>
            <a:lstStyle/>
            <a:p>
              <a:r>
                <a:rPr lang="en-US" altLang="zh-CN" sz="2000" b="1" dirty="0"/>
                <a:t>Hz</a:t>
              </a:r>
              <a:endParaRPr lang="zh-CN" altLang="en-US" sz="2000" b="1" dirty="0"/>
            </a:p>
          </p:txBody>
        </p:sp>
        <p:sp>
          <p:nvSpPr>
            <p:cNvPr id="15" name="文本框 14">
              <a:extLst>
                <a:ext uri="{FF2B5EF4-FFF2-40B4-BE49-F238E27FC236}">
                  <a16:creationId xmlns:a16="http://schemas.microsoft.com/office/drawing/2014/main" id="{C055E0EE-D9B5-422B-AECB-838443E7F135}"/>
                </a:ext>
              </a:extLst>
            </p:cNvPr>
            <p:cNvSpPr txBox="1"/>
            <p:nvPr/>
          </p:nvSpPr>
          <p:spPr>
            <a:xfrm>
              <a:off x="5220928" y="5057510"/>
              <a:ext cx="556563" cy="369332"/>
            </a:xfrm>
            <a:prstGeom prst="rect">
              <a:avLst/>
            </a:prstGeom>
            <a:noFill/>
          </p:spPr>
          <p:txBody>
            <a:bodyPr wrap="none" rtlCol="0">
              <a:spAutoFit/>
            </a:bodyPr>
            <a:lstStyle/>
            <a:p>
              <a:r>
                <a:rPr lang="en-US" altLang="zh-CN" dirty="0"/>
                <a:t>20K</a:t>
              </a:r>
              <a:endParaRPr lang="zh-CN" altLang="en-US" dirty="0"/>
            </a:p>
          </p:txBody>
        </p:sp>
        <p:sp>
          <p:nvSpPr>
            <p:cNvPr id="18" name="文本框 17">
              <a:extLst>
                <a:ext uri="{FF2B5EF4-FFF2-40B4-BE49-F238E27FC236}">
                  <a16:creationId xmlns:a16="http://schemas.microsoft.com/office/drawing/2014/main" id="{26342E90-053B-4D96-A57F-074B637C0B9D}"/>
                </a:ext>
              </a:extLst>
            </p:cNvPr>
            <p:cNvSpPr txBox="1"/>
            <p:nvPr/>
          </p:nvSpPr>
          <p:spPr>
            <a:xfrm>
              <a:off x="3782345" y="5057510"/>
              <a:ext cx="453970" cy="369332"/>
            </a:xfrm>
            <a:prstGeom prst="rect">
              <a:avLst/>
            </a:prstGeom>
            <a:noFill/>
          </p:spPr>
          <p:txBody>
            <a:bodyPr wrap="none" rtlCol="0">
              <a:spAutoFit/>
            </a:bodyPr>
            <a:lstStyle/>
            <a:p>
              <a:r>
                <a:rPr lang="en-US" altLang="zh-CN" b="1" dirty="0">
                  <a:solidFill>
                    <a:schemeClr val="accent6">
                      <a:lumMod val="75000"/>
                    </a:schemeClr>
                  </a:solidFill>
                </a:rPr>
                <a:t>3K</a:t>
              </a:r>
              <a:endParaRPr lang="zh-CN" altLang="en-US" b="1" dirty="0">
                <a:solidFill>
                  <a:schemeClr val="accent6">
                    <a:lumMod val="75000"/>
                  </a:schemeClr>
                </a:solidFill>
              </a:endParaRPr>
            </a:p>
          </p:txBody>
        </p:sp>
        <p:sp>
          <p:nvSpPr>
            <p:cNvPr id="19" name="文本框 18">
              <a:extLst>
                <a:ext uri="{FF2B5EF4-FFF2-40B4-BE49-F238E27FC236}">
                  <a16:creationId xmlns:a16="http://schemas.microsoft.com/office/drawing/2014/main" id="{977DC459-F58B-4612-B521-92A745D7048A}"/>
                </a:ext>
              </a:extLst>
            </p:cNvPr>
            <p:cNvSpPr txBox="1"/>
            <p:nvPr/>
          </p:nvSpPr>
          <p:spPr>
            <a:xfrm>
              <a:off x="2702558" y="5057510"/>
              <a:ext cx="453970" cy="369332"/>
            </a:xfrm>
            <a:prstGeom prst="rect">
              <a:avLst/>
            </a:prstGeom>
            <a:noFill/>
          </p:spPr>
          <p:txBody>
            <a:bodyPr wrap="none" rtlCol="0">
              <a:spAutoFit/>
            </a:bodyPr>
            <a:lstStyle/>
            <a:p>
              <a:r>
                <a:rPr lang="en-US" altLang="zh-CN" b="1" dirty="0">
                  <a:solidFill>
                    <a:schemeClr val="accent6">
                      <a:lumMod val="75000"/>
                    </a:schemeClr>
                  </a:solidFill>
                </a:rPr>
                <a:t>1K</a:t>
              </a:r>
              <a:endParaRPr lang="zh-CN" altLang="en-US" b="1" dirty="0">
                <a:solidFill>
                  <a:schemeClr val="accent6">
                    <a:lumMod val="75000"/>
                  </a:schemeClr>
                </a:solidFill>
              </a:endParaRPr>
            </a:p>
          </p:txBody>
        </p:sp>
        <p:sp>
          <p:nvSpPr>
            <p:cNvPr id="24" name="矩形 23">
              <a:extLst>
                <a:ext uri="{FF2B5EF4-FFF2-40B4-BE49-F238E27FC236}">
                  <a16:creationId xmlns:a16="http://schemas.microsoft.com/office/drawing/2014/main" id="{E351A115-5D96-4445-9B3B-2DA13322FC40}"/>
                </a:ext>
              </a:extLst>
            </p:cNvPr>
            <p:cNvSpPr/>
            <p:nvPr/>
          </p:nvSpPr>
          <p:spPr>
            <a:xfrm>
              <a:off x="1238864" y="5438640"/>
              <a:ext cx="4418617" cy="237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77BA9EE-C2AD-4368-8241-6194CCA9A273}"/>
                </a:ext>
              </a:extLst>
            </p:cNvPr>
            <p:cNvSpPr/>
            <p:nvPr/>
          </p:nvSpPr>
          <p:spPr>
            <a:xfrm>
              <a:off x="2813421" y="5438639"/>
              <a:ext cx="1368000" cy="2377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0D7D2EDE-A91C-4E6B-BFAD-692875438E43}"/>
                </a:ext>
              </a:extLst>
            </p:cNvPr>
            <p:cNvSpPr txBox="1"/>
            <p:nvPr/>
          </p:nvSpPr>
          <p:spPr>
            <a:xfrm>
              <a:off x="8063014" y="5143716"/>
              <a:ext cx="1095172" cy="400110"/>
            </a:xfrm>
            <a:prstGeom prst="rect">
              <a:avLst/>
            </a:prstGeom>
            <a:noFill/>
          </p:spPr>
          <p:txBody>
            <a:bodyPr wrap="none" rtlCol="0">
              <a:spAutoFit/>
            </a:bodyPr>
            <a:lstStyle/>
            <a:p>
              <a:r>
                <a:rPr lang="zh-CN" altLang="en-US" sz="2000" b="1" dirty="0">
                  <a:solidFill>
                    <a:schemeClr val="bg1">
                      <a:lumMod val="50000"/>
                    </a:schemeClr>
                  </a:solidFill>
                </a:rPr>
                <a:t>超 声 波</a:t>
              </a:r>
              <a:endParaRPr lang="zh-CN" altLang="en-US" b="1" dirty="0">
                <a:solidFill>
                  <a:schemeClr val="bg1">
                    <a:lumMod val="50000"/>
                  </a:schemeClr>
                </a:solidFill>
              </a:endParaRPr>
            </a:p>
          </p:txBody>
        </p:sp>
        <p:sp>
          <p:nvSpPr>
            <p:cNvPr id="29" name="文本框 28">
              <a:extLst>
                <a:ext uri="{FF2B5EF4-FFF2-40B4-BE49-F238E27FC236}">
                  <a16:creationId xmlns:a16="http://schemas.microsoft.com/office/drawing/2014/main" id="{16E67496-C866-4755-A5A9-0CB82040C8B2}"/>
                </a:ext>
              </a:extLst>
            </p:cNvPr>
            <p:cNvSpPr txBox="1"/>
            <p:nvPr/>
          </p:nvSpPr>
          <p:spPr>
            <a:xfrm>
              <a:off x="164747" y="5156031"/>
              <a:ext cx="954107" cy="400110"/>
            </a:xfrm>
            <a:prstGeom prst="rect">
              <a:avLst/>
            </a:prstGeom>
            <a:noFill/>
          </p:spPr>
          <p:txBody>
            <a:bodyPr wrap="none" rtlCol="0">
              <a:spAutoFit/>
            </a:bodyPr>
            <a:lstStyle/>
            <a:p>
              <a:r>
                <a:rPr lang="zh-CN" altLang="en-US" sz="2000" b="1" dirty="0">
                  <a:solidFill>
                    <a:schemeClr val="bg1">
                      <a:lumMod val="50000"/>
                    </a:schemeClr>
                  </a:solidFill>
                </a:rPr>
                <a:t>次声波</a:t>
              </a:r>
              <a:endParaRPr lang="zh-CN" altLang="en-US" b="1" dirty="0">
                <a:solidFill>
                  <a:schemeClr val="bg1">
                    <a:lumMod val="50000"/>
                  </a:schemeClr>
                </a:solidFill>
              </a:endParaRPr>
            </a:p>
          </p:txBody>
        </p:sp>
        <p:sp>
          <p:nvSpPr>
            <p:cNvPr id="16" name="文本框 15">
              <a:extLst>
                <a:ext uri="{FF2B5EF4-FFF2-40B4-BE49-F238E27FC236}">
                  <a16:creationId xmlns:a16="http://schemas.microsoft.com/office/drawing/2014/main" id="{4C3DC431-8933-4B9E-8415-59F2CBBDA4D3}"/>
                </a:ext>
              </a:extLst>
            </p:cNvPr>
            <p:cNvSpPr txBox="1"/>
            <p:nvPr/>
          </p:nvSpPr>
          <p:spPr>
            <a:xfrm>
              <a:off x="3009590" y="5375066"/>
              <a:ext cx="877163" cy="369332"/>
            </a:xfrm>
            <a:prstGeom prst="rect">
              <a:avLst/>
            </a:prstGeom>
            <a:noFill/>
          </p:spPr>
          <p:txBody>
            <a:bodyPr wrap="none" rtlCol="0">
              <a:spAutoFit/>
            </a:bodyPr>
            <a:lstStyle/>
            <a:p>
              <a:r>
                <a:rPr lang="zh-CN" altLang="en-US" b="1" dirty="0">
                  <a:solidFill>
                    <a:schemeClr val="bg1">
                      <a:lumMod val="85000"/>
                    </a:schemeClr>
                  </a:solidFill>
                </a:rPr>
                <a:t>最敏感</a:t>
              </a:r>
            </a:p>
          </p:txBody>
        </p:sp>
      </p:grpSp>
      <p:sp>
        <p:nvSpPr>
          <p:cNvPr id="3" name="Slide Number Placeholder 2">
            <a:extLst>
              <a:ext uri="{FF2B5EF4-FFF2-40B4-BE49-F238E27FC236}">
                <a16:creationId xmlns:a16="http://schemas.microsoft.com/office/drawing/2014/main" id="{FD7AB1AD-F543-4507-B006-B7A99083EEC3}"/>
              </a:ext>
            </a:extLst>
          </p:cNvPr>
          <p:cNvSpPr>
            <a:spLocks noGrp="1"/>
          </p:cNvSpPr>
          <p:nvPr>
            <p:ph type="sldNum" sz="quarter" idx="12"/>
          </p:nvPr>
        </p:nvSpPr>
        <p:spPr/>
        <p:txBody>
          <a:bodyPr/>
          <a:lstStyle/>
          <a:p>
            <a:fld id="{EC78E7B1-3FC2-4821-B144-3AA6EF938D0A}" type="slidenum">
              <a:rPr lang="zh-CN" altLang="en-US" sz="1400" b="1" smtClean="0"/>
              <a:pPr/>
              <a:t>16</a:t>
            </a:fld>
            <a:r>
              <a:rPr lang="zh-CN" altLang="en-US"/>
              <a:t> </a:t>
            </a:r>
            <a:r>
              <a:rPr lang="en-US" altLang="zh-CN"/>
              <a:t>/ 56</a:t>
            </a:r>
            <a:endParaRPr lang="zh-CN" altLang="en-US" dirty="0"/>
          </a:p>
        </p:txBody>
      </p:sp>
    </p:spTree>
    <p:extLst>
      <p:ext uri="{BB962C8B-B14F-4D97-AF65-F5344CB8AC3E}">
        <p14:creationId xmlns:p14="http://schemas.microsoft.com/office/powerpoint/2010/main" val="282120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6FD74-6744-4B33-B674-F318189170BE}"/>
              </a:ext>
            </a:extLst>
          </p:cNvPr>
          <p:cNvSpPr>
            <a:spLocks noGrp="1"/>
          </p:cNvSpPr>
          <p:nvPr>
            <p:ph type="title"/>
          </p:nvPr>
        </p:nvSpPr>
        <p:spPr>
          <a:xfrm>
            <a:off x="0" y="2328072"/>
            <a:ext cx="12192000" cy="3012471"/>
          </a:xfrm>
        </p:spPr>
        <p:txBody>
          <a:bodyPr>
            <a:normAutofit/>
            <a:scene3d>
              <a:camera prst="orthographicFront"/>
              <a:lightRig rig="threePt" dir="t"/>
            </a:scene3d>
            <a:sp3d extrusionH="57150">
              <a:bevelT w="57150" h="38100" prst="artDeco"/>
            </a:sp3d>
          </a:bodyPr>
          <a:lstStyle/>
          <a:p>
            <a:r>
              <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a typeface="Verdana" panose="020B0604030504040204" pitchFamily="34" charset="0"/>
              </a:rPr>
              <a:t>进 制</a:t>
            </a:r>
            <a:endPar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ndParaRPr>
          </a:p>
        </p:txBody>
      </p:sp>
      <p:sp>
        <p:nvSpPr>
          <p:cNvPr id="2" name="文本框 1">
            <a:extLst>
              <a:ext uri="{FF2B5EF4-FFF2-40B4-BE49-F238E27FC236}">
                <a16:creationId xmlns:a16="http://schemas.microsoft.com/office/drawing/2014/main" id="{5B2310B6-D96F-46D2-A313-BE517FE45D1D}"/>
              </a:ext>
            </a:extLst>
          </p:cNvPr>
          <p:cNvSpPr txBox="1"/>
          <p:nvPr/>
        </p:nvSpPr>
        <p:spPr>
          <a:xfrm>
            <a:off x="5675264" y="314151"/>
            <a:ext cx="699230" cy="1323439"/>
          </a:xfrm>
          <a:prstGeom prst="rect">
            <a:avLst/>
          </a:prstGeom>
          <a:noFill/>
        </p:spPr>
        <p:txBody>
          <a:bodyPr wrap="none" rtlCol="0">
            <a:spAutoFit/>
            <a:scene3d>
              <a:camera prst="orthographicFront"/>
              <a:lightRig rig="threePt" dir="t"/>
            </a:scene3d>
            <a:sp3d extrusionH="57150">
              <a:bevelT w="38100" h="38100"/>
            </a:sp3d>
          </a:bodyPr>
          <a:lstStyle/>
          <a:p>
            <a:r>
              <a:rPr lang="en-US" altLang="zh-CN"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rPr>
              <a:t>2</a:t>
            </a:r>
            <a:endParaRPr lang="zh-CN" altLang="en-US"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endParaRPr>
          </a:p>
        </p:txBody>
      </p:sp>
      <p:sp>
        <p:nvSpPr>
          <p:cNvPr id="5" name="Slide Number Placeholder 4">
            <a:extLst>
              <a:ext uri="{FF2B5EF4-FFF2-40B4-BE49-F238E27FC236}">
                <a16:creationId xmlns:a16="http://schemas.microsoft.com/office/drawing/2014/main" id="{C22E46DF-D800-4ED0-AFC0-458366CB92F8}"/>
              </a:ext>
            </a:extLst>
          </p:cNvPr>
          <p:cNvSpPr>
            <a:spLocks noGrp="1"/>
          </p:cNvSpPr>
          <p:nvPr>
            <p:ph type="sldNum" sz="quarter" idx="12"/>
          </p:nvPr>
        </p:nvSpPr>
        <p:spPr/>
        <p:txBody>
          <a:bodyPr/>
          <a:lstStyle/>
          <a:p>
            <a:fld id="{EC78E7B1-3FC2-4821-B144-3AA6EF938D0A}" type="slidenum">
              <a:rPr lang="zh-CN" altLang="en-US" smtClean="0"/>
              <a:t>17</a:t>
            </a:fld>
            <a:endParaRPr lang="zh-CN" altLang="en-US" dirty="0"/>
          </a:p>
        </p:txBody>
      </p:sp>
    </p:spTree>
    <p:extLst>
      <p:ext uri="{BB962C8B-B14F-4D97-AF65-F5344CB8AC3E}">
        <p14:creationId xmlns:p14="http://schemas.microsoft.com/office/powerpoint/2010/main" val="116517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A113-2185-49A6-B2CD-8216286F676F}"/>
              </a:ext>
            </a:extLst>
          </p:cNvPr>
          <p:cNvSpPr>
            <a:spLocks noGrp="1"/>
          </p:cNvSpPr>
          <p:nvPr>
            <p:ph type="title"/>
          </p:nvPr>
        </p:nvSpPr>
        <p:spPr/>
        <p:txBody>
          <a:bodyPr/>
          <a:lstStyle/>
          <a:p>
            <a:r>
              <a:rPr lang="zh-CN" altLang="en-US" dirty="0"/>
              <a:t>十进制编码特点</a:t>
            </a:r>
          </a:p>
        </p:txBody>
      </p:sp>
      <p:sp>
        <p:nvSpPr>
          <p:cNvPr id="4" name="文本框 3">
            <a:extLst>
              <a:ext uri="{FF2B5EF4-FFF2-40B4-BE49-F238E27FC236}">
                <a16:creationId xmlns:a16="http://schemas.microsoft.com/office/drawing/2014/main" id="{A5282DE1-4FF7-410A-8524-83590ECCB399}"/>
              </a:ext>
            </a:extLst>
          </p:cNvPr>
          <p:cNvSpPr txBox="1"/>
          <p:nvPr/>
        </p:nvSpPr>
        <p:spPr>
          <a:xfrm>
            <a:off x="2440993" y="1080000"/>
            <a:ext cx="7310014" cy="584775"/>
          </a:xfrm>
          <a:prstGeom prst="rect">
            <a:avLst/>
          </a:prstGeom>
          <a:noFill/>
        </p:spPr>
        <p:txBody>
          <a:bodyPr wrap="none" rtlCol="0">
            <a:spAutoFit/>
          </a:bodyPr>
          <a:lstStyle/>
          <a:p>
            <a:r>
              <a:rPr lang="zh-CN" altLang="en-US" sz="3200" b="1" dirty="0"/>
              <a:t>状态</a:t>
            </a:r>
            <a:r>
              <a:rPr lang="zh-CN" altLang="en-US" sz="3200" dirty="0"/>
              <a:t>多</a:t>
            </a:r>
            <a:r>
              <a:rPr lang="en-US" altLang="zh-CN" sz="3200" dirty="0"/>
              <a:t>(0~9</a:t>
            </a:r>
            <a:r>
              <a:rPr lang="zh-CN" altLang="en-US" sz="3200" dirty="0"/>
              <a:t>，共</a:t>
            </a:r>
            <a:r>
              <a:rPr lang="en-US" altLang="zh-CN" sz="3200" dirty="0"/>
              <a:t>10</a:t>
            </a:r>
            <a:r>
              <a:rPr lang="zh-CN" altLang="en-US" sz="3200" dirty="0"/>
              <a:t>个</a:t>
            </a:r>
            <a:r>
              <a:rPr lang="en-US" altLang="zh-CN" sz="3200" dirty="0"/>
              <a:t>)</a:t>
            </a:r>
            <a:r>
              <a:rPr lang="zh-CN" altLang="en-US" sz="3200" dirty="0"/>
              <a:t>、</a:t>
            </a:r>
            <a:r>
              <a:rPr lang="zh-CN" altLang="en-US" sz="3200" b="1" dirty="0"/>
              <a:t>运算组合状态</a:t>
            </a:r>
            <a:r>
              <a:rPr lang="zh-CN" altLang="en-US" sz="3200" dirty="0"/>
              <a:t>多</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5DB29E7-9469-490C-8DD1-D67E852B1FAB}"/>
                  </a:ext>
                </a:extLst>
              </p:cNvPr>
              <p:cNvSpPr txBox="1"/>
              <p:nvPr/>
            </p:nvSpPr>
            <p:spPr>
              <a:xfrm>
                <a:off x="2922814" y="1843804"/>
                <a:ext cx="6130653" cy="468975"/>
              </a:xfrm>
              <a:prstGeom prst="rect">
                <a:avLst/>
              </a:prstGeom>
              <a:noFill/>
            </p:spPr>
            <p:txBody>
              <a:bodyPr wrap="none" rtlCol="0">
                <a:spAutoFit/>
              </a:bodyPr>
              <a:lstStyle/>
              <a:p>
                <a:r>
                  <a:rPr lang="zh-CN" altLang="en-US" sz="2400" dirty="0"/>
                  <a:t>如，两个数加法组合状态数 </a:t>
                </a: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10</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+10=55</m:t>
                    </m:r>
                  </m:oMath>
                </a14:m>
                <a:endParaRPr lang="zh-CN" altLang="en-US" sz="2400" dirty="0"/>
              </a:p>
            </p:txBody>
          </p:sp>
        </mc:Choice>
        <mc:Fallback xmlns="">
          <p:sp>
            <p:nvSpPr>
              <p:cNvPr id="5" name="文本框 4">
                <a:extLst>
                  <a:ext uri="{FF2B5EF4-FFF2-40B4-BE49-F238E27FC236}">
                    <a16:creationId xmlns:a16="http://schemas.microsoft.com/office/drawing/2014/main" id="{45DB29E7-9469-490C-8DD1-D67E852B1FAB}"/>
                  </a:ext>
                </a:extLst>
              </p:cNvPr>
              <p:cNvSpPr txBox="1">
                <a:spLocks noRot="1" noChangeAspect="1" noMove="1" noResize="1" noEditPoints="1" noAdjustHandles="1" noChangeArrowheads="1" noChangeShapeType="1" noTextEdit="1"/>
              </p:cNvSpPr>
              <p:nvPr/>
            </p:nvSpPr>
            <p:spPr>
              <a:xfrm>
                <a:off x="2922814" y="1843804"/>
                <a:ext cx="6130653" cy="468975"/>
              </a:xfrm>
              <a:prstGeom prst="rect">
                <a:avLst/>
              </a:prstGeom>
              <a:blipFill>
                <a:blip r:embed="rId2"/>
                <a:stretch>
                  <a:fillRect l="-1491" t="-7792" b="-29870"/>
                </a:stretch>
              </a:blipFill>
            </p:spPr>
            <p:txBody>
              <a:bodyPr/>
              <a:lstStyle/>
              <a:p>
                <a:r>
                  <a:rPr lang="zh-CN" altLang="en-US">
                    <a:noFill/>
                  </a:rPr>
                  <a:t> </a:t>
                </a:r>
              </a:p>
            </p:txBody>
          </p:sp>
        </mc:Fallback>
      </mc:AlternateContent>
      <p:graphicFrame>
        <p:nvGraphicFramePr>
          <p:cNvPr id="6" name="表格 6">
            <a:extLst>
              <a:ext uri="{FF2B5EF4-FFF2-40B4-BE49-F238E27FC236}">
                <a16:creationId xmlns:a16="http://schemas.microsoft.com/office/drawing/2014/main" id="{8B28ED05-4831-48CD-A7C5-0B945C871E57}"/>
              </a:ext>
            </a:extLst>
          </p:cNvPr>
          <p:cNvGraphicFramePr>
            <a:graphicFrameLocks noGrp="1"/>
          </p:cNvGraphicFramePr>
          <p:nvPr>
            <p:extLst>
              <p:ext uri="{D42A27DB-BD31-4B8C-83A1-F6EECF244321}">
                <p14:modId xmlns:p14="http://schemas.microsoft.com/office/powerpoint/2010/main" val="2028453230"/>
              </p:ext>
            </p:extLst>
          </p:nvPr>
        </p:nvGraphicFramePr>
        <p:xfrm>
          <a:off x="1972128" y="2416121"/>
          <a:ext cx="8128000" cy="4099590"/>
        </p:xfrm>
        <a:graphic>
          <a:graphicData uri="http://schemas.openxmlformats.org/drawingml/2006/table">
            <a:tbl>
              <a:tblPr bandRow="1">
                <a:tableStyleId>{5C22544A-7EE6-4342-B048-85BDC9FD1C3A}</a:tableStyleId>
              </a:tblPr>
              <a:tblGrid>
                <a:gridCol w="812800">
                  <a:extLst>
                    <a:ext uri="{9D8B030D-6E8A-4147-A177-3AD203B41FA5}">
                      <a16:colId xmlns:a16="http://schemas.microsoft.com/office/drawing/2014/main" val="1582484342"/>
                    </a:ext>
                  </a:extLst>
                </a:gridCol>
                <a:gridCol w="812800">
                  <a:extLst>
                    <a:ext uri="{9D8B030D-6E8A-4147-A177-3AD203B41FA5}">
                      <a16:colId xmlns:a16="http://schemas.microsoft.com/office/drawing/2014/main" val="3817515219"/>
                    </a:ext>
                  </a:extLst>
                </a:gridCol>
                <a:gridCol w="812800">
                  <a:extLst>
                    <a:ext uri="{9D8B030D-6E8A-4147-A177-3AD203B41FA5}">
                      <a16:colId xmlns:a16="http://schemas.microsoft.com/office/drawing/2014/main" val="2794929756"/>
                    </a:ext>
                  </a:extLst>
                </a:gridCol>
                <a:gridCol w="812800">
                  <a:extLst>
                    <a:ext uri="{9D8B030D-6E8A-4147-A177-3AD203B41FA5}">
                      <a16:colId xmlns:a16="http://schemas.microsoft.com/office/drawing/2014/main" val="1200252022"/>
                    </a:ext>
                  </a:extLst>
                </a:gridCol>
                <a:gridCol w="812800">
                  <a:extLst>
                    <a:ext uri="{9D8B030D-6E8A-4147-A177-3AD203B41FA5}">
                      <a16:colId xmlns:a16="http://schemas.microsoft.com/office/drawing/2014/main" val="1484361067"/>
                    </a:ext>
                  </a:extLst>
                </a:gridCol>
                <a:gridCol w="812800">
                  <a:extLst>
                    <a:ext uri="{9D8B030D-6E8A-4147-A177-3AD203B41FA5}">
                      <a16:colId xmlns:a16="http://schemas.microsoft.com/office/drawing/2014/main" val="3351322230"/>
                    </a:ext>
                  </a:extLst>
                </a:gridCol>
                <a:gridCol w="812800">
                  <a:extLst>
                    <a:ext uri="{9D8B030D-6E8A-4147-A177-3AD203B41FA5}">
                      <a16:colId xmlns:a16="http://schemas.microsoft.com/office/drawing/2014/main" val="710803732"/>
                    </a:ext>
                  </a:extLst>
                </a:gridCol>
                <a:gridCol w="812800">
                  <a:extLst>
                    <a:ext uri="{9D8B030D-6E8A-4147-A177-3AD203B41FA5}">
                      <a16:colId xmlns:a16="http://schemas.microsoft.com/office/drawing/2014/main" val="142087479"/>
                    </a:ext>
                  </a:extLst>
                </a:gridCol>
                <a:gridCol w="812800">
                  <a:extLst>
                    <a:ext uri="{9D8B030D-6E8A-4147-A177-3AD203B41FA5}">
                      <a16:colId xmlns:a16="http://schemas.microsoft.com/office/drawing/2014/main" val="2176361062"/>
                    </a:ext>
                  </a:extLst>
                </a:gridCol>
                <a:gridCol w="812800">
                  <a:extLst>
                    <a:ext uri="{9D8B030D-6E8A-4147-A177-3AD203B41FA5}">
                      <a16:colId xmlns:a16="http://schemas.microsoft.com/office/drawing/2014/main" val="59285263"/>
                    </a:ext>
                  </a:extLst>
                </a:gridCol>
              </a:tblGrid>
              <a:tr h="409959">
                <a:tc>
                  <a:txBody>
                    <a:bodyPr/>
                    <a:lstStyle/>
                    <a:p>
                      <a:pPr algn="ctr"/>
                      <a:r>
                        <a:rPr lang="en-US" altLang="zh-CN" b="1" dirty="0"/>
                        <a:t>0+0</a:t>
                      </a:r>
                      <a:endParaRPr lang="zh-CN" altLang="en-US" b="1" dirty="0"/>
                    </a:p>
                  </a:txBody>
                  <a:tcPr anchor="ctr"/>
                </a:tc>
                <a:tc>
                  <a:txBody>
                    <a:bodyPr/>
                    <a:lstStyle/>
                    <a:p>
                      <a:pPr algn="ctr"/>
                      <a:r>
                        <a:rPr lang="en-US" altLang="zh-CN" b="1" dirty="0"/>
                        <a:t>0+1</a:t>
                      </a:r>
                      <a:endParaRPr lang="zh-CN" altLang="en-US" b="1" dirty="0"/>
                    </a:p>
                  </a:txBody>
                  <a:tcPr anchor="ctr"/>
                </a:tc>
                <a:tc>
                  <a:txBody>
                    <a:bodyPr/>
                    <a:lstStyle/>
                    <a:p>
                      <a:pPr algn="ctr"/>
                      <a:r>
                        <a:rPr lang="en-US" altLang="zh-CN" b="1" dirty="0"/>
                        <a:t>0+2</a:t>
                      </a:r>
                      <a:endParaRPr lang="zh-CN" altLang="en-US" b="1" dirty="0"/>
                    </a:p>
                  </a:txBody>
                  <a:tcPr anchor="ctr"/>
                </a:tc>
                <a:tc>
                  <a:txBody>
                    <a:bodyPr/>
                    <a:lstStyle/>
                    <a:p>
                      <a:pPr algn="ctr"/>
                      <a:r>
                        <a:rPr lang="en-US" altLang="zh-CN" b="1" dirty="0"/>
                        <a:t>0+3</a:t>
                      </a:r>
                      <a:endParaRPr lang="zh-CN" altLang="en-US" b="1" dirty="0"/>
                    </a:p>
                  </a:txBody>
                  <a:tcPr anchor="ctr"/>
                </a:tc>
                <a:tc>
                  <a:txBody>
                    <a:bodyPr/>
                    <a:lstStyle/>
                    <a:p>
                      <a:pPr algn="ctr"/>
                      <a:r>
                        <a:rPr lang="en-US" altLang="zh-CN" b="1" dirty="0"/>
                        <a:t>0+4</a:t>
                      </a:r>
                      <a:endParaRPr lang="zh-CN" altLang="en-US" b="1" dirty="0"/>
                    </a:p>
                  </a:txBody>
                  <a:tcPr anchor="ctr"/>
                </a:tc>
                <a:tc>
                  <a:txBody>
                    <a:bodyPr/>
                    <a:lstStyle/>
                    <a:p>
                      <a:pPr algn="ctr"/>
                      <a:r>
                        <a:rPr lang="en-US" altLang="zh-CN" b="1" dirty="0"/>
                        <a:t>0+5</a:t>
                      </a:r>
                      <a:endParaRPr lang="zh-CN" altLang="en-US" b="1" dirty="0"/>
                    </a:p>
                  </a:txBody>
                  <a:tcPr anchor="ctr"/>
                </a:tc>
                <a:tc>
                  <a:txBody>
                    <a:bodyPr/>
                    <a:lstStyle/>
                    <a:p>
                      <a:pPr algn="ctr"/>
                      <a:r>
                        <a:rPr lang="en-US" altLang="zh-CN" b="1" dirty="0"/>
                        <a:t>0+6</a:t>
                      </a:r>
                      <a:endParaRPr lang="zh-CN" altLang="en-US" b="1" dirty="0"/>
                    </a:p>
                  </a:txBody>
                  <a:tcPr anchor="ctr"/>
                </a:tc>
                <a:tc>
                  <a:txBody>
                    <a:bodyPr/>
                    <a:lstStyle/>
                    <a:p>
                      <a:pPr algn="ctr"/>
                      <a:r>
                        <a:rPr lang="en-US" altLang="zh-CN" b="1" dirty="0"/>
                        <a:t>0+7</a:t>
                      </a:r>
                      <a:endParaRPr lang="zh-CN" altLang="en-US" b="1" dirty="0"/>
                    </a:p>
                  </a:txBody>
                  <a:tcPr anchor="ctr"/>
                </a:tc>
                <a:tc>
                  <a:txBody>
                    <a:bodyPr/>
                    <a:lstStyle/>
                    <a:p>
                      <a:pPr algn="ctr"/>
                      <a:r>
                        <a:rPr lang="en-US" altLang="zh-CN" b="1" dirty="0"/>
                        <a:t>0+8</a:t>
                      </a:r>
                      <a:endParaRPr lang="zh-CN" altLang="en-US" b="1" dirty="0"/>
                    </a:p>
                  </a:txBody>
                  <a:tcPr anchor="ctr"/>
                </a:tc>
                <a:tc>
                  <a:txBody>
                    <a:bodyPr/>
                    <a:lstStyle/>
                    <a:p>
                      <a:pPr algn="ctr"/>
                      <a:r>
                        <a:rPr lang="en-US" altLang="zh-CN" b="1" dirty="0"/>
                        <a:t>0+9</a:t>
                      </a:r>
                      <a:endParaRPr lang="zh-CN" altLang="en-US" b="1" dirty="0"/>
                    </a:p>
                  </a:txBody>
                  <a:tcPr anchor="ctr"/>
                </a:tc>
                <a:extLst>
                  <a:ext uri="{0D108BD9-81ED-4DB2-BD59-A6C34878D82A}">
                    <a16:rowId xmlns:a16="http://schemas.microsoft.com/office/drawing/2014/main" val="305118446"/>
                  </a:ext>
                </a:extLst>
              </a:tr>
              <a:tr h="409959">
                <a:tc>
                  <a:txBody>
                    <a:bodyPr/>
                    <a:lstStyle/>
                    <a:p>
                      <a:pPr algn="ctr"/>
                      <a:endParaRPr lang="zh-CN" altLang="en-US" b="1"/>
                    </a:p>
                  </a:txBody>
                  <a:tcPr anchor="ctr"/>
                </a:tc>
                <a:tc>
                  <a:txBody>
                    <a:bodyPr/>
                    <a:lstStyle/>
                    <a:p>
                      <a:pPr algn="ctr"/>
                      <a:r>
                        <a:rPr lang="en-US" altLang="zh-CN" b="1" dirty="0"/>
                        <a:t>1+1</a:t>
                      </a:r>
                      <a:endParaRPr lang="zh-CN" altLang="en-US" b="1" dirty="0"/>
                    </a:p>
                  </a:txBody>
                  <a:tcPr anchor="ctr"/>
                </a:tc>
                <a:tc>
                  <a:txBody>
                    <a:bodyPr/>
                    <a:lstStyle/>
                    <a:p>
                      <a:pPr algn="ctr"/>
                      <a:r>
                        <a:rPr lang="en-US" altLang="zh-CN" b="1" dirty="0"/>
                        <a:t>1+2</a:t>
                      </a:r>
                      <a:endParaRPr lang="zh-CN" altLang="en-US" b="1" dirty="0"/>
                    </a:p>
                  </a:txBody>
                  <a:tcPr anchor="ctr"/>
                </a:tc>
                <a:tc>
                  <a:txBody>
                    <a:bodyPr/>
                    <a:lstStyle/>
                    <a:p>
                      <a:pPr algn="ctr"/>
                      <a:r>
                        <a:rPr lang="en-US" altLang="zh-CN" b="1" dirty="0"/>
                        <a:t>1+3</a:t>
                      </a:r>
                      <a:endParaRPr lang="zh-CN" altLang="en-US" b="1" dirty="0"/>
                    </a:p>
                  </a:txBody>
                  <a:tcPr anchor="ctr"/>
                </a:tc>
                <a:tc>
                  <a:txBody>
                    <a:bodyPr/>
                    <a:lstStyle/>
                    <a:p>
                      <a:pPr algn="ctr"/>
                      <a:r>
                        <a:rPr lang="en-US" altLang="zh-CN" b="1" dirty="0"/>
                        <a:t>1+4</a:t>
                      </a:r>
                      <a:endParaRPr lang="zh-CN" altLang="en-US" b="1" dirty="0"/>
                    </a:p>
                  </a:txBody>
                  <a:tcPr anchor="ctr"/>
                </a:tc>
                <a:tc>
                  <a:txBody>
                    <a:bodyPr/>
                    <a:lstStyle/>
                    <a:p>
                      <a:pPr algn="ctr"/>
                      <a:r>
                        <a:rPr lang="en-US" altLang="zh-CN" b="1" dirty="0"/>
                        <a:t>1+5</a:t>
                      </a:r>
                      <a:endParaRPr lang="zh-CN" altLang="en-US" b="1" dirty="0"/>
                    </a:p>
                  </a:txBody>
                  <a:tcPr anchor="ctr"/>
                </a:tc>
                <a:tc>
                  <a:txBody>
                    <a:bodyPr/>
                    <a:lstStyle/>
                    <a:p>
                      <a:pPr algn="ctr"/>
                      <a:r>
                        <a:rPr lang="en-US" altLang="zh-CN" b="1" dirty="0"/>
                        <a:t>1+6</a:t>
                      </a:r>
                      <a:endParaRPr lang="zh-CN" altLang="en-US" b="1" dirty="0"/>
                    </a:p>
                  </a:txBody>
                  <a:tcPr anchor="ctr"/>
                </a:tc>
                <a:tc>
                  <a:txBody>
                    <a:bodyPr/>
                    <a:lstStyle/>
                    <a:p>
                      <a:pPr algn="ctr"/>
                      <a:r>
                        <a:rPr lang="en-US" altLang="zh-CN" b="1" dirty="0"/>
                        <a:t>1+7</a:t>
                      </a:r>
                      <a:endParaRPr lang="zh-CN" altLang="en-US" b="1" dirty="0"/>
                    </a:p>
                  </a:txBody>
                  <a:tcPr anchor="ctr"/>
                </a:tc>
                <a:tc>
                  <a:txBody>
                    <a:bodyPr/>
                    <a:lstStyle/>
                    <a:p>
                      <a:pPr algn="ctr"/>
                      <a:r>
                        <a:rPr lang="en-US" altLang="zh-CN" b="1" dirty="0"/>
                        <a:t>1+8</a:t>
                      </a:r>
                      <a:endParaRPr lang="zh-CN" altLang="en-US" b="1" dirty="0"/>
                    </a:p>
                  </a:txBody>
                  <a:tcPr anchor="ctr"/>
                </a:tc>
                <a:tc>
                  <a:txBody>
                    <a:bodyPr/>
                    <a:lstStyle/>
                    <a:p>
                      <a:pPr algn="ctr"/>
                      <a:r>
                        <a:rPr lang="en-US" altLang="zh-CN" b="1" dirty="0"/>
                        <a:t>1+9</a:t>
                      </a:r>
                      <a:endParaRPr lang="zh-CN" altLang="en-US" b="1" dirty="0"/>
                    </a:p>
                  </a:txBody>
                  <a:tcPr anchor="ctr"/>
                </a:tc>
                <a:extLst>
                  <a:ext uri="{0D108BD9-81ED-4DB2-BD59-A6C34878D82A}">
                    <a16:rowId xmlns:a16="http://schemas.microsoft.com/office/drawing/2014/main" val="3608537749"/>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2+2</a:t>
                      </a:r>
                      <a:endParaRPr lang="zh-CN" altLang="en-US" b="1" dirty="0"/>
                    </a:p>
                  </a:txBody>
                  <a:tcPr anchor="ctr"/>
                </a:tc>
                <a:tc>
                  <a:txBody>
                    <a:bodyPr/>
                    <a:lstStyle/>
                    <a:p>
                      <a:pPr algn="ctr"/>
                      <a:r>
                        <a:rPr lang="en-US" altLang="zh-CN" b="1" dirty="0"/>
                        <a:t>2+3</a:t>
                      </a:r>
                      <a:endParaRPr lang="zh-CN" altLang="en-US" b="1" dirty="0"/>
                    </a:p>
                  </a:txBody>
                  <a:tcPr anchor="ctr"/>
                </a:tc>
                <a:tc>
                  <a:txBody>
                    <a:bodyPr/>
                    <a:lstStyle/>
                    <a:p>
                      <a:pPr algn="ctr"/>
                      <a:r>
                        <a:rPr lang="en-US" altLang="zh-CN" b="1" dirty="0"/>
                        <a:t>2+4</a:t>
                      </a:r>
                      <a:endParaRPr lang="zh-CN" altLang="en-US" b="1" dirty="0"/>
                    </a:p>
                  </a:txBody>
                  <a:tcPr anchor="ctr"/>
                </a:tc>
                <a:tc>
                  <a:txBody>
                    <a:bodyPr/>
                    <a:lstStyle/>
                    <a:p>
                      <a:pPr algn="ctr"/>
                      <a:r>
                        <a:rPr lang="en-US" altLang="zh-CN" b="1" dirty="0"/>
                        <a:t>2+5</a:t>
                      </a:r>
                      <a:endParaRPr lang="zh-CN" altLang="en-US" b="1" dirty="0"/>
                    </a:p>
                  </a:txBody>
                  <a:tcPr anchor="ctr"/>
                </a:tc>
                <a:tc>
                  <a:txBody>
                    <a:bodyPr/>
                    <a:lstStyle/>
                    <a:p>
                      <a:pPr algn="ctr"/>
                      <a:r>
                        <a:rPr lang="en-US" altLang="zh-CN" b="1" dirty="0"/>
                        <a:t>2+6</a:t>
                      </a:r>
                      <a:endParaRPr lang="zh-CN" altLang="en-US" b="1" dirty="0"/>
                    </a:p>
                  </a:txBody>
                  <a:tcPr anchor="ctr"/>
                </a:tc>
                <a:tc>
                  <a:txBody>
                    <a:bodyPr/>
                    <a:lstStyle/>
                    <a:p>
                      <a:pPr algn="ctr"/>
                      <a:r>
                        <a:rPr lang="en-US" altLang="zh-CN" b="1" dirty="0"/>
                        <a:t>2+7</a:t>
                      </a:r>
                      <a:endParaRPr lang="zh-CN" altLang="en-US" b="1" dirty="0"/>
                    </a:p>
                  </a:txBody>
                  <a:tcPr anchor="ctr"/>
                </a:tc>
                <a:tc>
                  <a:txBody>
                    <a:bodyPr/>
                    <a:lstStyle/>
                    <a:p>
                      <a:pPr algn="ctr"/>
                      <a:r>
                        <a:rPr lang="en-US" altLang="zh-CN" b="1" dirty="0"/>
                        <a:t>2+8</a:t>
                      </a:r>
                      <a:endParaRPr lang="zh-CN" altLang="en-US" b="1" dirty="0"/>
                    </a:p>
                  </a:txBody>
                  <a:tcPr anchor="ctr"/>
                </a:tc>
                <a:tc>
                  <a:txBody>
                    <a:bodyPr/>
                    <a:lstStyle/>
                    <a:p>
                      <a:pPr algn="ctr"/>
                      <a:r>
                        <a:rPr lang="en-US" altLang="zh-CN" b="1" dirty="0"/>
                        <a:t>2+9</a:t>
                      </a:r>
                      <a:endParaRPr lang="zh-CN" altLang="en-US" b="1" dirty="0"/>
                    </a:p>
                  </a:txBody>
                  <a:tcPr anchor="ctr"/>
                </a:tc>
                <a:extLst>
                  <a:ext uri="{0D108BD9-81ED-4DB2-BD59-A6C34878D82A}">
                    <a16:rowId xmlns:a16="http://schemas.microsoft.com/office/drawing/2014/main" val="324473542"/>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3+3</a:t>
                      </a:r>
                      <a:endParaRPr lang="zh-CN" altLang="en-US" b="1" dirty="0"/>
                    </a:p>
                  </a:txBody>
                  <a:tcPr anchor="ctr"/>
                </a:tc>
                <a:tc>
                  <a:txBody>
                    <a:bodyPr/>
                    <a:lstStyle/>
                    <a:p>
                      <a:pPr algn="ctr"/>
                      <a:r>
                        <a:rPr lang="en-US" altLang="zh-CN" b="1" dirty="0"/>
                        <a:t>3+4</a:t>
                      </a:r>
                      <a:endParaRPr lang="zh-CN" altLang="en-US" b="1" dirty="0"/>
                    </a:p>
                  </a:txBody>
                  <a:tcPr anchor="ctr"/>
                </a:tc>
                <a:tc>
                  <a:txBody>
                    <a:bodyPr/>
                    <a:lstStyle/>
                    <a:p>
                      <a:pPr algn="ctr"/>
                      <a:r>
                        <a:rPr lang="en-US" altLang="zh-CN" b="1" dirty="0"/>
                        <a:t>3+5</a:t>
                      </a:r>
                      <a:endParaRPr lang="zh-CN" altLang="en-US" b="1" dirty="0"/>
                    </a:p>
                  </a:txBody>
                  <a:tcPr anchor="ctr"/>
                </a:tc>
                <a:tc>
                  <a:txBody>
                    <a:bodyPr/>
                    <a:lstStyle/>
                    <a:p>
                      <a:pPr algn="ctr"/>
                      <a:r>
                        <a:rPr lang="en-US" altLang="zh-CN" b="1" dirty="0"/>
                        <a:t>3+6</a:t>
                      </a:r>
                      <a:endParaRPr lang="zh-CN" altLang="en-US" b="1" dirty="0"/>
                    </a:p>
                  </a:txBody>
                  <a:tcPr anchor="ctr"/>
                </a:tc>
                <a:tc>
                  <a:txBody>
                    <a:bodyPr/>
                    <a:lstStyle/>
                    <a:p>
                      <a:pPr algn="ctr"/>
                      <a:r>
                        <a:rPr lang="en-US" altLang="zh-CN" b="1" dirty="0"/>
                        <a:t>3+7</a:t>
                      </a:r>
                      <a:endParaRPr lang="zh-CN" altLang="en-US" b="1" dirty="0"/>
                    </a:p>
                  </a:txBody>
                  <a:tcPr anchor="ctr"/>
                </a:tc>
                <a:tc>
                  <a:txBody>
                    <a:bodyPr/>
                    <a:lstStyle/>
                    <a:p>
                      <a:pPr algn="ctr"/>
                      <a:r>
                        <a:rPr lang="en-US" altLang="zh-CN" b="1" dirty="0"/>
                        <a:t>3+8</a:t>
                      </a:r>
                      <a:endParaRPr lang="zh-CN" altLang="en-US" b="1" dirty="0"/>
                    </a:p>
                  </a:txBody>
                  <a:tcPr anchor="ctr"/>
                </a:tc>
                <a:tc>
                  <a:txBody>
                    <a:bodyPr/>
                    <a:lstStyle/>
                    <a:p>
                      <a:pPr algn="ctr"/>
                      <a:r>
                        <a:rPr lang="en-US" altLang="zh-CN" b="1" dirty="0"/>
                        <a:t>3+9</a:t>
                      </a:r>
                      <a:endParaRPr lang="zh-CN" altLang="en-US" b="1" dirty="0"/>
                    </a:p>
                  </a:txBody>
                  <a:tcPr anchor="ctr"/>
                </a:tc>
                <a:extLst>
                  <a:ext uri="{0D108BD9-81ED-4DB2-BD59-A6C34878D82A}">
                    <a16:rowId xmlns:a16="http://schemas.microsoft.com/office/drawing/2014/main" val="3858531940"/>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4+4</a:t>
                      </a:r>
                      <a:endParaRPr lang="zh-CN" altLang="en-US" b="1" dirty="0"/>
                    </a:p>
                  </a:txBody>
                  <a:tcPr anchor="ctr"/>
                </a:tc>
                <a:tc>
                  <a:txBody>
                    <a:bodyPr/>
                    <a:lstStyle/>
                    <a:p>
                      <a:pPr algn="ctr"/>
                      <a:r>
                        <a:rPr lang="en-US" altLang="zh-CN" b="1" dirty="0"/>
                        <a:t>4+5</a:t>
                      </a:r>
                      <a:endParaRPr lang="zh-CN" altLang="en-US" b="1" dirty="0"/>
                    </a:p>
                  </a:txBody>
                  <a:tcPr anchor="ctr"/>
                </a:tc>
                <a:tc>
                  <a:txBody>
                    <a:bodyPr/>
                    <a:lstStyle/>
                    <a:p>
                      <a:pPr algn="ctr"/>
                      <a:r>
                        <a:rPr lang="en-US" altLang="zh-CN" b="1" dirty="0"/>
                        <a:t>4+6</a:t>
                      </a:r>
                      <a:endParaRPr lang="zh-CN" altLang="en-US" b="1" dirty="0"/>
                    </a:p>
                  </a:txBody>
                  <a:tcPr anchor="ctr"/>
                </a:tc>
                <a:tc>
                  <a:txBody>
                    <a:bodyPr/>
                    <a:lstStyle/>
                    <a:p>
                      <a:pPr algn="ctr"/>
                      <a:r>
                        <a:rPr lang="en-US" altLang="zh-CN" b="1" dirty="0"/>
                        <a:t>4+7</a:t>
                      </a:r>
                      <a:endParaRPr lang="zh-CN" altLang="en-US" b="1" dirty="0"/>
                    </a:p>
                  </a:txBody>
                  <a:tcPr anchor="ctr"/>
                </a:tc>
                <a:tc>
                  <a:txBody>
                    <a:bodyPr/>
                    <a:lstStyle/>
                    <a:p>
                      <a:pPr algn="ctr"/>
                      <a:r>
                        <a:rPr lang="en-US" altLang="zh-CN" b="1" dirty="0"/>
                        <a:t>4+8</a:t>
                      </a:r>
                      <a:endParaRPr lang="zh-CN" altLang="en-US" b="1" dirty="0"/>
                    </a:p>
                  </a:txBody>
                  <a:tcPr anchor="ctr"/>
                </a:tc>
                <a:tc>
                  <a:txBody>
                    <a:bodyPr/>
                    <a:lstStyle/>
                    <a:p>
                      <a:pPr algn="ctr"/>
                      <a:r>
                        <a:rPr lang="en-US" altLang="zh-CN" b="1" dirty="0"/>
                        <a:t>4+9</a:t>
                      </a:r>
                      <a:endParaRPr lang="zh-CN" altLang="en-US" b="1" dirty="0"/>
                    </a:p>
                  </a:txBody>
                  <a:tcPr anchor="ctr"/>
                </a:tc>
                <a:extLst>
                  <a:ext uri="{0D108BD9-81ED-4DB2-BD59-A6C34878D82A}">
                    <a16:rowId xmlns:a16="http://schemas.microsoft.com/office/drawing/2014/main" val="2481287945"/>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5+5</a:t>
                      </a:r>
                      <a:endParaRPr lang="zh-CN" altLang="en-US" b="1" dirty="0"/>
                    </a:p>
                  </a:txBody>
                  <a:tcPr anchor="ctr"/>
                </a:tc>
                <a:tc>
                  <a:txBody>
                    <a:bodyPr/>
                    <a:lstStyle/>
                    <a:p>
                      <a:pPr algn="ctr"/>
                      <a:r>
                        <a:rPr lang="en-US" altLang="zh-CN" b="1" dirty="0"/>
                        <a:t>5+6</a:t>
                      </a:r>
                      <a:endParaRPr lang="zh-CN" altLang="en-US" b="1" dirty="0"/>
                    </a:p>
                  </a:txBody>
                  <a:tcPr anchor="ctr"/>
                </a:tc>
                <a:tc>
                  <a:txBody>
                    <a:bodyPr/>
                    <a:lstStyle/>
                    <a:p>
                      <a:pPr algn="ctr"/>
                      <a:r>
                        <a:rPr lang="en-US" altLang="zh-CN" b="1" dirty="0"/>
                        <a:t>5+7</a:t>
                      </a:r>
                      <a:endParaRPr lang="zh-CN" altLang="en-US" b="1" dirty="0"/>
                    </a:p>
                  </a:txBody>
                  <a:tcPr anchor="ctr"/>
                </a:tc>
                <a:tc>
                  <a:txBody>
                    <a:bodyPr/>
                    <a:lstStyle/>
                    <a:p>
                      <a:pPr algn="ctr"/>
                      <a:r>
                        <a:rPr lang="en-US" altLang="zh-CN" b="1" dirty="0"/>
                        <a:t>5+8</a:t>
                      </a:r>
                      <a:endParaRPr lang="zh-CN" altLang="en-US" b="1" dirty="0"/>
                    </a:p>
                  </a:txBody>
                  <a:tcPr anchor="ctr"/>
                </a:tc>
                <a:tc>
                  <a:txBody>
                    <a:bodyPr/>
                    <a:lstStyle/>
                    <a:p>
                      <a:pPr algn="ctr"/>
                      <a:r>
                        <a:rPr lang="en-US" altLang="zh-CN" b="1" dirty="0"/>
                        <a:t>5+9</a:t>
                      </a:r>
                      <a:endParaRPr lang="zh-CN" altLang="en-US" b="1" dirty="0"/>
                    </a:p>
                  </a:txBody>
                  <a:tcPr anchor="ctr"/>
                </a:tc>
                <a:extLst>
                  <a:ext uri="{0D108BD9-81ED-4DB2-BD59-A6C34878D82A}">
                    <a16:rowId xmlns:a16="http://schemas.microsoft.com/office/drawing/2014/main" val="678237172"/>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6+6</a:t>
                      </a:r>
                      <a:endParaRPr lang="zh-CN" altLang="en-US" b="1" dirty="0"/>
                    </a:p>
                  </a:txBody>
                  <a:tcPr anchor="ctr"/>
                </a:tc>
                <a:tc>
                  <a:txBody>
                    <a:bodyPr/>
                    <a:lstStyle/>
                    <a:p>
                      <a:pPr algn="ctr"/>
                      <a:r>
                        <a:rPr lang="en-US" altLang="zh-CN" b="1" dirty="0"/>
                        <a:t>6+7</a:t>
                      </a:r>
                      <a:endParaRPr lang="zh-CN" altLang="en-US" b="1" dirty="0"/>
                    </a:p>
                  </a:txBody>
                  <a:tcPr anchor="ctr"/>
                </a:tc>
                <a:tc>
                  <a:txBody>
                    <a:bodyPr/>
                    <a:lstStyle/>
                    <a:p>
                      <a:pPr algn="ctr"/>
                      <a:r>
                        <a:rPr lang="en-US" altLang="zh-CN" b="1" dirty="0"/>
                        <a:t>6+8</a:t>
                      </a:r>
                      <a:endParaRPr lang="zh-CN" altLang="en-US" b="1" dirty="0"/>
                    </a:p>
                  </a:txBody>
                  <a:tcPr anchor="ctr"/>
                </a:tc>
                <a:tc>
                  <a:txBody>
                    <a:bodyPr/>
                    <a:lstStyle/>
                    <a:p>
                      <a:pPr algn="ctr"/>
                      <a:r>
                        <a:rPr lang="en-US" altLang="zh-CN" b="1" dirty="0"/>
                        <a:t>6+9</a:t>
                      </a:r>
                      <a:endParaRPr lang="zh-CN" altLang="en-US" b="1" dirty="0"/>
                    </a:p>
                  </a:txBody>
                  <a:tcPr anchor="ctr"/>
                </a:tc>
                <a:extLst>
                  <a:ext uri="{0D108BD9-81ED-4DB2-BD59-A6C34878D82A}">
                    <a16:rowId xmlns:a16="http://schemas.microsoft.com/office/drawing/2014/main" val="777287741"/>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7+7</a:t>
                      </a:r>
                      <a:endParaRPr lang="zh-CN" altLang="en-US" b="1" dirty="0"/>
                    </a:p>
                  </a:txBody>
                  <a:tcPr anchor="ctr"/>
                </a:tc>
                <a:tc>
                  <a:txBody>
                    <a:bodyPr/>
                    <a:lstStyle/>
                    <a:p>
                      <a:pPr algn="ctr"/>
                      <a:r>
                        <a:rPr lang="en-US" altLang="zh-CN" b="1" dirty="0"/>
                        <a:t>7+8</a:t>
                      </a:r>
                      <a:endParaRPr lang="zh-CN" altLang="en-US" b="1" dirty="0"/>
                    </a:p>
                  </a:txBody>
                  <a:tcPr anchor="ctr"/>
                </a:tc>
                <a:tc>
                  <a:txBody>
                    <a:bodyPr/>
                    <a:lstStyle/>
                    <a:p>
                      <a:pPr algn="ctr"/>
                      <a:r>
                        <a:rPr lang="en-US" altLang="zh-CN" b="1" dirty="0"/>
                        <a:t>7+9</a:t>
                      </a:r>
                      <a:endParaRPr lang="zh-CN" altLang="en-US" b="1" dirty="0"/>
                    </a:p>
                  </a:txBody>
                  <a:tcPr anchor="ctr"/>
                </a:tc>
                <a:extLst>
                  <a:ext uri="{0D108BD9-81ED-4DB2-BD59-A6C34878D82A}">
                    <a16:rowId xmlns:a16="http://schemas.microsoft.com/office/drawing/2014/main" val="1973785230"/>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8+8</a:t>
                      </a:r>
                      <a:endParaRPr lang="zh-CN" altLang="en-US" b="1" dirty="0"/>
                    </a:p>
                  </a:txBody>
                  <a:tcPr anchor="ctr"/>
                </a:tc>
                <a:tc>
                  <a:txBody>
                    <a:bodyPr/>
                    <a:lstStyle/>
                    <a:p>
                      <a:pPr algn="ctr"/>
                      <a:r>
                        <a:rPr lang="en-US" altLang="zh-CN" b="1" dirty="0"/>
                        <a:t>8+9</a:t>
                      </a:r>
                      <a:endParaRPr lang="zh-CN" altLang="en-US" b="1" dirty="0"/>
                    </a:p>
                  </a:txBody>
                  <a:tcPr anchor="ctr"/>
                </a:tc>
                <a:extLst>
                  <a:ext uri="{0D108BD9-81ED-4DB2-BD59-A6C34878D82A}">
                    <a16:rowId xmlns:a16="http://schemas.microsoft.com/office/drawing/2014/main" val="3375605359"/>
                  </a:ext>
                </a:extLst>
              </a:tr>
              <a:tr h="409959">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endParaRPr lang="zh-CN" altLang="en-US" b="1"/>
                    </a:p>
                  </a:txBody>
                  <a:tcPr anchor="ctr"/>
                </a:tc>
                <a:tc>
                  <a:txBody>
                    <a:bodyPr/>
                    <a:lstStyle/>
                    <a:p>
                      <a:pPr algn="ctr"/>
                      <a:r>
                        <a:rPr lang="en-US" altLang="zh-CN" b="1" dirty="0"/>
                        <a:t>9+9</a:t>
                      </a:r>
                      <a:endParaRPr lang="zh-CN" altLang="en-US" b="1" dirty="0"/>
                    </a:p>
                  </a:txBody>
                  <a:tcPr anchor="ctr"/>
                </a:tc>
                <a:extLst>
                  <a:ext uri="{0D108BD9-81ED-4DB2-BD59-A6C34878D82A}">
                    <a16:rowId xmlns:a16="http://schemas.microsoft.com/office/drawing/2014/main" val="3226048127"/>
                  </a:ext>
                </a:extLst>
              </a:tr>
            </a:tbl>
          </a:graphicData>
        </a:graphic>
      </p:graphicFrame>
      <p:sp>
        <p:nvSpPr>
          <p:cNvPr id="3" name="Slide Number Placeholder 2">
            <a:extLst>
              <a:ext uri="{FF2B5EF4-FFF2-40B4-BE49-F238E27FC236}">
                <a16:creationId xmlns:a16="http://schemas.microsoft.com/office/drawing/2014/main" id="{847CE75E-5F30-470D-BD76-4F2529FFF1C4}"/>
              </a:ext>
            </a:extLst>
          </p:cNvPr>
          <p:cNvSpPr>
            <a:spLocks noGrp="1"/>
          </p:cNvSpPr>
          <p:nvPr>
            <p:ph type="sldNum" sz="quarter" idx="12"/>
          </p:nvPr>
        </p:nvSpPr>
        <p:spPr/>
        <p:txBody>
          <a:bodyPr/>
          <a:lstStyle/>
          <a:p>
            <a:fld id="{EC78E7B1-3FC2-4821-B144-3AA6EF938D0A}" type="slidenum">
              <a:rPr lang="zh-CN" altLang="en-US" sz="1400" b="1" smtClean="0"/>
              <a:pPr/>
              <a:t>18</a:t>
            </a:fld>
            <a:r>
              <a:rPr lang="zh-CN" altLang="en-US"/>
              <a:t> </a:t>
            </a:r>
            <a:r>
              <a:rPr lang="en-US" altLang="zh-CN"/>
              <a:t>/ 56</a:t>
            </a:r>
            <a:endParaRPr lang="zh-CN" altLang="en-US" dirty="0"/>
          </a:p>
        </p:txBody>
      </p:sp>
    </p:spTree>
    <p:extLst>
      <p:ext uri="{BB962C8B-B14F-4D97-AF65-F5344CB8AC3E}">
        <p14:creationId xmlns:p14="http://schemas.microsoft.com/office/powerpoint/2010/main" val="8138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二进制  </a:t>
            </a:r>
            <a:r>
              <a:rPr lang="en-US" altLang="zh-CN" sz="4000" b="1" spc="0" dirty="0">
                <a:solidFill>
                  <a:schemeClr val="bg1">
                    <a:lumMod val="50000"/>
                  </a:schemeClr>
                </a:solidFill>
                <a:latin typeface="+mn-lt"/>
              </a:rPr>
              <a:t>Binary</a:t>
            </a:r>
            <a:endParaRPr lang="zh-CN" altLang="en-US" sz="4000" dirty="0">
              <a:solidFill>
                <a:schemeClr val="bg1">
                  <a:lumMod val="50000"/>
                </a:schemeClr>
              </a:solidFill>
            </a:endParaRPr>
          </a:p>
        </p:txBody>
      </p:sp>
      <mc:AlternateContent xmlns:mc="http://schemas.openxmlformats.org/markup-compatibility/2006" xmlns:a14="http://schemas.microsoft.com/office/drawing/2010/main">
        <mc:Choice Requires="a14">
          <p:sp>
            <p:nvSpPr>
              <p:cNvPr id="6" name="TextBox 5"/>
              <p:cNvSpPr txBox="1"/>
              <p:nvPr/>
            </p:nvSpPr>
            <p:spPr>
              <a:xfrm>
                <a:off x="366823" y="3769703"/>
                <a:ext cx="11642650" cy="2467214"/>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buNone/>
                </a:pPr>
                <a:r>
                  <a:rPr lang="zh-CN" altLang="en-US" sz="2400" b="1" dirty="0">
                    <a:solidFill>
                      <a:srgbClr val="FF0000"/>
                    </a:solidFill>
                    <a:latin typeface="楷体" pitchFamily="49" charset="-122"/>
                    <a:ea typeface="楷体" pitchFamily="49" charset="-122"/>
                  </a:rPr>
                  <a:t>按权展开法</a:t>
                </a:r>
                <a:r>
                  <a:rPr lang="zh-CN" altLang="en-US" sz="2400" dirty="0">
                    <a:solidFill>
                      <a:schemeClr val="tx1"/>
                    </a:solidFill>
                    <a:latin typeface="楷体" pitchFamily="49" charset="-122"/>
                    <a:ea typeface="楷体" pitchFamily="49" charset="-122"/>
                  </a:rPr>
                  <a:t>：</a:t>
                </a:r>
                <a14:m>
                  <m:oMath xmlns:m="http://schemas.openxmlformats.org/officeDocument/2006/math">
                    <m:sSub>
                      <m:sSubPr>
                        <m:ctrlPr>
                          <a:rPr lang="en-US" altLang="zh-CN" sz="2400" i="1">
                            <a:solidFill>
                              <a:schemeClr val="tx1"/>
                            </a:solidFill>
                            <a:latin typeface="Cambria Math" panose="02040503050406030204" pitchFamily="18" charset="0"/>
                            <a:ea typeface="楷体" pitchFamily="49" charset="-122"/>
                          </a:rPr>
                        </m:ctrlPr>
                      </m:sSubPr>
                      <m:e>
                        <m:d>
                          <m:dPr>
                            <m:ctrlPr>
                              <a:rPr lang="en-US" altLang="zh-CN" sz="2400" i="1">
                                <a:solidFill>
                                  <a:schemeClr val="tx1"/>
                                </a:solidFill>
                                <a:latin typeface="Cambria Math" panose="02040503050406030204" pitchFamily="18" charset="0"/>
                                <a:ea typeface="楷体" pitchFamily="49" charset="-122"/>
                              </a:rPr>
                            </m:ctrlPr>
                          </m:dPr>
                          <m:e>
                            <m:r>
                              <a:rPr lang="en-US" altLang="zh-CN" sz="2400" i="1">
                                <a:solidFill>
                                  <a:schemeClr val="tx1"/>
                                </a:solidFill>
                                <a:latin typeface="Cambria Math"/>
                                <a:ea typeface="楷体" pitchFamily="49" charset="-122"/>
                              </a:rPr>
                              <m:t>𝑁</m:t>
                            </m:r>
                          </m:e>
                        </m:d>
                      </m:e>
                      <m:sub>
                        <m:r>
                          <a:rPr lang="en-US" altLang="zh-CN" sz="2400" i="1">
                            <a:solidFill>
                              <a:schemeClr val="tx1"/>
                            </a:solidFill>
                            <a:latin typeface="Cambria Math"/>
                            <a:ea typeface="楷体" pitchFamily="49" charset="-122"/>
                          </a:rPr>
                          <m:t>𝑟</m:t>
                        </m:r>
                      </m:sub>
                    </m:sSub>
                    <m:r>
                      <a:rPr lang="en-US" altLang="zh-CN" sz="2400" i="1">
                        <a:solidFill>
                          <a:schemeClr val="tx1"/>
                        </a:solidFill>
                        <a:latin typeface="Cambria Math"/>
                        <a:ea typeface="楷体" pitchFamily="49" charset="-122"/>
                      </a:rPr>
                      <m:t>=</m:t>
                    </m:r>
                    <m:sSub>
                      <m:sSubPr>
                        <m:ctrlPr>
                          <a:rPr lang="en-US" altLang="zh-CN" sz="2400" i="1">
                            <a:solidFill>
                              <a:schemeClr val="tx1"/>
                            </a:solidFill>
                            <a:latin typeface="Cambria Math" panose="02040503050406030204" pitchFamily="18" charset="0"/>
                            <a:ea typeface="楷体" pitchFamily="49" charset="-122"/>
                          </a:rPr>
                        </m:ctrlPr>
                      </m:sSubPr>
                      <m:e>
                        <m:d>
                          <m:dPr>
                            <m:ctrlPr>
                              <a:rPr lang="en-US" altLang="zh-CN" sz="2400" i="1">
                                <a:solidFill>
                                  <a:schemeClr val="tx1"/>
                                </a:solidFill>
                                <a:latin typeface="Cambria Math" panose="02040503050406030204" pitchFamily="18" charset="0"/>
                                <a:ea typeface="楷体" pitchFamily="49" charset="-122"/>
                              </a:rPr>
                            </m:ctrlPr>
                          </m:dPr>
                          <m:e>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a:solidFill>
                                      <a:schemeClr val="tx1"/>
                                    </a:solidFill>
                                    <a:latin typeface="Cambria Math"/>
                                    <a:ea typeface="楷体" pitchFamily="49" charset="-122"/>
                                  </a:rPr>
                                  <m:t>𝑛</m:t>
                                </m:r>
                                <m:r>
                                  <a:rPr lang="en-US" altLang="zh-CN" sz="2400" i="1">
                                    <a:solidFill>
                                      <a:schemeClr val="tx1"/>
                                    </a:solidFill>
                                    <a:latin typeface="Cambria Math"/>
                                    <a:ea typeface="楷体" pitchFamily="49" charset="-122"/>
                                  </a:rPr>
                                  <m:t>−1</m:t>
                                </m:r>
                              </m:sub>
                            </m:sSub>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𝑟</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−1</m:t>
                                    </m:r>
                                  </m:sup>
                                </m:sSup>
                                <m:r>
                                  <a:rPr lang="en-US" altLang="zh-CN" sz="2400" i="1">
                                    <a:solidFill>
                                      <a:schemeClr val="bg1">
                                        <a:lumMod val="50000"/>
                                      </a:schemeClr>
                                    </a:solidFill>
                                    <a:latin typeface="Cambria Math"/>
                                    <a:ea typeface="Cambria Math"/>
                                  </a:rPr>
                                  <m:t> </m:t>
                                </m:r>
                                <m:r>
                                  <a:rPr lang="en-US" altLang="zh-CN" sz="2400" i="1">
                                    <a:solidFill>
                                      <a:schemeClr val="tx1"/>
                                    </a:solidFill>
                                    <a:latin typeface="Cambria Math"/>
                                    <a:ea typeface="楷体" pitchFamily="49" charset="-122"/>
                                  </a:rPr>
                                  <m:t>+</m:t>
                                </m:r>
                                <m:r>
                                  <a:rPr lang="en-US" altLang="zh-CN" sz="2400" i="1">
                                    <a:solidFill>
                                      <a:schemeClr val="tx1"/>
                                    </a:solidFill>
                                    <a:latin typeface="Cambria Math"/>
                                    <a:ea typeface="楷体" pitchFamily="49" charset="-122"/>
                                  </a:rPr>
                                  <m:t>𝑎</m:t>
                                </m:r>
                              </m:e>
                              <m:sub>
                                <m:r>
                                  <a:rPr lang="en-US" altLang="zh-CN" sz="2400" i="1">
                                    <a:solidFill>
                                      <a:schemeClr val="tx1"/>
                                    </a:solidFill>
                                    <a:latin typeface="Cambria Math"/>
                                    <a:ea typeface="楷体" pitchFamily="49" charset="-122"/>
                                  </a:rPr>
                                  <m:t>𝑛</m:t>
                                </m:r>
                                <m:r>
                                  <a:rPr lang="en-US" altLang="zh-CN" sz="2400" i="1">
                                    <a:solidFill>
                                      <a:schemeClr val="tx1"/>
                                    </a:solidFill>
                                    <a:latin typeface="Cambria Math"/>
                                    <a:ea typeface="楷体" pitchFamily="49" charset="-122"/>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𝑟</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−2</m:t>
                                </m:r>
                              </m:sup>
                            </m:sSup>
                            <m:r>
                              <a:rPr lang="en-US" altLang="zh-CN" sz="2400" i="1">
                                <a:solidFill>
                                  <a:schemeClr val="bg1">
                                    <a:lumMod val="50000"/>
                                  </a:schemeClr>
                                </a:solidFill>
                                <a:latin typeface="Cambria Math"/>
                                <a:ea typeface="Cambria Math"/>
                              </a:rPr>
                              <m:t> </m:t>
                            </m:r>
                            <m:r>
                              <a:rPr lang="en-US" altLang="zh-CN" sz="2400" i="1">
                                <a:solidFill>
                                  <a:schemeClr val="tx1"/>
                                </a:solidFill>
                                <a:latin typeface="Cambria Math"/>
                                <a:ea typeface="楷体" pitchFamily="49" charset="-122"/>
                              </a:rPr>
                              <m:t>+</m:t>
                            </m:r>
                            <m:r>
                              <a:rPr lang="en-US" altLang="zh-CN" sz="2400" i="1">
                                <a:solidFill>
                                  <a:schemeClr val="tx1"/>
                                </a:solidFill>
                                <a:latin typeface="Cambria Math"/>
                                <a:ea typeface="Cambria Math"/>
                              </a:rPr>
                              <m:t>⋯</m:t>
                            </m:r>
                            <m:r>
                              <a:rPr lang="en-US" altLang="zh-CN" sz="2400" i="1">
                                <a:solidFill>
                                  <a:schemeClr val="tx1"/>
                                </a:solidFill>
                                <a:latin typeface="Cambria Math"/>
                                <a:ea typeface="楷体" pitchFamily="49" charset="-122"/>
                              </a:rPr>
                              <m:t>+</m:t>
                            </m:r>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a:solidFill>
                                      <a:schemeClr val="tx1"/>
                                    </a:solidFill>
                                    <a:latin typeface="Cambria Math"/>
                                    <a:ea typeface="楷体" pitchFamily="49" charset="-122"/>
                                  </a:rPr>
                                  <m:t>0</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𝑟</m:t>
                                </m:r>
                              </m:e>
                              <m:sup>
                                <m:r>
                                  <a:rPr lang="en-US" altLang="zh-CN" sz="2400" i="1">
                                    <a:solidFill>
                                      <a:schemeClr val="bg1">
                                        <a:lumMod val="50000"/>
                                      </a:schemeClr>
                                    </a:solidFill>
                                    <a:latin typeface="Cambria Math"/>
                                    <a:ea typeface="Cambria Math"/>
                                  </a:rPr>
                                  <m:t>0</m:t>
                                </m:r>
                              </m:sup>
                            </m:sSup>
                            <m:r>
                              <a:rPr lang="en-US" altLang="zh-CN" sz="2400" i="1">
                                <a:solidFill>
                                  <a:schemeClr val="bg1">
                                    <a:lumMod val="50000"/>
                                  </a:schemeClr>
                                </a:solidFill>
                                <a:latin typeface="Cambria Math"/>
                                <a:ea typeface="Cambria Math"/>
                              </a:rPr>
                              <m:t> </m:t>
                            </m:r>
                            <m:r>
                              <a:rPr lang="en-US" altLang="zh-CN" sz="2400" i="1">
                                <a:solidFill>
                                  <a:schemeClr val="tx1"/>
                                </a:solidFill>
                                <a:latin typeface="Cambria Math"/>
                                <a:ea typeface="楷体" pitchFamily="49" charset="-122"/>
                              </a:rPr>
                              <m:t>+</m:t>
                            </m:r>
                            <m:r>
                              <a:rPr lang="en-US" altLang="zh-CN" sz="2400" i="1">
                                <a:solidFill>
                                  <a:schemeClr val="tx1"/>
                                </a:solidFill>
                                <a:latin typeface="Cambria Math"/>
                                <a:ea typeface="Cambria Math"/>
                              </a:rPr>
                              <m:t>⋯</m:t>
                            </m:r>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m:t>
                                </m:r>
                                <m:r>
                                  <a:rPr lang="en-US" altLang="zh-CN" sz="2400" i="1">
                                    <a:solidFill>
                                      <a:schemeClr val="tx1"/>
                                    </a:solidFill>
                                    <a:latin typeface="Cambria Math"/>
                                    <a:ea typeface="楷体" pitchFamily="49" charset="-122"/>
                                  </a:rPr>
                                  <m:t>𝑎</m:t>
                                </m:r>
                              </m:e>
                              <m:sub>
                                <m:r>
                                  <a:rPr lang="en-US" altLang="zh-CN" sz="2400" i="1">
                                    <a:solidFill>
                                      <a:schemeClr val="tx1"/>
                                    </a:solidFill>
                                    <a:latin typeface="Cambria Math"/>
                                    <a:ea typeface="楷体" pitchFamily="49" charset="-122"/>
                                  </a:rPr>
                                  <m:t>−</m:t>
                                </m:r>
                                <m:r>
                                  <a:rPr lang="en-US" altLang="zh-CN" sz="2400" i="1">
                                    <a:solidFill>
                                      <a:schemeClr val="tx1"/>
                                    </a:solidFill>
                                    <a:latin typeface="Cambria Math"/>
                                    <a:ea typeface="楷体" pitchFamily="49" charset="-122"/>
                                  </a:rPr>
                                  <m:t>𝑚</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𝑟</m:t>
                                </m:r>
                              </m:e>
                              <m:sup>
                                <m:r>
                                  <a:rPr lang="en-US" altLang="zh-CN" sz="2400" i="1">
                                    <a:solidFill>
                                      <a:schemeClr val="bg1">
                                        <a:lumMod val="50000"/>
                                      </a:schemeClr>
                                    </a:solidFill>
                                    <a:latin typeface="Cambria Math"/>
                                    <a:ea typeface="Cambria Math"/>
                                  </a:rPr>
                                  <m:t>−</m:t>
                                </m:r>
                                <m:r>
                                  <a:rPr lang="en-US" altLang="zh-CN" sz="2400" i="1">
                                    <a:solidFill>
                                      <a:schemeClr val="bg1">
                                        <a:lumMod val="50000"/>
                                      </a:schemeClr>
                                    </a:solidFill>
                                    <a:latin typeface="Cambria Math"/>
                                    <a:ea typeface="Cambria Math"/>
                                  </a:rPr>
                                  <m:t>𝑚</m:t>
                                </m:r>
                              </m:sup>
                            </m:sSup>
                          </m:e>
                        </m:d>
                      </m:e>
                      <m:sub>
                        <m:r>
                          <a:rPr lang="en-US" altLang="zh-CN" sz="2400" b="1" i="1">
                            <a:solidFill>
                              <a:srgbClr val="FF0000"/>
                            </a:solidFill>
                            <a:latin typeface="Cambria Math"/>
                            <a:ea typeface="楷体" pitchFamily="49" charset="-122"/>
                          </a:rPr>
                          <m:t>𝟏𝟎</m:t>
                        </m:r>
                      </m:sub>
                    </m:sSub>
                  </m:oMath>
                </a14:m>
                <a:endParaRPr lang="en-US" altLang="zh-CN" sz="2200" dirty="0"/>
              </a:p>
              <a:p>
                <a:pPr>
                  <a:buNone/>
                </a:pPr>
                <a:endParaRPr lang="en-US" altLang="zh-CN" sz="2200" dirty="0">
                  <a:solidFill>
                    <a:srgbClr val="FF0000"/>
                  </a:solidFill>
                  <a:latin typeface="楷体" pitchFamily="49" charset="-122"/>
                  <a:ea typeface="楷体" pitchFamily="49" charset="-122"/>
                </a:endParaRPr>
              </a:p>
              <a:p>
                <a:pPr>
                  <a:buNone/>
                </a:pPr>
                <a:endParaRPr lang="en-US" altLang="zh-CN" sz="2200" dirty="0">
                  <a:solidFill>
                    <a:srgbClr val="FF0000"/>
                  </a:solidFill>
                  <a:latin typeface="楷体" pitchFamily="49" charset="-122"/>
                  <a:ea typeface="楷体" pitchFamily="49" charset="-122"/>
                </a:endParaRPr>
              </a:p>
              <a:p>
                <a:pPr>
                  <a:buNone/>
                </a:pPr>
                <a:endParaRPr lang="en-US" altLang="zh-CN" sz="2200" dirty="0">
                  <a:solidFill>
                    <a:srgbClr val="FF0000"/>
                  </a:solidFill>
                  <a:latin typeface="楷体" pitchFamily="49" charset="-122"/>
                  <a:ea typeface="楷体" pitchFamily="49" charset="-122"/>
                </a:endParaRPr>
              </a:p>
              <a:p>
                <a:pPr>
                  <a:lnSpc>
                    <a:spcPct val="150000"/>
                  </a:lnSpc>
                  <a:buNone/>
                </a:pPr>
                <a:r>
                  <a:rPr lang="zh-CN" altLang="en-US" sz="2400" b="1" dirty="0">
                    <a:solidFill>
                      <a:srgbClr val="FF0000"/>
                    </a:solidFill>
                    <a:latin typeface="楷体" pitchFamily="49" charset="-122"/>
                    <a:ea typeface="楷体" pitchFamily="49" charset="-122"/>
                  </a:rPr>
                  <a:t>位置记数</a:t>
                </a:r>
                <a:r>
                  <a:rPr lang="zh-CN" altLang="en-US" sz="2200" dirty="0">
                    <a:solidFill>
                      <a:schemeClr val="tx1"/>
                    </a:solidFill>
                    <a:latin typeface="楷体" pitchFamily="49" charset="-122"/>
                    <a:ea typeface="楷体" pitchFamily="49" charset="-122"/>
                  </a:rPr>
                  <a:t>：</a:t>
                </a:r>
                <a:r>
                  <a:rPr lang="en-US" altLang="zh-CN" sz="2200" dirty="0">
                    <a:solidFill>
                      <a:schemeClr val="tx1"/>
                    </a:solidFill>
                    <a:latin typeface="楷体" pitchFamily="49" charset="-122"/>
                    <a:ea typeface="楷体" pitchFamily="49" charset="-122"/>
                  </a:rPr>
                  <a:t>  </a:t>
                </a:r>
                <a14:m>
                  <m:oMath xmlns:m="http://schemas.openxmlformats.org/officeDocument/2006/math">
                    <m:sSub>
                      <m:sSubPr>
                        <m:ctrlPr>
                          <a:rPr lang="en-US" altLang="zh-CN" sz="2400" i="1">
                            <a:solidFill>
                              <a:schemeClr val="tx1"/>
                            </a:solidFill>
                            <a:latin typeface="Cambria Math" panose="02040503050406030204" pitchFamily="18" charset="0"/>
                            <a:ea typeface="楷体" pitchFamily="49" charset="-122"/>
                          </a:rPr>
                        </m:ctrlPr>
                      </m:sSubPr>
                      <m:e>
                        <m:d>
                          <m:dPr>
                            <m:ctrlPr>
                              <a:rPr lang="en-US" altLang="zh-CN" sz="2400" i="1">
                                <a:solidFill>
                                  <a:schemeClr val="tx1"/>
                                </a:solidFill>
                                <a:latin typeface="Cambria Math" panose="02040503050406030204" pitchFamily="18" charset="0"/>
                                <a:ea typeface="楷体" pitchFamily="49" charset="-122"/>
                              </a:rPr>
                            </m:ctrlPr>
                          </m:dPr>
                          <m:e>
                            <m:r>
                              <a:rPr lang="en-US" altLang="zh-CN" sz="2400" i="1">
                                <a:solidFill>
                                  <a:schemeClr val="tx1"/>
                                </a:solidFill>
                                <a:latin typeface="Cambria Math"/>
                                <a:ea typeface="楷体" pitchFamily="49" charset="-122"/>
                              </a:rPr>
                              <m:t>𝑁</m:t>
                            </m:r>
                          </m:e>
                        </m:d>
                      </m:e>
                      <m:sub>
                        <m:r>
                          <a:rPr lang="en-US" altLang="zh-CN" sz="2400" i="1">
                            <a:solidFill>
                              <a:schemeClr val="tx1"/>
                            </a:solidFill>
                            <a:latin typeface="Cambria Math"/>
                            <a:ea typeface="楷体" pitchFamily="49" charset="-122"/>
                          </a:rPr>
                          <m:t>𝑟</m:t>
                        </m:r>
                      </m:sub>
                    </m:sSub>
                    <m:r>
                      <a:rPr lang="en-US" altLang="zh-CN" sz="2400" i="1">
                        <a:solidFill>
                          <a:schemeClr val="tx1"/>
                        </a:solidFill>
                        <a:latin typeface="Cambria Math"/>
                        <a:ea typeface="楷体" pitchFamily="49" charset="-122"/>
                      </a:rPr>
                      <m:t>=</m:t>
                    </m:r>
                    <m:sSub>
                      <m:sSubPr>
                        <m:ctrlPr>
                          <a:rPr lang="en-US" altLang="zh-CN" sz="2400" i="1">
                            <a:solidFill>
                              <a:schemeClr val="tx1"/>
                            </a:solidFill>
                            <a:latin typeface="Cambria Math" panose="02040503050406030204" pitchFamily="18" charset="0"/>
                            <a:ea typeface="楷体" pitchFamily="49" charset="-122"/>
                          </a:rPr>
                        </m:ctrlPr>
                      </m:sSubPr>
                      <m:e>
                        <m:d>
                          <m:dPr>
                            <m:ctrlPr>
                              <a:rPr lang="en-US" altLang="zh-CN" sz="2400" i="1">
                                <a:solidFill>
                                  <a:schemeClr val="tx1"/>
                                </a:solidFill>
                                <a:latin typeface="Cambria Math" panose="02040503050406030204" pitchFamily="18" charset="0"/>
                                <a:ea typeface="楷体" pitchFamily="49" charset="-122"/>
                              </a:rPr>
                            </m:ctrlPr>
                          </m:dPr>
                          <m:e>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𝑛</m:t>
                                </m:r>
                                <m:r>
                                  <a:rPr lang="en-US" altLang="zh-CN" sz="2400" i="1" smtClean="0">
                                    <a:solidFill>
                                      <a:schemeClr val="tx1"/>
                                    </a:solidFill>
                                    <a:latin typeface="Cambria Math"/>
                                    <a:ea typeface="楷体" pitchFamily="49" charset="-122"/>
                                  </a:rPr>
                                  <m:t>−1</m:t>
                                </m:r>
                              </m:sub>
                            </m:sSub>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b="0" i="1" smtClean="0">
                                    <a:solidFill>
                                      <a:schemeClr val="tx1"/>
                                    </a:solidFill>
                                    <a:latin typeface="Cambria Math" panose="02040503050406030204" pitchFamily="18" charset="0"/>
                                    <a:ea typeface="楷体" pitchFamily="49" charset="-122"/>
                                  </a:rPr>
                                  <m:t> </m:t>
                                </m:r>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𝑛</m:t>
                                </m:r>
                                <m:r>
                                  <a:rPr lang="en-US" altLang="zh-CN" sz="2400" i="1" smtClean="0">
                                    <a:solidFill>
                                      <a:schemeClr val="tx1"/>
                                    </a:solidFill>
                                    <a:latin typeface="Cambria Math"/>
                                    <a:ea typeface="楷体" pitchFamily="49" charset="-122"/>
                                  </a:rPr>
                                  <m:t>−2</m:t>
                                </m:r>
                              </m:sub>
                            </m:sSub>
                            <m:r>
                              <a:rPr lang="en-US" altLang="zh-CN" sz="2400" i="1">
                                <a:solidFill>
                                  <a:schemeClr val="tx1"/>
                                </a:solidFill>
                                <a:latin typeface="Cambria Math"/>
                                <a:ea typeface="Cambria Math"/>
                              </a:rPr>
                              <m:t>⋯</m:t>
                            </m:r>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1</m:t>
                                </m:r>
                              </m:sub>
                            </m:sSub>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b="0" i="1" smtClean="0">
                                    <a:solidFill>
                                      <a:schemeClr val="tx1"/>
                                    </a:solidFill>
                                    <a:latin typeface="Cambria Math" panose="02040503050406030204" pitchFamily="18" charset="0"/>
                                    <a:ea typeface="楷体" pitchFamily="49" charset="-122"/>
                                  </a:rPr>
                                  <m:t> </m:t>
                                </m:r>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0</m:t>
                                </m:r>
                              </m:sub>
                            </m:sSub>
                            <m:r>
                              <a:rPr lang="en-US" altLang="zh-CN" sz="2400" b="0" i="1" smtClean="0">
                                <a:solidFill>
                                  <a:schemeClr val="tx1"/>
                                </a:solidFill>
                                <a:latin typeface="Cambria Math" panose="02040503050406030204" pitchFamily="18" charset="0"/>
                                <a:ea typeface="楷体" pitchFamily="49" charset="-122"/>
                              </a:rPr>
                              <m:t> </m:t>
                            </m:r>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−1</m:t>
                                </m:r>
                              </m:sub>
                            </m:sSub>
                            <m:r>
                              <a:rPr lang="en-US" altLang="zh-CN" sz="2400" i="1">
                                <a:solidFill>
                                  <a:schemeClr val="tx1"/>
                                </a:solidFill>
                                <a:latin typeface="Cambria Math"/>
                                <a:ea typeface="Cambria Math"/>
                              </a:rPr>
                              <m:t>⋯</m:t>
                            </m:r>
                            <m:sSub>
                              <m:sSubPr>
                                <m:ctrlPr>
                                  <a:rPr lang="en-US" altLang="zh-CN" sz="2400" i="1">
                                    <a:solidFill>
                                      <a:schemeClr val="tx1"/>
                                    </a:solidFill>
                                    <a:latin typeface="Cambria Math" panose="02040503050406030204" pitchFamily="18" charset="0"/>
                                    <a:ea typeface="楷体" pitchFamily="49" charset="-122"/>
                                  </a:rPr>
                                </m:ctrlPr>
                              </m:sSubPr>
                              <m:e>
                                <m:r>
                                  <a:rPr lang="en-US" altLang="zh-CN" sz="2400" i="1">
                                    <a:solidFill>
                                      <a:schemeClr val="tx1"/>
                                    </a:solidFill>
                                    <a:latin typeface="Cambria Math"/>
                                    <a:ea typeface="楷体" pitchFamily="49" charset="-122"/>
                                  </a:rPr>
                                  <m:t>𝑎</m:t>
                                </m:r>
                              </m:e>
                              <m:sub>
                                <m:r>
                                  <a:rPr lang="en-US" altLang="zh-CN" sz="2400" i="1" smtClean="0">
                                    <a:solidFill>
                                      <a:schemeClr val="tx1"/>
                                    </a:solidFill>
                                    <a:latin typeface="Cambria Math"/>
                                    <a:ea typeface="楷体" pitchFamily="49" charset="-122"/>
                                  </a:rPr>
                                  <m:t>−</m:t>
                                </m:r>
                                <m:r>
                                  <a:rPr lang="en-US" altLang="zh-CN" sz="2400" i="1" smtClean="0">
                                    <a:solidFill>
                                      <a:schemeClr val="tx1"/>
                                    </a:solidFill>
                                    <a:latin typeface="Cambria Math"/>
                                    <a:ea typeface="楷体" pitchFamily="49" charset="-122"/>
                                  </a:rPr>
                                  <m:t>𝑚</m:t>
                                </m:r>
                              </m:sub>
                            </m:sSub>
                          </m:e>
                        </m:d>
                      </m:e>
                      <m:sub>
                        <m:r>
                          <a:rPr lang="en-US" altLang="zh-CN" sz="2400" i="1">
                            <a:solidFill>
                              <a:schemeClr val="tx1"/>
                            </a:solidFill>
                            <a:latin typeface="Cambria Math"/>
                            <a:ea typeface="楷体" pitchFamily="49" charset="-122"/>
                          </a:rPr>
                          <m:t>𝑟</m:t>
                        </m:r>
                      </m:sub>
                    </m:sSub>
                  </m:oMath>
                </a14:m>
                <a:endParaRPr lang="en-US" altLang="zh-CN" sz="2200" dirty="0">
                  <a:solidFill>
                    <a:schemeClr val="tx1"/>
                  </a:solidFill>
                  <a:latin typeface="楷体" pitchFamily="49" charset="-122"/>
                  <a:ea typeface="楷体" pitchFamily="49" charset="-122"/>
                </a:endParaRPr>
              </a:p>
              <a:p>
                <a:pPr>
                  <a:buNone/>
                </a:pPr>
                <a:endParaRPr lang="en-US" altLang="zh-CN" sz="2200" dirty="0">
                  <a:solidFill>
                    <a:schemeClr val="tx1"/>
                  </a:solidFill>
                  <a:latin typeface="楷体" pitchFamily="49" charset="-122"/>
                  <a:ea typeface="楷体" pitchFamily="49"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6823" y="3769703"/>
                <a:ext cx="11642650" cy="2467214"/>
              </a:xfrm>
              <a:prstGeom prst="rect">
                <a:avLst/>
              </a:prstGeom>
              <a:blipFill>
                <a:blip r:embed="rId3"/>
                <a:stretch>
                  <a:fillRect l="-732" t="-172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702623" y="5017338"/>
                <a:ext cx="1518932" cy="1129861"/>
              </a:xfrm>
              <a:prstGeom prst="rect">
                <a:avLst/>
              </a:prstGeom>
              <a:no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m:t>
                      </m:r>
                      <m:nary>
                        <m:naryPr>
                          <m:chr m:val="∑"/>
                          <m:ctrlPr>
                            <a:rPr lang="en-US" altLang="zh-CN" sz="2400" i="1">
                              <a:latin typeface="Cambria Math" panose="02040503050406030204" pitchFamily="18" charset="0"/>
                            </a:rPr>
                          </m:ctrlPr>
                        </m:naryPr>
                        <m:sub>
                          <m:r>
                            <m:rPr>
                              <m:brk m:alnAt="23"/>
                            </m:rPr>
                            <a:rPr lang="en-US" altLang="zh-CN" sz="2400" i="1">
                              <a:latin typeface="Cambria Math"/>
                            </a:rPr>
                            <m:t>𝑖</m:t>
                          </m:r>
                          <m:r>
                            <a:rPr lang="en-US" altLang="zh-CN" sz="2400" i="1">
                              <a:latin typeface="Cambria Math"/>
                            </a:rPr>
                            <m:t>=−</m:t>
                          </m:r>
                          <m:r>
                            <a:rPr lang="en-US" altLang="zh-CN" sz="2400" i="1">
                              <a:latin typeface="Cambria Math"/>
                            </a:rPr>
                            <m:t>𝑚</m:t>
                          </m:r>
                        </m:sub>
                        <m:sup>
                          <m:r>
                            <a:rPr lang="en-US" altLang="zh-CN" sz="2400" i="1">
                              <a:latin typeface="Cambria Math"/>
                            </a:rPr>
                            <m:t>𝑛</m:t>
                          </m:r>
                          <m:r>
                            <a:rPr lang="en-US" altLang="zh-CN" sz="2400" i="1">
                              <a:latin typeface="Cambria Math"/>
                            </a:rPr>
                            <m:t>−1</m:t>
                          </m:r>
                        </m:sup>
                        <m:e>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𝑖</m:t>
                              </m:r>
                            </m:sub>
                          </m:sSub>
                          <m:r>
                            <a:rPr lang="en-US" altLang="zh-CN" sz="2400" i="1">
                              <a:solidFill>
                                <a:schemeClr val="bg1">
                                  <a:lumMod val="65000"/>
                                </a:schemeClr>
                              </a:solidFill>
                              <a:latin typeface="Cambria Math"/>
                              <a:ea typeface="Cambria Math"/>
                            </a:rPr>
                            <m:t>×</m:t>
                          </m:r>
                          <m:sSup>
                            <m:sSupPr>
                              <m:ctrlPr>
                                <a:rPr lang="en-US" altLang="zh-CN" sz="2400" i="1">
                                  <a:solidFill>
                                    <a:schemeClr val="bg1">
                                      <a:lumMod val="65000"/>
                                    </a:schemeClr>
                                  </a:solidFill>
                                  <a:latin typeface="Cambria Math" panose="02040503050406030204" pitchFamily="18" charset="0"/>
                                  <a:ea typeface="Cambria Math"/>
                                </a:rPr>
                              </m:ctrlPr>
                            </m:sSupPr>
                            <m:e>
                              <m:r>
                                <a:rPr lang="en-US" altLang="zh-CN" sz="2400" i="1">
                                  <a:solidFill>
                                    <a:schemeClr val="bg1">
                                      <a:lumMod val="65000"/>
                                    </a:schemeClr>
                                  </a:solidFill>
                                  <a:latin typeface="Cambria Math"/>
                                  <a:ea typeface="Cambria Math"/>
                                </a:rPr>
                                <m:t>𝑟</m:t>
                              </m:r>
                            </m:e>
                            <m:sup>
                              <m:r>
                                <a:rPr lang="en-US" altLang="zh-CN" sz="2400" i="1">
                                  <a:solidFill>
                                    <a:schemeClr val="bg1">
                                      <a:lumMod val="65000"/>
                                    </a:schemeClr>
                                  </a:solidFill>
                                  <a:latin typeface="Cambria Math"/>
                                  <a:ea typeface="Cambria Math"/>
                                </a:rPr>
                                <m:t>𝑖</m:t>
                              </m:r>
                            </m:sup>
                          </m:sSup>
                        </m:e>
                      </m:nary>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702623" y="5017338"/>
                <a:ext cx="1518932" cy="1129861"/>
              </a:xfrm>
              <a:prstGeom prst="rect">
                <a:avLst/>
              </a:prstGeom>
              <a:blipFill>
                <a:blip r:embed="rId4"/>
                <a:stretch>
                  <a:fillRect r="-26908"/>
                </a:stretch>
              </a:blipFill>
            </p:spPr>
            <p:txBody>
              <a:bodyPr/>
              <a:lstStyle/>
              <a:p>
                <a:r>
                  <a:rPr lang="zh-CN" altLang="en-US">
                    <a:noFill/>
                  </a:rPr>
                  <a:t> </a:t>
                </a:r>
              </a:p>
            </p:txBody>
          </p:sp>
        </mc:Fallback>
      </mc:AlternateContent>
      <p:pic>
        <p:nvPicPr>
          <p:cNvPr id="12" name="Picture 2">
            <a:extLst>
              <a:ext uri="{FF2B5EF4-FFF2-40B4-BE49-F238E27FC236}">
                <a16:creationId xmlns:a16="http://schemas.microsoft.com/office/drawing/2014/main" id="{6B9DCD71-3DD9-4BC6-8782-E738CC1041EC}"/>
              </a:ext>
            </a:extLst>
          </p:cNvPr>
          <p:cNvPicPr>
            <a:picLocks noChangeAspect="1"/>
          </p:cNvPicPr>
          <p:nvPr/>
        </p:nvPicPr>
        <p:blipFill rotWithShape="1">
          <a:blip r:embed="rId5">
            <a:extLst>
              <a:ext uri="{28A0092B-C50C-407E-A947-70E740481C1C}">
                <a14:useLocalDpi xmlns:a14="http://schemas.microsoft.com/office/drawing/2010/main" val="0"/>
              </a:ext>
            </a:extLst>
          </a:blip>
          <a:srcRect t="54786"/>
          <a:stretch/>
        </p:blipFill>
        <p:spPr bwMode="auto">
          <a:xfrm>
            <a:off x="2410768" y="2412606"/>
            <a:ext cx="7571432"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DD0D65D9-F8CE-4BD3-919A-054AAA4AFF5A}"/>
              </a:ext>
            </a:extLst>
          </p:cNvPr>
          <p:cNvSpPr txBox="1"/>
          <p:nvPr/>
        </p:nvSpPr>
        <p:spPr>
          <a:xfrm>
            <a:off x="2430639" y="957864"/>
            <a:ext cx="7932561" cy="1144031"/>
          </a:xfrm>
          <a:prstGeom prst="rect">
            <a:avLst/>
          </a:prstGeom>
          <a:noFill/>
        </p:spPr>
        <p:txBody>
          <a:bodyPr wrap="square">
            <a:spAutoFit/>
          </a:bodyPr>
          <a:lstStyle/>
          <a:p>
            <a:pPr>
              <a:lnSpc>
                <a:spcPct val="150000"/>
              </a:lnSpc>
            </a:pPr>
            <a:r>
              <a:rPr lang="zh-CN" altLang="en-US" sz="2400" b="1" dirty="0"/>
              <a:t>优点</a:t>
            </a:r>
            <a:r>
              <a:rPr lang="zh-CN" altLang="en-US" sz="2400" dirty="0"/>
              <a:t>：运算简单、物理实现容易、存储、传输方便可靠</a:t>
            </a:r>
            <a:endParaRPr lang="en-US" altLang="zh-CN" sz="2400" dirty="0"/>
          </a:p>
          <a:p>
            <a:pPr>
              <a:lnSpc>
                <a:spcPct val="150000"/>
              </a:lnSpc>
            </a:pPr>
            <a:r>
              <a:rPr lang="zh-CN" altLang="en-US" sz="2400" b="1" dirty="0"/>
              <a:t>缺点</a:t>
            </a:r>
            <a:r>
              <a:rPr lang="zh-CN" altLang="en-US" sz="2400" dirty="0"/>
              <a:t>：位数太长，书写、记忆和阅读不方便</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54BE6C3-E405-41AA-A25B-9BB10739BBC6}"/>
                  </a:ext>
                </a:extLst>
              </p:cNvPr>
              <p:cNvSpPr txBox="1"/>
              <p:nvPr/>
            </p:nvSpPr>
            <p:spPr>
              <a:xfrm>
                <a:off x="2535865" y="4575266"/>
                <a:ext cx="1127869" cy="501343"/>
              </a:xfrm>
              <a:prstGeom prst="wedgeRoundRectCallout">
                <a:avLst>
                  <a:gd name="adj1" fmla="val -23757"/>
                  <a:gd name="adj2" fmla="val -110347"/>
                  <a:gd name="adj3" fmla="val 16667"/>
                </a:avLst>
              </a:prstGeom>
              <a:noFill/>
              <a:ln>
                <a:solidFill>
                  <a:schemeClr val="bg1">
                    <a:lumMod val="65000"/>
                  </a:schemeClr>
                </a:solidFill>
              </a:ln>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𝑟</m:t>
                    </m:r>
                  </m:oMath>
                </a14:m>
                <a:r>
                  <a:rPr lang="en-US" altLang="zh-CN" dirty="0"/>
                  <a:t>: </a:t>
                </a:r>
                <a:r>
                  <a:rPr lang="zh-CN" altLang="en-US" sz="2000" dirty="0"/>
                  <a:t>基数</a:t>
                </a:r>
                <a:endParaRPr lang="zh-CN" altLang="en-US" dirty="0"/>
              </a:p>
            </p:txBody>
          </p:sp>
        </mc:Choice>
        <mc:Fallback xmlns="">
          <p:sp>
            <p:nvSpPr>
              <p:cNvPr id="4" name="文本框 3">
                <a:extLst>
                  <a:ext uri="{FF2B5EF4-FFF2-40B4-BE49-F238E27FC236}">
                    <a16:creationId xmlns:a16="http://schemas.microsoft.com/office/drawing/2014/main" id="{154BE6C3-E405-41AA-A25B-9BB10739BBC6}"/>
                  </a:ext>
                </a:extLst>
              </p:cNvPr>
              <p:cNvSpPr txBox="1">
                <a:spLocks noRot="1" noChangeAspect="1" noMove="1" noResize="1" noEditPoints="1" noAdjustHandles="1" noChangeArrowheads="1" noChangeShapeType="1" noTextEdit="1"/>
              </p:cNvSpPr>
              <p:nvPr/>
            </p:nvSpPr>
            <p:spPr>
              <a:xfrm>
                <a:off x="2535865" y="4575266"/>
                <a:ext cx="1127869" cy="501343"/>
              </a:xfrm>
              <a:prstGeom prst="wedgeRoundRectCallout">
                <a:avLst>
                  <a:gd name="adj1" fmla="val -23757"/>
                  <a:gd name="adj2" fmla="val -110347"/>
                  <a:gd name="adj3" fmla="val 16667"/>
                </a:avLst>
              </a:prstGeom>
              <a:blipFill>
                <a:blip r:embed="rId6"/>
                <a:stretch>
                  <a:fillRect b="-8955"/>
                </a:stretch>
              </a:blipFill>
              <a:ln>
                <a:solidFill>
                  <a:schemeClr val="bg1">
                    <a:lumMod val="65000"/>
                  </a:schemeClr>
                </a:solidFill>
              </a:ln>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D9DB4F0-E224-49FF-B485-91363B539A8C}"/>
              </a:ext>
            </a:extLst>
          </p:cNvPr>
          <p:cNvSpPr>
            <a:spLocks noGrp="1"/>
          </p:cNvSpPr>
          <p:nvPr>
            <p:ph type="sldNum" sz="quarter" idx="12"/>
          </p:nvPr>
        </p:nvSpPr>
        <p:spPr/>
        <p:txBody>
          <a:bodyPr/>
          <a:lstStyle/>
          <a:p>
            <a:fld id="{EC78E7B1-3FC2-4821-B144-3AA6EF938D0A}" type="slidenum">
              <a:rPr lang="zh-CN" altLang="en-US" sz="1400" b="1" smtClean="0"/>
              <a:pPr/>
              <a:t>19</a:t>
            </a:fld>
            <a:r>
              <a:rPr lang="zh-CN" altLang="en-US"/>
              <a:t> </a:t>
            </a:r>
            <a:r>
              <a:rPr lang="en-US" altLang="zh-CN"/>
              <a:t>/ 56</a:t>
            </a:r>
            <a:endParaRPr lang="zh-CN" altLang="en-US" dirty="0"/>
          </a:p>
        </p:txBody>
      </p:sp>
    </p:spTree>
    <p:extLst>
      <p:ext uri="{BB962C8B-B14F-4D97-AF65-F5344CB8AC3E}">
        <p14:creationId xmlns:p14="http://schemas.microsoft.com/office/powerpoint/2010/main" val="243064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6FD74-6744-4B33-B674-F318189170BE}"/>
              </a:ext>
            </a:extLst>
          </p:cNvPr>
          <p:cNvSpPr>
            <a:spLocks noGrp="1"/>
          </p:cNvSpPr>
          <p:nvPr>
            <p:ph type="title"/>
          </p:nvPr>
        </p:nvSpPr>
        <p:spPr>
          <a:xfrm>
            <a:off x="0" y="2328072"/>
            <a:ext cx="12192000" cy="3012471"/>
          </a:xfrm>
        </p:spPr>
        <p:txBody>
          <a:bodyPr>
            <a:normAutofit/>
            <a:scene3d>
              <a:camera prst="orthographicFront"/>
              <a:lightRig rig="threePt" dir="t"/>
            </a:scene3d>
            <a:sp3d extrusionH="57150">
              <a:bevelT w="57150" h="38100" prst="artDeco"/>
            </a:sp3d>
          </a:bodyPr>
          <a:lstStyle/>
          <a:p>
            <a:r>
              <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a typeface="Verdana" panose="020B0604030504040204" pitchFamily="34" charset="0"/>
              </a:rPr>
              <a:t>课 程 简 介</a:t>
            </a:r>
            <a:endPar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ndParaRPr>
          </a:p>
        </p:txBody>
      </p:sp>
      <p:sp>
        <p:nvSpPr>
          <p:cNvPr id="2" name="文本框 1">
            <a:extLst>
              <a:ext uri="{FF2B5EF4-FFF2-40B4-BE49-F238E27FC236}">
                <a16:creationId xmlns:a16="http://schemas.microsoft.com/office/drawing/2014/main" id="{5B2310B6-D96F-46D2-A313-BE517FE45D1D}"/>
              </a:ext>
            </a:extLst>
          </p:cNvPr>
          <p:cNvSpPr txBox="1"/>
          <p:nvPr/>
        </p:nvSpPr>
        <p:spPr>
          <a:xfrm>
            <a:off x="5675264" y="314151"/>
            <a:ext cx="575799" cy="1323439"/>
          </a:xfrm>
          <a:prstGeom prst="rect">
            <a:avLst/>
          </a:prstGeom>
          <a:noFill/>
        </p:spPr>
        <p:txBody>
          <a:bodyPr wrap="none" rtlCol="0">
            <a:spAutoFit/>
            <a:scene3d>
              <a:camera prst="orthographicFront"/>
              <a:lightRig rig="threePt" dir="t"/>
            </a:scene3d>
            <a:sp3d extrusionH="57150">
              <a:bevelT w="38100" h="38100"/>
            </a:sp3d>
          </a:bodyPr>
          <a:lstStyle/>
          <a:p>
            <a:r>
              <a:rPr lang="en-US" altLang="zh-CN"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rPr>
              <a:t>1</a:t>
            </a:r>
            <a:endParaRPr lang="zh-CN" altLang="en-US"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endParaRPr>
          </a:p>
        </p:txBody>
      </p:sp>
      <p:sp>
        <p:nvSpPr>
          <p:cNvPr id="5" name="Slide Number Placeholder 4">
            <a:extLst>
              <a:ext uri="{FF2B5EF4-FFF2-40B4-BE49-F238E27FC236}">
                <a16:creationId xmlns:a16="http://schemas.microsoft.com/office/drawing/2014/main" id="{6D4C63D2-A2D1-4152-B0B8-F73A3241F9C2}"/>
              </a:ext>
            </a:extLst>
          </p:cNvPr>
          <p:cNvSpPr>
            <a:spLocks noGrp="1"/>
          </p:cNvSpPr>
          <p:nvPr>
            <p:ph type="sldNum" sz="quarter" idx="12"/>
          </p:nvPr>
        </p:nvSpPr>
        <p:spPr/>
        <p:txBody>
          <a:bodyPr/>
          <a:lstStyle/>
          <a:p>
            <a:fld id="{EC78E7B1-3FC2-4821-B144-3AA6EF938D0A}" type="slidenum">
              <a:rPr lang="zh-CN" altLang="en-US" smtClean="0"/>
              <a:t>2</a:t>
            </a:fld>
            <a:endParaRPr lang="zh-CN" altLang="en-US" dirty="0"/>
          </a:p>
        </p:txBody>
      </p:sp>
    </p:spTree>
    <p:extLst>
      <p:ext uri="{BB962C8B-B14F-4D97-AF65-F5344CB8AC3E}">
        <p14:creationId xmlns:p14="http://schemas.microsoft.com/office/powerpoint/2010/main" val="117432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1792" y="3284650"/>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4639824" y="3284650"/>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p:cNvSpPr/>
          <p:nvPr/>
        </p:nvSpPr>
        <p:spPr>
          <a:xfrm>
            <a:off x="4063760" y="3284650"/>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722" name="Rectangle 2"/>
          <p:cNvSpPr>
            <a:spLocks noGrp="1" noChangeArrowheads="1"/>
          </p:cNvSpPr>
          <p:nvPr>
            <p:ph type="title"/>
          </p:nvPr>
        </p:nvSpPr>
        <p:spPr/>
        <p:txBody>
          <a:bodyPr>
            <a:normAutofit/>
          </a:bodyPr>
          <a:lstStyle/>
          <a:p>
            <a:r>
              <a:rPr lang="zh-CN" altLang="en-US" dirty="0">
                <a:solidFill>
                  <a:schemeClr val="bg1">
                    <a:lumMod val="50000"/>
                  </a:schemeClr>
                </a:solidFill>
              </a:rPr>
              <a:t>节省设备</a:t>
            </a:r>
            <a:endParaRPr lang="en-US" altLang="zh-CN" sz="4000" spc="0" dirty="0">
              <a:solidFill>
                <a:schemeClr val="bg1">
                  <a:lumMod val="50000"/>
                </a:schemeClr>
              </a:solidFill>
              <a:latin typeface="+mn-lt"/>
            </a:endParaRPr>
          </a:p>
        </p:txBody>
      </p:sp>
      <p:sp>
        <p:nvSpPr>
          <p:cNvPr id="2" name="TextBox 1"/>
          <p:cNvSpPr txBox="1"/>
          <p:nvPr/>
        </p:nvSpPr>
        <p:spPr>
          <a:xfrm>
            <a:off x="603834" y="1243897"/>
            <a:ext cx="5152373" cy="1745671"/>
          </a:xfrm>
          <a:prstGeom prst="rect">
            <a:avLst/>
          </a:prstGeom>
          <a:noFill/>
        </p:spPr>
        <p:txBody>
          <a:bodyPr wrap="none" rtlCol="0">
            <a:spAutoFit/>
          </a:bodyPr>
          <a:lstStyle/>
          <a:p>
            <a:pPr>
              <a:lnSpc>
                <a:spcPct val="150000"/>
              </a:lnSpc>
              <a:buNone/>
            </a:pPr>
            <a:r>
              <a:rPr lang="zh-CN" altLang="en-US" sz="2400" dirty="0">
                <a:latin typeface="楷体" panose="02010609060101010101" pitchFamily="49" charset="-122"/>
                <a:ea typeface="楷体" panose="02010609060101010101" pitchFamily="49" charset="-122"/>
              </a:rPr>
              <a:t>如，篮球计分系统，需要记</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位数。</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采用十进制，需要 </a:t>
            </a:r>
            <a:r>
              <a:rPr lang="en-US" altLang="zh-CN" sz="2400" b="1" dirty="0">
                <a:latin typeface="楷体" panose="02010609060101010101" pitchFamily="49" charset="-122"/>
                <a:ea typeface="楷体" panose="02010609060101010101" pitchFamily="49" charset="-122"/>
              </a:rPr>
              <a:t>30 </a:t>
            </a:r>
            <a:r>
              <a:rPr lang="zh-CN" altLang="en-US" sz="2400" dirty="0">
                <a:latin typeface="楷体" panose="02010609060101010101" pitchFamily="49" charset="-122"/>
                <a:ea typeface="楷体" panose="02010609060101010101" pitchFamily="49" charset="-122"/>
              </a:rPr>
              <a:t>个记分牌。</a:t>
            </a:r>
            <a:endParaRPr lang="en-US" altLang="zh-CN" sz="24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采用二进制，只需 </a:t>
            </a:r>
            <a:r>
              <a:rPr lang="en-US" altLang="zh-CN" sz="2800" b="1" dirty="0">
                <a:solidFill>
                  <a:srgbClr val="0070C0"/>
                </a:solidFill>
                <a:latin typeface="楷体" panose="02010609060101010101" pitchFamily="49" charset="-122"/>
                <a:ea typeface="楷体" panose="02010609060101010101" pitchFamily="49" charset="-122"/>
              </a:rPr>
              <a:t>20</a:t>
            </a:r>
            <a:r>
              <a:rPr lang="zh-CN" altLang="en-US" sz="2400" dirty="0">
                <a:latin typeface="楷体" panose="02010609060101010101" pitchFamily="49" charset="-122"/>
                <a:ea typeface="楷体" panose="02010609060101010101" pitchFamily="49" charset="-122"/>
              </a:rPr>
              <a:t> 个记分牌。</a:t>
            </a:r>
          </a:p>
        </p:txBody>
      </p:sp>
      <mc:AlternateContent xmlns:mc="http://schemas.openxmlformats.org/markup-compatibility/2006" xmlns:a14="http://schemas.microsoft.com/office/drawing/2010/main">
        <mc:Choice Requires="a14">
          <p:sp>
            <p:nvSpPr>
              <p:cNvPr id="5" name="TextBox 4"/>
              <p:cNvSpPr txBox="1"/>
              <p:nvPr/>
            </p:nvSpPr>
            <p:spPr>
              <a:xfrm>
                <a:off x="2075857" y="3284650"/>
                <a:ext cx="2920671" cy="461665"/>
              </a:xfrm>
              <a:prstGeom prst="rect">
                <a:avLst/>
              </a:prstGeom>
              <a:noFill/>
            </p:spPr>
            <p:txBody>
              <a:bodyPr wrap="none" rtlCol="0">
                <a:spAutoFit/>
              </a:bodyPr>
              <a:lstStyle/>
              <a:p>
                <a:pPr>
                  <a:buNone/>
                </a:pP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10</m:t>
                        </m:r>
                      </m:sup>
                    </m:sSup>
                    <m:r>
                      <a:rPr lang="en-US" altLang="zh-CN" sz="2400" i="1">
                        <a:latin typeface="Cambria Math"/>
                      </a:rPr>
                      <m:t>=1024&gt;  </m:t>
                    </m:r>
                  </m:oMath>
                </a14:m>
                <a:r>
                  <a:rPr lang="en-US" altLang="zh-CN" sz="2400" b="1" dirty="0">
                    <a:solidFill>
                      <a:schemeClr val="bg1"/>
                    </a:solidFill>
                    <a:latin typeface="Georgia" panose="02040502050405020303" pitchFamily="18" charset="0"/>
                    <a:ea typeface="DFPYeaSong-B5" pitchFamily="18" charset="-120"/>
                  </a:rPr>
                  <a:t>9 9 9</a:t>
                </a:r>
                <a:endParaRPr lang="zh-CN" altLang="en-US" sz="2400" b="1" dirty="0">
                  <a:solidFill>
                    <a:schemeClr val="bg1"/>
                  </a:solidFill>
                  <a:latin typeface="Georgia" panose="02040502050405020303" pitchFamily="18" charset="0"/>
                  <a:ea typeface="DFPYeaSong-B5" pitchFamily="18" charset="-12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75857" y="3284650"/>
                <a:ext cx="2920671" cy="461665"/>
              </a:xfrm>
              <a:prstGeom prst="rect">
                <a:avLst/>
              </a:prstGeom>
              <a:blipFill>
                <a:blip r:embed="rId3"/>
                <a:stretch>
                  <a:fillRect l="-626" t="-10526" r="-1461" b="-28947"/>
                </a:stretch>
              </a:blipFill>
            </p:spPr>
            <p:txBody>
              <a:bodyPr/>
              <a:lstStyle/>
              <a:p>
                <a:r>
                  <a:rPr lang="zh-CN" altLang="en-US">
                    <a:noFill/>
                  </a:rPr>
                  <a:t> </a:t>
                </a:r>
              </a:p>
            </p:txBody>
          </p:sp>
        </mc:Fallback>
      </mc:AlternateContent>
      <p:grpSp>
        <p:nvGrpSpPr>
          <p:cNvPr id="23" name="组合 22"/>
          <p:cNvGrpSpPr/>
          <p:nvPr/>
        </p:nvGrpSpPr>
        <p:grpSpPr>
          <a:xfrm>
            <a:off x="2513125" y="1243897"/>
            <a:ext cx="8785049" cy="4999482"/>
            <a:chOff x="-167022" y="1597870"/>
            <a:chExt cx="8785049" cy="4999482"/>
          </a:xfrm>
        </p:grpSpPr>
        <p:grpSp>
          <p:nvGrpSpPr>
            <p:cNvPr id="11" name="组合 10"/>
            <p:cNvGrpSpPr/>
            <p:nvPr/>
          </p:nvGrpSpPr>
          <p:grpSpPr>
            <a:xfrm>
              <a:off x="4173340" y="1597870"/>
              <a:ext cx="4444687" cy="4999482"/>
              <a:chOff x="4173340" y="1597870"/>
              <a:chExt cx="4444687" cy="4999482"/>
            </a:xfrm>
          </p:grpSpPr>
          <mc:AlternateContent xmlns:mc="http://schemas.openxmlformats.org/markup-compatibility/2006" xmlns:a14="http://schemas.microsoft.com/office/drawing/2010/main">
            <mc:Choice Requires="a14">
              <p:sp>
                <p:nvSpPr>
                  <p:cNvPr id="7" name="TextBox 6"/>
                  <p:cNvSpPr txBox="1"/>
                  <p:nvPr/>
                </p:nvSpPr>
                <p:spPr>
                  <a:xfrm>
                    <a:off x="4572000" y="1597870"/>
                    <a:ext cx="3476849" cy="1560877"/>
                  </a:xfrm>
                  <a:prstGeom prst="rect">
                    <a:avLst/>
                  </a:prstGeom>
                  <a:noFill/>
                </p:spPr>
                <p:txBody>
                  <a:bodyPr wrap="none" rtlCol="0">
                    <a:spAutoFit/>
                  </a:bodyPr>
                  <a:lstStyle/>
                  <a:p>
                    <a:pPr>
                      <a:lnSpc>
                        <a:spcPct val="130000"/>
                      </a:lnSpc>
                      <a:buNone/>
                    </a:pPr>
                    <a14:m>
                      <m:oMath xmlns:m="http://schemas.openxmlformats.org/officeDocument/2006/math">
                        <m:r>
                          <a:rPr lang="en-US" altLang="zh-CN" sz="2400" i="1" smtClean="0">
                            <a:solidFill>
                              <a:srgbClr val="FF0000"/>
                            </a:solidFill>
                            <a:latin typeface="Cambria Math"/>
                          </a:rPr>
                          <m:t>𝑟</m:t>
                        </m:r>
                        <m:r>
                          <a:rPr lang="en-US" altLang="zh-CN" sz="2400" i="1">
                            <a:latin typeface="Cambria Math"/>
                          </a:rPr>
                          <m:t>:</m:t>
                        </m:r>
                        <m:r>
                          <m:rPr>
                            <m:nor/>
                          </m:rPr>
                          <a:rPr lang="zh-CN" altLang="en-US" sz="2400" dirty="0"/>
                          <m:t> 基数，</m:t>
                        </m:r>
                        <m:r>
                          <a:rPr lang="en-US" altLang="zh-CN" sz="2400" i="1">
                            <a:solidFill>
                              <a:srgbClr val="FF0000"/>
                            </a:solidFill>
                            <a:latin typeface="Cambria Math"/>
                          </a:rPr>
                          <m:t>𝑛</m:t>
                        </m:r>
                        <m:r>
                          <a:rPr lang="en-US" altLang="zh-CN" sz="2400" i="1">
                            <a:latin typeface="Cambria Math"/>
                          </a:rPr>
                          <m:t>:</m:t>
                        </m:r>
                      </m:oMath>
                    </a14:m>
                    <a:r>
                      <a:rPr lang="zh-CN" altLang="en-US" sz="2400" dirty="0"/>
                      <a:t>位数</a:t>
                    </a:r>
                    <a:endParaRPr lang="en-US" altLang="zh-CN" sz="2400" dirty="0"/>
                  </a:p>
                  <a:p>
                    <a:pPr>
                      <a:lnSpc>
                        <a:spcPct val="130000"/>
                      </a:lnSpc>
                      <a:buNone/>
                    </a:pPr>
                    <a14:m>
                      <m:oMath xmlns:m="http://schemas.openxmlformats.org/officeDocument/2006/math">
                        <m:r>
                          <a:rPr lang="en-US" altLang="zh-CN" sz="2400" b="1" i="1">
                            <a:solidFill>
                              <a:srgbClr val="FF0000"/>
                            </a:solidFill>
                            <a:latin typeface="Cambria Math"/>
                          </a:rPr>
                          <m:t>𝑵</m:t>
                        </m:r>
                        <m:r>
                          <a:rPr lang="en-US" altLang="zh-CN" sz="2400" i="1">
                            <a:latin typeface="Cambria Math"/>
                          </a:rPr>
                          <m:t>:</m:t>
                        </m:r>
                      </m:oMath>
                    </a14:m>
                    <a:r>
                      <a:rPr lang="zh-CN" altLang="en-US" sz="2400" dirty="0"/>
                      <a:t> 最大信息量 </a:t>
                    </a:r>
                    <a:r>
                      <a:rPr lang="en-US" altLang="zh-CN" sz="2400" dirty="0"/>
                      <a:t>(</a:t>
                    </a:r>
                    <a14:m>
                      <m:oMath xmlns:m="http://schemas.openxmlformats.org/officeDocument/2006/math">
                        <m:r>
                          <a:rPr lang="en-US" altLang="zh-CN" sz="2800" b="0" i="1" smtClean="0">
                            <a:latin typeface="Cambria Math" panose="02040503050406030204" pitchFamily="18" charset="0"/>
                          </a:rPr>
                          <m:t>𝑁</m:t>
                        </m:r>
                        <m:r>
                          <a:rPr lang="en-US" altLang="zh-CN" sz="2800" b="0" i="0" smtClean="0">
                            <a:latin typeface="Cambria Math" panose="02040503050406030204" pitchFamily="18" charset="0"/>
                          </a:rPr>
                          <m:t>=</m:t>
                        </m:r>
                        <m:sSup>
                          <m:sSupPr>
                            <m:ctrlPr>
                              <a:rPr lang="en-US" altLang="zh-CN" sz="2800" b="1" i="1">
                                <a:latin typeface="Cambria Math" panose="02040503050406030204" pitchFamily="18" charset="0"/>
                              </a:rPr>
                            </m:ctrlPr>
                          </m:sSupPr>
                          <m:e>
                            <m:r>
                              <a:rPr lang="en-US" altLang="zh-CN" sz="2800" b="1" i="1">
                                <a:latin typeface="Cambria Math"/>
                              </a:rPr>
                              <m:t>𝒓</m:t>
                            </m:r>
                          </m:e>
                          <m:sup>
                            <m:r>
                              <a:rPr lang="en-US" altLang="zh-CN" sz="2800" b="1" i="1">
                                <a:latin typeface="Cambria Math"/>
                              </a:rPr>
                              <m:t>𝒏</m:t>
                            </m:r>
                          </m:sup>
                        </m:sSup>
                      </m:oMath>
                    </a14:m>
                    <a:r>
                      <a:rPr lang="en-US" altLang="zh-CN" sz="2400" dirty="0"/>
                      <a:t>)</a:t>
                    </a:r>
                  </a:p>
                  <a:p>
                    <a:pPr>
                      <a:lnSpc>
                        <a:spcPct val="130000"/>
                      </a:lnSpc>
                      <a:buNone/>
                    </a:pPr>
                    <a14:m>
                      <m:oMath xmlns:m="http://schemas.openxmlformats.org/officeDocument/2006/math">
                        <m:r>
                          <a:rPr lang="en-US" altLang="zh-CN" sz="2400" b="1" i="1">
                            <a:solidFill>
                              <a:srgbClr val="FF0000"/>
                            </a:solidFill>
                            <a:latin typeface="Cambria Math"/>
                          </a:rPr>
                          <m:t>𝒏</m:t>
                        </m:r>
                        <m:r>
                          <a:rPr lang="en-US" altLang="zh-CN" sz="2400" b="1" i="1">
                            <a:solidFill>
                              <a:srgbClr val="FF0000"/>
                            </a:solidFill>
                            <a:latin typeface="Cambria Math"/>
                            <a:ea typeface="Cambria Math"/>
                          </a:rPr>
                          <m:t>×</m:t>
                        </m:r>
                        <m:r>
                          <a:rPr lang="en-US" altLang="zh-CN" sz="2400" b="1" i="1">
                            <a:solidFill>
                              <a:srgbClr val="FF0000"/>
                            </a:solidFill>
                            <a:latin typeface="Cambria Math"/>
                            <a:ea typeface="Cambria Math"/>
                          </a:rPr>
                          <m:t>𝒓</m:t>
                        </m:r>
                        <m:r>
                          <a:rPr lang="en-US" altLang="zh-CN" sz="2400" i="1">
                            <a:latin typeface="Cambria Math"/>
                            <a:ea typeface="Cambria Math"/>
                          </a:rPr>
                          <m:t>:</m:t>
                        </m:r>
                      </m:oMath>
                    </a14:m>
                    <a:r>
                      <a:rPr lang="zh-CN" altLang="en-US" sz="2400" dirty="0"/>
                      <a:t> 所需设备量</a:t>
                    </a:r>
                  </a:p>
                </p:txBody>
              </p:sp>
            </mc:Choice>
            <mc:Fallback xmlns="">
              <p:sp>
                <p:nvSpPr>
                  <p:cNvPr id="7" name="TextBox 6"/>
                  <p:cNvSpPr txBox="1">
                    <a:spLocks noRot="1" noChangeAspect="1" noMove="1" noResize="1" noEditPoints="1" noAdjustHandles="1" noChangeArrowheads="1" noChangeShapeType="1" noTextEdit="1"/>
                  </p:cNvSpPr>
                  <p:nvPr/>
                </p:nvSpPr>
                <p:spPr>
                  <a:xfrm>
                    <a:off x="4572000" y="1597870"/>
                    <a:ext cx="3476849" cy="1560877"/>
                  </a:xfrm>
                  <a:prstGeom prst="rect">
                    <a:avLst/>
                  </a:prstGeom>
                  <a:blipFill>
                    <a:blip r:embed="rId4"/>
                    <a:stretch>
                      <a:fillRect r="-2632" b="-82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173340" y="3434686"/>
                    <a:ext cx="1845955" cy="40011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sz="2000" b="1" i="1">
                                  <a:latin typeface="Cambria Math" panose="02040503050406030204" pitchFamily="18" charset="0"/>
                                </a:rPr>
                              </m:ctrlPr>
                            </m:funcPr>
                            <m:fName>
                              <m:r>
                                <a:rPr lang="en-US" altLang="zh-CN" sz="2000" b="1" i="1">
                                  <a:latin typeface="Cambria Math"/>
                                </a:rPr>
                                <m:t>𝐥𝐧</m:t>
                              </m:r>
                            </m:fName>
                            <m:e>
                              <m:r>
                                <a:rPr lang="en-US" altLang="zh-CN" sz="2000" b="1" i="1">
                                  <a:latin typeface="Cambria Math"/>
                                </a:rPr>
                                <m:t>𝑵</m:t>
                              </m:r>
                            </m:e>
                          </m:func>
                          <m:r>
                            <a:rPr lang="en-US" altLang="zh-CN" sz="2000" b="1" i="1">
                              <a:latin typeface="Cambria Math"/>
                            </a:rPr>
                            <m:t>=</m:t>
                          </m:r>
                          <m:r>
                            <a:rPr lang="en-US" altLang="zh-CN" sz="2000" b="1" i="1">
                              <a:latin typeface="Cambria Math"/>
                            </a:rPr>
                            <m:t>𝒏</m:t>
                          </m:r>
                          <m:r>
                            <a:rPr lang="en-US" altLang="zh-CN" sz="2000" b="1" i="1">
                              <a:latin typeface="Cambria Math"/>
                              <a:ea typeface="Cambria Math"/>
                            </a:rPr>
                            <m:t>∙</m:t>
                          </m:r>
                          <m:func>
                            <m:funcPr>
                              <m:ctrlPr>
                                <a:rPr lang="en-US" altLang="zh-CN" sz="2000" b="1" i="1">
                                  <a:latin typeface="Cambria Math" panose="02040503050406030204" pitchFamily="18" charset="0"/>
                                </a:rPr>
                              </m:ctrlPr>
                            </m:funcPr>
                            <m:fName>
                              <m:r>
                                <a:rPr lang="en-US" altLang="zh-CN" sz="2000" b="1" i="1">
                                  <a:latin typeface="Cambria Math"/>
                                </a:rPr>
                                <m:t>𝐥𝐧</m:t>
                              </m:r>
                            </m:fName>
                            <m:e>
                              <m:r>
                                <a:rPr lang="en-US" altLang="zh-CN" sz="2000" b="1" i="1">
                                  <a:latin typeface="Cambria Math"/>
                                </a:rPr>
                                <m:t>𝒓</m:t>
                              </m:r>
                            </m:e>
                          </m:func>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4173340" y="3434686"/>
                    <a:ext cx="1845955"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714317" y="3454465"/>
                    <a:ext cx="1724382" cy="40011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sz="2000" i="1">
                                  <a:latin typeface="Cambria Math" panose="02040503050406030204" pitchFamily="18" charset="0"/>
                                </a:rPr>
                              </m:ctrlPr>
                            </m:funcPr>
                            <m:fName>
                              <m:r>
                                <a:rPr lang="zh-CN" altLang="en-US" sz="2000" i="1">
                                  <a:latin typeface="Cambria Math"/>
                                </a:rPr>
                                <m:t>令：</m:t>
                              </m:r>
                              <m:r>
                                <a:rPr lang="en-US" altLang="zh-CN" sz="2000" i="1">
                                  <a:latin typeface="Cambria Math"/>
                                </a:rPr>
                                <m:t>𝐶</m:t>
                              </m:r>
                              <m:r>
                                <a:rPr lang="en-US" altLang="zh-CN" sz="2000" i="1">
                                  <a:latin typeface="Cambria Math"/>
                                </a:rPr>
                                <m:t>=</m:t>
                              </m:r>
                              <m:r>
                                <m:rPr>
                                  <m:sty m:val="p"/>
                                </m:rPr>
                                <a:rPr lang="en-US" altLang="zh-CN" sz="2000">
                                  <a:latin typeface="Cambria Math"/>
                                </a:rPr>
                                <m:t>ln</m:t>
                              </m:r>
                            </m:fName>
                            <m:e>
                              <m:r>
                                <a:rPr lang="en-US" altLang="zh-CN" sz="2000" i="1">
                                  <a:latin typeface="Cambria Math"/>
                                </a:rPr>
                                <m:t>𝑁</m:t>
                              </m:r>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714317" y="3454465"/>
                    <a:ext cx="1724382" cy="400110"/>
                  </a:xfrm>
                  <a:prstGeom prst="rect">
                    <a:avLst/>
                  </a:prstGeom>
                  <a:blipFill rotWithShape="1">
                    <a:blip r:embed="rId6"/>
                    <a:stretch>
                      <a:fillRect b="-1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90248" y="3943387"/>
                    <a:ext cx="1473417" cy="40011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000" i="1">
                              <a:latin typeface="Cambria Math"/>
                            </a:rPr>
                            <m:t>𝐶</m:t>
                          </m:r>
                          <m:r>
                            <a:rPr lang="en-US" altLang="zh-CN" sz="2000" i="1">
                              <a:latin typeface="Cambria Math"/>
                            </a:rPr>
                            <m:t>=</m:t>
                          </m:r>
                          <m:r>
                            <a:rPr lang="en-US" altLang="zh-CN" sz="2000" i="1">
                              <a:latin typeface="Cambria Math"/>
                            </a:rPr>
                            <m:t>𝑛</m:t>
                          </m:r>
                          <m:r>
                            <a:rPr lang="en-US" altLang="zh-CN" sz="2000" i="1">
                              <a:latin typeface="Cambria Math"/>
                              <a:ea typeface="Cambria Math"/>
                            </a:rPr>
                            <m:t>∙</m:t>
                          </m:r>
                          <m:func>
                            <m:funcPr>
                              <m:ctrlPr>
                                <a:rPr lang="en-US" altLang="zh-CN" sz="2000" i="1">
                                  <a:latin typeface="Cambria Math" panose="02040503050406030204" pitchFamily="18" charset="0"/>
                                </a:rPr>
                              </m:ctrlPr>
                            </m:funcPr>
                            <m:fName>
                              <m:r>
                                <m:rPr>
                                  <m:sty m:val="p"/>
                                </m:rPr>
                                <a:rPr lang="en-US" altLang="zh-CN" sz="2000">
                                  <a:latin typeface="Cambria Math"/>
                                </a:rPr>
                                <m:t>ln</m:t>
                              </m:r>
                            </m:fName>
                            <m:e>
                              <m:r>
                                <a:rPr lang="en-US" altLang="zh-CN" sz="2000" i="1">
                                  <a:latin typeface="Cambria Math"/>
                                </a:rPr>
                                <m:t>𝑟</m:t>
                              </m:r>
                            </m:e>
                          </m:func>
                        </m:oMath>
                      </m:oMathPara>
                    </a14:m>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4490248" y="3943387"/>
                    <a:ext cx="1473417"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46547" y="3941401"/>
                    <a:ext cx="1338059" cy="400110"/>
                  </a:xfrm>
                  <a:prstGeom prst="rect">
                    <a:avLst/>
                  </a:prstGeom>
                  <a:noFill/>
                </p:spPr>
                <p:txBody>
                  <a:bodyPr wrap="none" rtlCol="0">
                    <a:spAutoFit/>
                  </a:bodyPr>
                  <a:lstStyle/>
                  <a:p>
                    <a:pPr>
                      <a:buNone/>
                    </a:pPr>
                    <a:r>
                      <a:rPr lang="zh-CN" altLang="en-US" sz="2000" dirty="0"/>
                      <a:t>两边同乘</a:t>
                    </a:r>
                    <a14:m>
                      <m:oMath xmlns:m="http://schemas.openxmlformats.org/officeDocument/2006/math">
                        <m:r>
                          <a:rPr lang="en-US" altLang="zh-CN" sz="2000" i="1">
                            <a:latin typeface="Cambria Math"/>
                          </a:rPr>
                          <m:t>𝑟</m:t>
                        </m:r>
                      </m:oMath>
                    </a14:m>
                    <a:endParaRPr lang="zh-CN" altLang="en-US" sz="20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6746547" y="3941401"/>
                    <a:ext cx="1338059" cy="400110"/>
                  </a:xfrm>
                  <a:prstGeom prst="rect">
                    <a:avLst/>
                  </a:prstGeom>
                  <a:blipFill>
                    <a:blip r:embed="rId8"/>
                    <a:stretch>
                      <a:fillRect l="-4545"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22733" y="4422627"/>
                    <a:ext cx="2044727" cy="40011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000" i="1">
                              <a:latin typeface="Cambria Math"/>
                            </a:rPr>
                            <m:t>𝑟𝐶</m:t>
                          </m:r>
                          <m:r>
                            <a:rPr lang="en-US" altLang="zh-CN" sz="2000" i="1">
                              <a:latin typeface="Cambria Math"/>
                            </a:rPr>
                            <m:t>=</m:t>
                          </m:r>
                          <m:r>
                            <a:rPr lang="en-US" altLang="zh-CN" sz="2000" b="1" i="1">
                              <a:latin typeface="Cambria Math"/>
                            </a:rPr>
                            <m:t>𝒏</m:t>
                          </m:r>
                          <m:r>
                            <a:rPr lang="en-US" altLang="zh-CN" sz="2000" i="1">
                              <a:latin typeface="Cambria Math"/>
                              <a:ea typeface="Cambria Math"/>
                            </a:rPr>
                            <m:t>×</m:t>
                          </m:r>
                          <m:r>
                            <a:rPr lang="en-US" altLang="zh-CN" sz="2000" b="1" i="1">
                              <a:latin typeface="Cambria Math"/>
                            </a:rPr>
                            <m:t>𝒓</m:t>
                          </m:r>
                          <m:r>
                            <a:rPr lang="en-US" altLang="zh-CN" sz="2000" i="1">
                              <a:latin typeface="Cambria Math"/>
                              <a:ea typeface="Cambria Math"/>
                            </a:rPr>
                            <m:t>∙</m:t>
                          </m:r>
                          <m:func>
                            <m:funcPr>
                              <m:ctrlPr>
                                <a:rPr lang="en-US" altLang="zh-CN" sz="2000" i="1">
                                  <a:latin typeface="Cambria Math" panose="02040503050406030204" pitchFamily="18" charset="0"/>
                                </a:rPr>
                              </m:ctrlPr>
                            </m:funcPr>
                            <m:fName>
                              <m:r>
                                <m:rPr>
                                  <m:sty m:val="p"/>
                                </m:rPr>
                                <a:rPr lang="en-US" altLang="zh-CN" sz="2000">
                                  <a:latin typeface="Cambria Math"/>
                                </a:rPr>
                                <m:t>ln</m:t>
                              </m:r>
                            </m:fName>
                            <m:e>
                              <m:r>
                                <a:rPr lang="en-US" altLang="zh-CN" sz="2000" i="1">
                                  <a:latin typeface="Cambria Math"/>
                                </a:rPr>
                                <m:t>𝑟</m:t>
                              </m:r>
                            </m:e>
                          </m:func>
                        </m:oMath>
                      </m:oMathPara>
                    </a14:m>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4322733" y="4422627"/>
                    <a:ext cx="2044727"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13259" y="4952923"/>
                    <a:ext cx="1573188" cy="668516"/>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𝒏</m:t>
                          </m:r>
                          <m:r>
                            <a:rPr lang="en-US" altLang="zh-CN" sz="2000" b="1" i="1">
                              <a:latin typeface="Cambria Math"/>
                              <a:ea typeface="Cambria Math"/>
                            </a:rPr>
                            <m:t>×</m:t>
                          </m:r>
                          <m:r>
                            <a:rPr lang="en-US" altLang="zh-CN" sz="2000" b="1" i="1">
                              <a:latin typeface="Cambria Math"/>
                            </a:rPr>
                            <m:t>𝒓</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𝑟𝐶</m:t>
                              </m:r>
                            </m:num>
                            <m:den>
                              <m:func>
                                <m:funcPr>
                                  <m:ctrlPr>
                                    <a:rPr lang="en-US" altLang="zh-CN" sz="2000" i="1">
                                      <a:latin typeface="Cambria Math" panose="02040503050406030204" pitchFamily="18" charset="0"/>
                                    </a:rPr>
                                  </m:ctrlPr>
                                </m:funcPr>
                                <m:fName>
                                  <m:r>
                                    <m:rPr>
                                      <m:sty m:val="p"/>
                                    </m:rPr>
                                    <a:rPr lang="en-US" altLang="zh-CN" sz="2000">
                                      <a:latin typeface="Cambria Math"/>
                                    </a:rPr>
                                    <m:t>ln</m:t>
                                  </m:r>
                                </m:fName>
                                <m:e>
                                  <m:r>
                                    <a:rPr lang="en-US" altLang="zh-CN" sz="2000" i="1">
                                      <a:latin typeface="Cambria Math"/>
                                    </a:rPr>
                                    <m:t>𝑟</m:t>
                                  </m:r>
                                </m:e>
                              </m:func>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913259" y="4952923"/>
                    <a:ext cx="1573188" cy="6685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960149" y="4906300"/>
                    <a:ext cx="1486817" cy="823174"/>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a:rPr>
                                        <m:t>𝑟𝐶</m:t>
                                      </m:r>
                                    </m:num>
                                    <m:den>
                                      <m:func>
                                        <m:funcPr>
                                          <m:ctrlPr>
                                            <a:rPr lang="en-US" altLang="zh-CN" sz="2000" i="1">
                                              <a:latin typeface="Cambria Math" panose="02040503050406030204" pitchFamily="18" charset="0"/>
                                            </a:rPr>
                                          </m:ctrlPr>
                                        </m:funcPr>
                                        <m:fName>
                                          <m:r>
                                            <m:rPr>
                                              <m:sty m:val="p"/>
                                            </m:rPr>
                                            <a:rPr lang="en-US" altLang="zh-CN" sz="2000">
                                              <a:latin typeface="Cambria Math"/>
                                            </a:rPr>
                                            <m:t>ln</m:t>
                                          </m:r>
                                        </m:fName>
                                        <m:e>
                                          <m:r>
                                            <a:rPr lang="en-US" altLang="zh-CN" sz="2000" i="1">
                                              <a:latin typeface="Cambria Math"/>
                                            </a:rPr>
                                            <m:t>𝑟</m:t>
                                          </m:r>
                                        </m:e>
                                      </m:func>
                                    </m:den>
                                  </m:f>
                                </m:e>
                              </m:d>
                            </m:e>
                            <m:sup>
                              <m:r>
                                <a:rPr lang="en-US" altLang="zh-CN" sz="2000" i="1">
                                  <a:latin typeface="Cambria Math"/>
                                </a:rPr>
                                <m:t>′</m:t>
                              </m:r>
                            </m:sup>
                          </m:sSup>
                          <m:r>
                            <a:rPr lang="en-US" altLang="zh-CN" sz="2000" i="1">
                              <a:latin typeface="Cambria Math"/>
                            </a:rPr>
                            <m:t>=0</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6960149" y="4906300"/>
                    <a:ext cx="1486817" cy="8231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47726" y="6135687"/>
                    <a:ext cx="1309718"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a:rPr>
                                <m:t>ln</m:t>
                              </m:r>
                            </m:fName>
                            <m:e>
                              <m:r>
                                <a:rPr lang="en-US" altLang="zh-CN" sz="2400" i="1">
                                  <a:latin typeface="Cambria Math"/>
                                </a:rPr>
                                <m:t>𝑟</m:t>
                              </m:r>
                            </m:e>
                          </m:func>
                          <m:r>
                            <a:rPr lang="en-US" altLang="zh-CN" sz="2400" i="1">
                              <a:latin typeface="Cambria Math"/>
                            </a:rPr>
                            <m:t>=1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4647726" y="6135687"/>
                    <a:ext cx="1309718" cy="46166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358626" y="6135687"/>
                    <a:ext cx="2259401"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a:rPr>
                            <m:t>𝒓</m:t>
                          </m:r>
                          <m:r>
                            <a:rPr lang="en-US" altLang="zh-CN" sz="2400" b="1" i="1">
                              <a:solidFill>
                                <a:srgbClr val="FF0000"/>
                              </a:solidFill>
                              <a:latin typeface="Cambria Math"/>
                            </a:rPr>
                            <m:t>=</m:t>
                          </m:r>
                          <m:r>
                            <a:rPr lang="en-US" altLang="zh-CN" sz="2400" b="1" i="1">
                              <a:solidFill>
                                <a:srgbClr val="FF0000"/>
                              </a:solidFill>
                              <a:latin typeface="Cambria Math"/>
                            </a:rPr>
                            <m:t>𝒆</m:t>
                          </m:r>
                          <m:r>
                            <a:rPr lang="en-US" altLang="zh-CN" sz="2400" b="1" i="1">
                              <a:solidFill>
                                <a:srgbClr val="FF0000"/>
                              </a:solidFill>
                              <a:latin typeface="Cambria Math"/>
                            </a:rPr>
                            <m:t>=</m:t>
                          </m:r>
                          <m:r>
                            <a:rPr lang="en-US" altLang="zh-CN" sz="2400" b="1" i="1">
                              <a:solidFill>
                                <a:srgbClr val="FF0000"/>
                              </a:solidFill>
                              <a:latin typeface="Cambria Math"/>
                            </a:rPr>
                            <m:t>𝟐</m:t>
                          </m:r>
                          <m:r>
                            <a:rPr lang="en-US" altLang="zh-CN" sz="2400" b="1" i="1">
                              <a:solidFill>
                                <a:srgbClr val="FF0000"/>
                              </a:solidFill>
                              <a:latin typeface="Cambria Math"/>
                            </a:rPr>
                            <m:t>.</m:t>
                          </m:r>
                          <m:r>
                            <a:rPr lang="en-US" altLang="zh-CN" sz="2400" b="1" i="1">
                              <a:solidFill>
                                <a:srgbClr val="FF0000"/>
                              </a:solidFill>
                              <a:latin typeface="Cambria Math"/>
                            </a:rPr>
                            <m:t>𝟕𝟏𝟖</m:t>
                          </m:r>
                        </m:oMath>
                      </m:oMathPara>
                    </a14:m>
                    <a:endParaRPr lang="zh-CN" altLang="en-US" b="1"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6358626" y="6135687"/>
                    <a:ext cx="2259401" cy="461665"/>
                  </a:xfrm>
                  <a:prstGeom prst="rect">
                    <a:avLst/>
                  </a:prstGeom>
                  <a:blipFill rotWithShape="1">
                    <a:blip r:embed="rId13"/>
                    <a:stretch>
                      <a:fillRect/>
                    </a:stretch>
                  </a:blipFill>
                </p:spPr>
                <p:txBody>
                  <a:bodyPr/>
                  <a:lstStyle/>
                  <a:p>
                    <a:r>
                      <a:rPr lang="zh-CN" altLang="en-US">
                        <a:noFill/>
                      </a:rPr>
                      <a:t> </a:t>
                    </a:r>
                  </a:p>
                </p:txBody>
              </p:sp>
            </mc:Fallback>
          </mc:AlternateContent>
        </p:grpSp>
        <p:cxnSp>
          <p:nvCxnSpPr>
            <p:cNvPr id="6" name="直接箭头连接符 5"/>
            <p:cNvCxnSpPr>
              <a:cxnSpLocks/>
            </p:cNvCxnSpPr>
            <p:nvPr/>
          </p:nvCxnSpPr>
          <p:spPr>
            <a:xfrm flipH="1">
              <a:off x="-167022" y="2495427"/>
              <a:ext cx="4745693" cy="11744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cxnSpLocks/>
            </p:cNvCxnSpPr>
            <p:nvPr/>
          </p:nvCxnSpPr>
          <p:spPr>
            <a:xfrm flipH="1">
              <a:off x="1383614" y="2969582"/>
              <a:ext cx="3195057" cy="127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a16="http://schemas.microsoft.com/office/drawing/2014/main" id="{F8C7F1AB-F3C2-4E21-849A-2852C73061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18278" y="4157193"/>
            <a:ext cx="3645850" cy="2470063"/>
          </a:xfrm>
          <a:prstGeom prst="rect">
            <a:avLst/>
          </a:prstGeom>
        </p:spPr>
      </p:pic>
      <p:sp>
        <p:nvSpPr>
          <p:cNvPr id="4" name="Slide Number Placeholder 3">
            <a:extLst>
              <a:ext uri="{FF2B5EF4-FFF2-40B4-BE49-F238E27FC236}">
                <a16:creationId xmlns:a16="http://schemas.microsoft.com/office/drawing/2014/main" id="{90A66277-9778-45E1-9F06-300CABA016A1}"/>
              </a:ext>
            </a:extLst>
          </p:cNvPr>
          <p:cNvSpPr>
            <a:spLocks noGrp="1"/>
          </p:cNvSpPr>
          <p:nvPr>
            <p:ph type="sldNum" sz="quarter" idx="12"/>
          </p:nvPr>
        </p:nvSpPr>
        <p:spPr/>
        <p:txBody>
          <a:bodyPr/>
          <a:lstStyle/>
          <a:p>
            <a:fld id="{EC78E7B1-3FC2-4821-B144-3AA6EF938D0A}" type="slidenum">
              <a:rPr lang="zh-CN" altLang="en-US" sz="1400" b="1" smtClean="0"/>
              <a:pPr/>
              <a:t>20</a:t>
            </a:fld>
            <a:r>
              <a:rPr lang="zh-CN" altLang="en-US"/>
              <a:t> </a:t>
            </a:r>
            <a:r>
              <a:rPr lang="en-US" altLang="zh-CN"/>
              <a:t>/ 56</a:t>
            </a:r>
            <a:endParaRPr lang="zh-CN" altLang="en-US" dirty="0"/>
          </a:p>
        </p:txBody>
      </p:sp>
    </p:spTree>
    <p:extLst>
      <p:ext uri="{BB962C8B-B14F-4D97-AF65-F5344CB8AC3E}">
        <p14:creationId xmlns:p14="http://schemas.microsoft.com/office/powerpoint/2010/main" val="419517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CA64909C-FF94-4BCE-BB0B-D62A1F5735E0}"/>
              </a:ext>
            </a:extLst>
          </p:cNvPr>
          <p:cNvSpPr/>
          <p:nvPr/>
        </p:nvSpPr>
        <p:spPr>
          <a:xfrm>
            <a:off x="0" y="3030747"/>
            <a:ext cx="12192000" cy="22167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BCAAEC1-B240-4D62-B06A-EBB73D8555B3}"/>
              </a:ext>
            </a:extLst>
          </p:cNvPr>
          <p:cNvSpPr>
            <a:spLocks noGrp="1"/>
          </p:cNvSpPr>
          <p:nvPr>
            <p:ph type="title"/>
          </p:nvPr>
        </p:nvSpPr>
        <p:spPr/>
        <p:txBody>
          <a:bodyPr>
            <a:normAutofit/>
          </a:bodyPr>
          <a:lstStyle/>
          <a:p>
            <a:r>
              <a:rPr lang="en-US" altLang="zh-CN" dirty="0"/>
              <a:t>b</a:t>
            </a:r>
            <a:r>
              <a:rPr lang="en-US" altLang="zh-CN" sz="4000" dirty="0"/>
              <a:t>it, Byte, </a:t>
            </a:r>
            <a:r>
              <a:rPr lang="en-US" altLang="zh-CN" sz="4000" dirty="0">
                <a:solidFill>
                  <a:schemeClr val="bg1">
                    <a:lumMod val="50000"/>
                  </a:schemeClr>
                </a:solidFill>
              </a:rPr>
              <a:t>Nibble</a:t>
            </a:r>
            <a:r>
              <a:rPr lang="zh-CN" altLang="en-US" sz="4000" dirty="0">
                <a:solidFill>
                  <a:schemeClr val="bg1">
                    <a:lumMod val="50000"/>
                  </a:schemeClr>
                </a:solidFill>
              </a:rPr>
              <a:t>，</a:t>
            </a:r>
            <a:r>
              <a:rPr lang="en-US" altLang="zh-CN" sz="4000" dirty="0">
                <a:solidFill>
                  <a:schemeClr val="bg1">
                    <a:lumMod val="50000"/>
                  </a:schemeClr>
                </a:solidFill>
              </a:rPr>
              <a:t>Word</a:t>
            </a:r>
            <a:endParaRPr lang="zh-CN" altLang="en-US" sz="4000" dirty="0">
              <a:solidFill>
                <a:schemeClr val="bg1">
                  <a:lumMod val="50000"/>
                </a:schemeClr>
              </a:solidFill>
            </a:endParaRPr>
          </a:p>
        </p:txBody>
      </p:sp>
      <p:sp>
        <p:nvSpPr>
          <p:cNvPr id="4" name="Rectangle 4">
            <a:extLst>
              <a:ext uri="{FF2B5EF4-FFF2-40B4-BE49-F238E27FC236}">
                <a16:creationId xmlns:a16="http://schemas.microsoft.com/office/drawing/2014/main" id="{2F21B98B-8BEC-4654-BA7A-811488B837AD}"/>
              </a:ext>
            </a:extLst>
          </p:cNvPr>
          <p:cNvSpPr txBox="1">
            <a:spLocks noChangeArrowheads="1"/>
          </p:cNvSpPr>
          <p:nvPr>
            <p:custDataLst>
              <p:tags r:id="rId1"/>
            </p:custDataLst>
          </p:nvPr>
        </p:nvSpPr>
        <p:spPr>
          <a:xfrm>
            <a:off x="750201" y="1494865"/>
            <a:ext cx="3334898" cy="4978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FF0000"/>
                </a:solidFill>
              </a:rPr>
              <a:t>bit </a:t>
            </a:r>
            <a:r>
              <a:rPr lang="zh-CN" altLang="en-US" sz="3200" b="1" dirty="0">
                <a:solidFill>
                  <a:srgbClr val="FF0000"/>
                </a:solidFill>
              </a:rPr>
              <a:t>位</a:t>
            </a:r>
            <a:endParaRPr lang="en-US" sz="3200" b="1" dirty="0">
              <a:solidFill>
                <a:srgbClr val="FF0000"/>
              </a:solidFill>
            </a:endParaRPr>
          </a:p>
          <a:p>
            <a:endParaRPr lang="en-US" sz="3200" b="1" dirty="0"/>
          </a:p>
          <a:p>
            <a:endParaRPr lang="en-US" sz="3200" b="1" dirty="0"/>
          </a:p>
          <a:p>
            <a:r>
              <a:rPr lang="en-US" sz="3200" b="1" dirty="0">
                <a:solidFill>
                  <a:srgbClr val="FF0000"/>
                </a:solidFill>
              </a:rPr>
              <a:t>Byte</a:t>
            </a:r>
            <a:r>
              <a:rPr lang="zh-CN" altLang="en-US" sz="3200" b="1" dirty="0">
                <a:solidFill>
                  <a:srgbClr val="FF0000"/>
                </a:solidFill>
              </a:rPr>
              <a:t>、</a:t>
            </a:r>
            <a:r>
              <a:rPr lang="en-US" sz="3200" dirty="0">
                <a:solidFill>
                  <a:srgbClr val="FF0000"/>
                </a:solidFill>
              </a:rPr>
              <a:t>Nibble</a:t>
            </a:r>
          </a:p>
          <a:p>
            <a:pPr marL="0" indent="0">
              <a:buFont typeface="Arial" panose="020B0604020202020204" pitchFamily="34" charset="0"/>
              <a:buNone/>
            </a:pPr>
            <a:r>
              <a:rPr lang="en-US" sz="3200" b="1" dirty="0">
                <a:solidFill>
                  <a:srgbClr val="FF0000"/>
                </a:solidFill>
              </a:rPr>
              <a:t>  </a:t>
            </a:r>
            <a:r>
              <a:rPr lang="zh-CN" altLang="en-US" sz="3200" b="1" dirty="0">
                <a:solidFill>
                  <a:srgbClr val="FF0000"/>
                </a:solidFill>
              </a:rPr>
              <a:t>字节    </a:t>
            </a:r>
            <a:r>
              <a:rPr lang="zh-CN" altLang="en-US" sz="3200" dirty="0">
                <a:solidFill>
                  <a:srgbClr val="FF0000"/>
                </a:solidFill>
              </a:rPr>
              <a:t>半字节</a:t>
            </a:r>
            <a:endParaRPr lang="en-US" sz="3200" dirty="0">
              <a:solidFill>
                <a:srgbClr val="FF0000"/>
              </a:solidFill>
            </a:endParaRPr>
          </a:p>
          <a:p>
            <a:endParaRPr lang="en-US" sz="3200" dirty="0"/>
          </a:p>
          <a:p>
            <a:endParaRPr lang="en-US" sz="3200" dirty="0"/>
          </a:p>
          <a:p>
            <a:r>
              <a:rPr lang="en-US" altLang="zh-CN" sz="3200" dirty="0">
                <a:solidFill>
                  <a:srgbClr val="FF0000"/>
                </a:solidFill>
              </a:rPr>
              <a:t>Word</a:t>
            </a:r>
            <a:br>
              <a:rPr lang="en-US" altLang="zh-CN" sz="3200" dirty="0">
                <a:solidFill>
                  <a:srgbClr val="FF0000"/>
                </a:solidFill>
              </a:rPr>
            </a:br>
            <a:r>
              <a:rPr lang="en-US" altLang="zh-CN" sz="3200" dirty="0">
                <a:solidFill>
                  <a:srgbClr val="FF0000"/>
                </a:solidFill>
              </a:rPr>
              <a:t>  </a:t>
            </a:r>
            <a:r>
              <a:rPr lang="zh-CN" altLang="en-US" sz="3200" dirty="0">
                <a:solidFill>
                  <a:srgbClr val="FF0000"/>
                </a:solidFill>
              </a:rPr>
              <a:t>字</a:t>
            </a:r>
            <a:endParaRPr lang="en-US" sz="3200" dirty="0">
              <a:solidFill>
                <a:srgbClr val="FF0000"/>
              </a:solidFill>
            </a:endParaRPr>
          </a:p>
          <a:p>
            <a:pPr marL="0" indent="0">
              <a:buFont typeface="Arial" panose="020B0604020202020204" pitchFamily="34" charset="0"/>
              <a:buNone/>
            </a:pPr>
            <a:endParaRPr lang="en-US" sz="3200" dirty="0">
              <a:solidFill>
                <a:srgbClr val="FF0000"/>
              </a:solidFill>
            </a:endParaRPr>
          </a:p>
        </p:txBody>
      </p:sp>
      <p:graphicFrame>
        <p:nvGraphicFramePr>
          <p:cNvPr id="5" name="Object 5">
            <a:extLst>
              <a:ext uri="{FF2B5EF4-FFF2-40B4-BE49-F238E27FC236}">
                <a16:creationId xmlns:a16="http://schemas.microsoft.com/office/drawing/2014/main" id="{8B108E73-9C76-4D6A-BCF2-F53690CB6059}"/>
              </a:ext>
            </a:extLst>
          </p:cNvPr>
          <p:cNvGraphicFramePr>
            <a:graphicFrameLocks noChangeAspect="1"/>
          </p:cNvGraphicFramePr>
          <p:nvPr>
            <p:custDataLst>
              <p:tags r:id="rId2"/>
            </p:custDataLst>
            <p:extLst>
              <p:ext uri="{D42A27DB-BD31-4B8C-83A1-F6EECF244321}">
                <p14:modId xmlns:p14="http://schemas.microsoft.com/office/powerpoint/2010/main" val="1281463841"/>
              </p:ext>
            </p:extLst>
          </p:nvPr>
        </p:nvGraphicFramePr>
        <p:xfrm>
          <a:off x="3852406" y="3150164"/>
          <a:ext cx="2590800" cy="1693863"/>
        </p:xfrm>
        <a:graphic>
          <a:graphicData uri="http://schemas.openxmlformats.org/presentationml/2006/ole">
            <mc:AlternateContent xmlns:mc="http://schemas.openxmlformats.org/markup-compatibility/2006">
              <mc:Choice xmlns:v="urn:schemas-microsoft-com:vml" Requires="v">
                <p:oleObj name="VISIO" r:id="rId7" imgW="937260" imgH="638556" progId="Visio.Drawing.6">
                  <p:embed/>
                </p:oleObj>
              </mc:Choice>
              <mc:Fallback>
                <p:oleObj name="VISIO" r:id="rId7" imgW="937260" imgH="638556" progId="Visio.Drawing.6">
                  <p:embed/>
                  <p:pic>
                    <p:nvPicPr>
                      <p:cNvPr id="5" name="Object 5">
                        <a:extLst>
                          <a:ext uri="{FF2B5EF4-FFF2-40B4-BE49-F238E27FC236}">
                            <a16:creationId xmlns:a16="http://schemas.microsoft.com/office/drawing/2014/main" id="{8B108E73-9C76-4D6A-BCF2-F53690CB6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2406" y="3150164"/>
                        <a:ext cx="25908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a:extLst>
              <a:ext uri="{FF2B5EF4-FFF2-40B4-BE49-F238E27FC236}">
                <a16:creationId xmlns:a16="http://schemas.microsoft.com/office/drawing/2014/main" id="{C7416DBA-F2A4-4706-BABB-E5D43288362D}"/>
              </a:ext>
            </a:extLst>
          </p:cNvPr>
          <p:cNvSpPr>
            <a:spLocks noChangeArrowheads="1"/>
          </p:cNvSpPr>
          <p:nvPr>
            <p:custDataLst>
              <p:tags r:id="rId3"/>
            </p:custDataLst>
          </p:nvPr>
        </p:nvSpPr>
        <p:spPr bwMode="auto">
          <a:xfrm>
            <a:off x="2057400" y="1410891"/>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grpSp>
        <p:nvGrpSpPr>
          <p:cNvPr id="14" name="组合 13">
            <a:extLst>
              <a:ext uri="{FF2B5EF4-FFF2-40B4-BE49-F238E27FC236}">
                <a16:creationId xmlns:a16="http://schemas.microsoft.com/office/drawing/2014/main" id="{B4261C8D-3100-47E2-894F-4BE41C68DC37}"/>
              </a:ext>
            </a:extLst>
          </p:cNvPr>
          <p:cNvGrpSpPr/>
          <p:nvPr/>
        </p:nvGrpSpPr>
        <p:grpSpPr>
          <a:xfrm>
            <a:off x="6813330" y="1058873"/>
            <a:ext cx="4861218" cy="1704838"/>
            <a:chOff x="6337319" y="1358612"/>
            <a:chExt cx="4747891" cy="1561846"/>
          </a:xfrm>
        </p:grpSpPr>
        <p:graphicFrame>
          <p:nvGraphicFramePr>
            <p:cNvPr id="7" name="Object 7">
              <a:extLst>
                <a:ext uri="{FF2B5EF4-FFF2-40B4-BE49-F238E27FC236}">
                  <a16:creationId xmlns:a16="http://schemas.microsoft.com/office/drawing/2014/main" id="{82E5EE7A-7C67-48FF-BFFE-0F4D58FBDBCB}"/>
                </a:ext>
              </a:extLst>
            </p:cNvPr>
            <p:cNvGraphicFramePr>
              <a:graphicFrameLocks noChangeAspect="1"/>
            </p:cNvGraphicFramePr>
            <p:nvPr>
              <p:custDataLst>
                <p:tags r:id="rId5"/>
              </p:custDataLst>
              <p:extLst>
                <p:ext uri="{D42A27DB-BD31-4B8C-83A1-F6EECF244321}">
                  <p14:modId xmlns:p14="http://schemas.microsoft.com/office/powerpoint/2010/main" val="394779778"/>
                </p:ext>
              </p:extLst>
            </p:nvPr>
          </p:nvGraphicFramePr>
          <p:xfrm>
            <a:off x="6852100" y="1358612"/>
            <a:ext cx="3736506" cy="1561846"/>
          </p:xfrm>
          <a:graphic>
            <a:graphicData uri="http://schemas.openxmlformats.org/presentationml/2006/ole">
              <mc:AlternateContent xmlns:mc="http://schemas.openxmlformats.org/markup-compatibility/2006">
                <mc:Choice xmlns:v="urn:schemas-microsoft-com:vml" Requires="v">
                  <p:oleObj name="VISIO" r:id="rId9" imgW="1286256" imgH="562356" progId="Visio.Drawing.6">
                    <p:embed/>
                  </p:oleObj>
                </mc:Choice>
                <mc:Fallback>
                  <p:oleObj name="VISIO" r:id="rId9" imgW="1286256" imgH="562356" progId="Visio.Drawing.6">
                    <p:embed/>
                    <p:pic>
                      <p:nvPicPr>
                        <p:cNvPr id="7" name="Object 7">
                          <a:extLst>
                            <a:ext uri="{FF2B5EF4-FFF2-40B4-BE49-F238E27FC236}">
                              <a16:creationId xmlns:a16="http://schemas.microsoft.com/office/drawing/2014/main" id="{82E5EE7A-7C67-48FF-BFFE-0F4D58FBDB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2100" y="1358612"/>
                          <a:ext cx="3736506" cy="1561846"/>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1F535F4F-B58E-41B9-8E94-EB45B3CCC77D}"/>
                </a:ext>
              </a:extLst>
            </p:cNvPr>
            <p:cNvSpPr txBox="1"/>
            <p:nvPr/>
          </p:nvSpPr>
          <p:spPr>
            <a:xfrm>
              <a:off x="6337319" y="2107118"/>
              <a:ext cx="877163" cy="646331"/>
            </a:xfrm>
            <a:prstGeom prst="rect">
              <a:avLst/>
            </a:prstGeom>
            <a:noFill/>
          </p:spPr>
          <p:txBody>
            <a:bodyPr wrap="none" rtlCol="0">
              <a:spAutoFit/>
            </a:bodyPr>
            <a:lstStyle/>
            <a:p>
              <a:pPr algn="ctr"/>
              <a:r>
                <a:rPr lang="zh-CN" altLang="en-US" dirty="0"/>
                <a:t>最高</a:t>
              </a:r>
              <a:endParaRPr lang="en-US" altLang="zh-CN" dirty="0"/>
            </a:p>
            <a:p>
              <a:pPr algn="ctr"/>
              <a:r>
                <a:rPr lang="zh-CN" altLang="en-US" dirty="0"/>
                <a:t>有效</a:t>
              </a:r>
              <a:r>
                <a:rPr lang="zh-CN" altLang="en-US" b="1" dirty="0"/>
                <a:t>位</a:t>
              </a:r>
            </a:p>
          </p:txBody>
        </p:sp>
        <p:sp>
          <p:nvSpPr>
            <p:cNvPr id="10" name="文本框 9">
              <a:extLst>
                <a:ext uri="{FF2B5EF4-FFF2-40B4-BE49-F238E27FC236}">
                  <a16:creationId xmlns:a16="http://schemas.microsoft.com/office/drawing/2014/main" id="{EC5FEAF8-1849-4052-91C9-07E9AC64FBCB}"/>
                </a:ext>
              </a:extLst>
            </p:cNvPr>
            <p:cNvSpPr txBox="1"/>
            <p:nvPr/>
          </p:nvSpPr>
          <p:spPr>
            <a:xfrm>
              <a:off x="10208047" y="2102246"/>
              <a:ext cx="877163" cy="646331"/>
            </a:xfrm>
            <a:prstGeom prst="rect">
              <a:avLst/>
            </a:prstGeom>
            <a:noFill/>
          </p:spPr>
          <p:txBody>
            <a:bodyPr wrap="none" rtlCol="0">
              <a:spAutoFit/>
            </a:bodyPr>
            <a:lstStyle/>
            <a:p>
              <a:pPr algn="ctr"/>
              <a:r>
                <a:rPr lang="zh-CN" altLang="en-US" dirty="0"/>
                <a:t>最低</a:t>
              </a:r>
              <a:endParaRPr lang="en-US" altLang="zh-CN" dirty="0"/>
            </a:p>
            <a:p>
              <a:pPr algn="ctr"/>
              <a:r>
                <a:rPr lang="zh-CN" altLang="en-US" dirty="0"/>
                <a:t>有效</a:t>
              </a:r>
              <a:r>
                <a:rPr lang="zh-CN" altLang="en-US" b="1" dirty="0"/>
                <a:t>位</a:t>
              </a:r>
            </a:p>
          </p:txBody>
        </p:sp>
      </p:grpSp>
      <p:grpSp>
        <p:nvGrpSpPr>
          <p:cNvPr id="15" name="组合 14">
            <a:extLst>
              <a:ext uri="{FF2B5EF4-FFF2-40B4-BE49-F238E27FC236}">
                <a16:creationId xmlns:a16="http://schemas.microsoft.com/office/drawing/2014/main" id="{F7033EC1-BC0E-4705-B58B-5E977A1AB5C2}"/>
              </a:ext>
            </a:extLst>
          </p:cNvPr>
          <p:cNvGrpSpPr/>
          <p:nvPr/>
        </p:nvGrpSpPr>
        <p:grpSpPr>
          <a:xfrm>
            <a:off x="6773109" y="3468205"/>
            <a:ext cx="5080761" cy="1579563"/>
            <a:chOff x="6116720" y="4104552"/>
            <a:chExt cx="5080761" cy="1579563"/>
          </a:xfrm>
        </p:grpSpPr>
        <p:graphicFrame>
          <p:nvGraphicFramePr>
            <p:cNvPr id="6" name="Object 6">
              <a:extLst>
                <a:ext uri="{FF2B5EF4-FFF2-40B4-BE49-F238E27FC236}">
                  <a16:creationId xmlns:a16="http://schemas.microsoft.com/office/drawing/2014/main" id="{86F1121C-C18C-4116-A1B2-D8EDF84347BF}"/>
                </a:ext>
              </a:extLst>
            </p:cNvPr>
            <p:cNvGraphicFramePr>
              <a:graphicFrameLocks noChangeAspect="1"/>
            </p:cNvGraphicFramePr>
            <p:nvPr>
              <p:custDataLst>
                <p:tags r:id="rId4"/>
              </p:custDataLst>
            </p:nvPr>
          </p:nvGraphicFramePr>
          <p:xfrm>
            <a:off x="6852100" y="4104552"/>
            <a:ext cx="3657600" cy="1579563"/>
          </p:xfrm>
          <a:graphic>
            <a:graphicData uri="http://schemas.openxmlformats.org/presentationml/2006/ole">
              <mc:AlternateContent xmlns:mc="http://schemas.openxmlformats.org/markup-compatibility/2006">
                <mc:Choice xmlns:v="urn:schemas-microsoft-com:vml" Requires="v">
                  <p:oleObj name="VISIO" r:id="rId11" imgW="1301496" imgH="560832" progId="Visio.Drawing.6">
                    <p:embed/>
                  </p:oleObj>
                </mc:Choice>
                <mc:Fallback>
                  <p:oleObj name="VISIO" r:id="rId11" imgW="1301496" imgH="560832" progId="Visio.Drawing.6">
                    <p:embed/>
                    <p:pic>
                      <p:nvPicPr>
                        <p:cNvPr id="6" name="Object 6">
                          <a:extLst>
                            <a:ext uri="{FF2B5EF4-FFF2-40B4-BE49-F238E27FC236}">
                              <a16:creationId xmlns:a16="http://schemas.microsoft.com/office/drawing/2014/main" id="{86F1121C-C18C-4116-A1B2-D8EDF8434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2100" y="4104552"/>
                          <a:ext cx="3657600" cy="157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文本框 10">
              <a:extLst>
                <a:ext uri="{FF2B5EF4-FFF2-40B4-BE49-F238E27FC236}">
                  <a16:creationId xmlns:a16="http://schemas.microsoft.com/office/drawing/2014/main" id="{8396A5E7-34EE-4C8D-9972-2A99D0E2E247}"/>
                </a:ext>
              </a:extLst>
            </p:cNvPr>
            <p:cNvSpPr txBox="1"/>
            <p:nvPr/>
          </p:nvSpPr>
          <p:spPr>
            <a:xfrm>
              <a:off x="6116720" y="4907509"/>
              <a:ext cx="1107996" cy="646331"/>
            </a:xfrm>
            <a:prstGeom prst="rect">
              <a:avLst/>
            </a:prstGeom>
            <a:noFill/>
          </p:spPr>
          <p:txBody>
            <a:bodyPr wrap="none" rtlCol="0">
              <a:spAutoFit/>
            </a:bodyPr>
            <a:lstStyle/>
            <a:p>
              <a:pPr algn="ctr"/>
              <a:r>
                <a:rPr lang="zh-CN" altLang="en-US" dirty="0"/>
                <a:t>最高</a:t>
              </a:r>
              <a:endParaRPr lang="en-US" altLang="zh-CN" dirty="0"/>
            </a:p>
            <a:p>
              <a:pPr algn="ctr"/>
              <a:r>
                <a:rPr lang="zh-CN" altLang="en-US" dirty="0"/>
                <a:t>有效</a:t>
              </a:r>
              <a:r>
                <a:rPr lang="zh-CN" altLang="en-US" b="1" dirty="0"/>
                <a:t>字节</a:t>
              </a:r>
            </a:p>
          </p:txBody>
        </p:sp>
        <p:sp>
          <p:nvSpPr>
            <p:cNvPr id="12" name="文本框 11">
              <a:extLst>
                <a:ext uri="{FF2B5EF4-FFF2-40B4-BE49-F238E27FC236}">
                  <a16:creationId xmlns:a16="http://schemas.microsoft.com/office/drawing/2014/main" id="{831B82E3-0BE9-4B2C-8B6A-6CDCF3F781E8}"/>
                </a:ext>
              </a:extLst>
            </p:cNvPr>
            <p:cNvSpPr txBox="1"/>
            <p:nvPr/>
          </p:nvSpPr>
          <p:spPr>
            <a:xfrm>
              <a:off x="10089485" y="4832887"/>
              <a:ext cx="1107996" cy="646331"/>
            </a:xfrm>
            <a:prstGeom prst="rect">
              <a:avLst/>
            </a:prstGeom>
            <a:noFill/>
          </p:spPr>
          <p:txBody>
            <a:bodyPr wrap="none" rtlCol="0">
              <a:spAutoFit/>
            </a:bodyPr>
            <a:lstStyle/>
            <a:p>
              <a:pPr algn="ctr"/>
              <a:r>
                <a:rPr lang="zh-CN" altLang="en-US" dirty="0"/>
                <a:t>最低</a:t>
              </a:r>
              <a:endParaRPr lang="en-US" altLang="zh-CN" dirty="0"/>
            </a:p>
            <a:p>
              <a:pPr algn="ctr"/>
              <a:r>
                <a:rPr lang="zh-CN" altLang="en-US" dirty="0"/>
                <a:t>有效</a:t>
              </a:r>
              <a:r>
                <a:rPr lang="zh-CN" altLang="en-US" b="1" dirty="0"/>
                <a:t>字节</a:t>
              </a:r>
            </a:p>
          </p:txBody>
        </p:sp>
      </p:grpSp>
      <p:sp>
        <p:nvSpPr>
          <p:cNvPr id="13" name="文本框 12">
            <a:extLst>
              <a:ext uri="{FF2B5EF4-FFF2-40B4-BE49-F238E27FC236}">
                <a16:creationId xmlns:a16="http://schemas.microsoft.com/office/drawing/2014/main" id="{ECB6886C-F817-47AD-8512-C403DC38261C}"/>
              </a:ext>
            </a:extLst>
          </p:cNvPr>
          <p:cNvSpPr txBox="1"/>
          <p:nvPr/>
        </p:nvSpPr>
        <p:spPr>
          <a:xfrm>
            <a:off x="854540" y="4381206"/>
            <a:ext cx="1279517" cy="461665"/>
          </a:xfrm>
          <a:prstGeom prst="rect">
            <a:avLst/>
          </a:prstGeom>
          <a:noFill/>
        </p:spPr>
        <p:txBody>
          <a:bodyPr wrap="none" rtlCol="0">
            <a:spAutoFit/>
          </a:bodyPr>
          <a:lstStyle/>
          <a:p>
            <a:pPr algn="ctr"/>
            <a:r>
              <a:rPr lang="en-US" altLang="zh-CN" sz="2400" b="1" dirty="0"/>
              <a:t>8</a:t>
            </a:r>
            <a:r>
              <a:rPr lang="zh-CN" altLang="en-US" sz="2400" b="1" dirty="0"/>
              <a:t>位一组</a:t>
            </a:r>
          </a:p>
        </p:txBody>
      </p:sp>
      <p:sp>
        <p:nvSpPr>
          <p:cNvPr id="16" name="文本框 15">
            <a:extLst>
              <a:ext uri="{FF2B5EF4-FFF2-40B4-BE49-F238E27FC236}">
                <a16:creationId xmlns:a16="http://schemas.microsoft.com/office/drawing/2014/main" id="{73711DDF-E008-4FF9-9D8C-CCDA70B6F436}"/>
              </a:ext>
            </a:extLst>
          </p:cNvPr>
          <p:cNvSpPr txBox="1"/>
          <p:nvPr/>
        </p:nvSpPr>
        <p:spPr>
          <a:xfrm>
            <a:off x="2417650" y="5783319"/>
            <a:ext cx="8494633" cy="528414"/>
          </a:xfrm>
          <a:prstGeom prst="rect">
            <a:avLst/>
          </a:prstGeom>
          <a:noFill/>
        </p:spPr>
        <p:txBody>
          <a:bodyPr wrap="none" rtlCol="0">
            <a:spAutoFit/>
          </a:bodyPr>
          <a:lstStyle/>
          <a:p>
            <a:pPr>
              <a:lnSpc>
                <a:spcPct val="130000"/>
              </a:lnSpc>
            </a:pPr>
            <a:r>
              <a:rPr lang="zh-CN" altLang="en-US" sz="2400" dirty="0"/>
              <a:t>大小取决于微处理器的结构，</a:t>
            </a:r>
            <a:r>
              <a:rPr lang="zh-CN" altLang="en-US" sz="2400" dirty="0">
                <a:latin typeface="楷体" panose="02010609060101010101" pitchFamily="49" charset="-122"/>
                <a:ea typeface="楷体" panose="02010609060101010101" pitchFamily="49" charset="-122"/>
              </a:rPr>
              <a:t>如，</a:t>
            </a:r>
            <a:r>
              <a:rPr lang="en-US" altLang="zh-CN" sz="2400" dirty="0">
                <a:latin typeface="楷体" panose="02010609060101010101" pitchFamily="49" charset="-122"/>
                <a:ea typeface="楷体" panose="02010609060101010101" pitchFamily="49" charset="-122"/>
              </a:rPr>
              <a:t>32</a:t>
            </a:r>
            <a:r>
              <a:rPr lang="zh-CN" altLang="en-US" sz="2400" dirty="0">
                <a:latin typeface="楷体" panose="02010609060101010101" pitchFamily="49" charset="-122"/>
                <a:ea typeface="楷体" panose="02010609060101010101" pitchFamily="49" charset="-122"/>
              </a:rPr>
              <a:t>位微处理器使用</a:t>
            </a:r>
            <a:r>
              <a:rPr lang="en-US" altLang="zh-CN" sz="2400" dirty="0">
                <a:latin typeface="楷体" panose="02010609060101010101" pitchFamily="49" charset="-122"/>
                <a:ea typeface="楷体" panose="02010609060101010101" pitchFamily="49" charset="-122"/>
              </a:rPr>
              <a:t>32</a:t>
            </a:r>
            <a:r>
              <a:rPr lang="zh-CN" altLang="en-US" sz="2400" dirty="0">
                <a:latin typeface="楷体" panose="02010609060101010101" pitchFamily="49" charset="-122"/>
                <a:ea typeface="楷体" panose="02010609060101010101" pitchFamily="49" charset="-122"/>
              </a:rPr>
              <a:t>位字</a:t>
            </a:r>
            <a:r>
              <a:rPr lang="zh-CN" altLang="en-US" sz="2400" dirty="0"/>
              <a:t>。</a:t>
            </a:r>
          </a:p>
        </p:txBody>
      </p:sp>
      <p:sp>
        <p:nvSpPr>
          <p:cNvPr id="3" name="Slide Number Placeholder 2">
            <a:extLst>
              <a:ext uri="{FF2B5EF4-FFF2-40B4-BE49-F238E27FC236}">
                <a16:creationId xmlns:a16="http://schemas.microsoft.com/office/drawing/2014/main" id="{EAB911E7-5041-4BD1-96D6-D746ED7C7D9F}"/>
              </a:ext>
            </a:extLst>
          </p:cNvPr>
          <p:cNvSpPr>
            <a:spLocks noGrp="1"/>
          </p:cNvSpPr>
          <p:nvPr>
            <p:ph type="sldNum" sz="quarter" idx="12"/>
          </p:nvPr>
        </p:nvSpPr>
        <p:spPr/>
        <p:txBody>
          <a:bodyPr/>
          <a:lstStyle/>
          <a:p>
            <a:fld id="{EC78E7B1-3FC2-4821-B144-3AA6EF938D0A}" type="slidenum">
              <a:rPr lang="zh-CN" altLang="en-US" sz="1400" b="1" smtClean="0"/>
              <a:pPr/>
              <a:t>21</a:t>
            </a:fld>
            <a:r>
              <a:rPr lang="zh-CN" altLang="en-US"/>
              <a:t> </a:t>
            </a:r>
            <a:r>
              <a:rPr lang="en-US" altLang="zh-CN"/>
              <a:t>/ 56</a:t>
            </a:r>
            <a:endParaRPr lang="zh-CN" altLang="en-US" dirty="0"/>
          </a:p>
        </p:txBody>
      </p:sp>
    </p:spTree>
    <p:extLst>
      <p:ext uri="{BB962C8B-B14F-4D97-AF65-F5344CB8AC3E}">
        <p14:creationId xmlns:p14="http://schemas.microsoft.com/office/powerpoint/2010/main" val="383620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942EF-C339-4820-9FA3-CE3629E84FDC}"/>
              </a:ext>
            </a:extLst>
          </p:cNvPr>
          <p:cNvSpPr>
            <a:spLocks noGrp="1"/>
          </p:cNvSpPr>
          <p:nvPr>
            <p:ph type="title"/>
          </p:nvPr>
        </p:nvSpPr>
        <p:spPr/>
        <p:txBody>
          <a:bodyPr>
            <a:normAutofit/>
          </a:bodyPr>
          <a:lstStyle/>
          <a:p>
            <a:r>
              <a:rPr lang="en-US" altLang="zh-CN" b="1" spc="0" dirty="0">
                <a:latin typeface="+mn-lt"/>
              </a:rPr>
              <a:t>        </a:t>
            </a:r>
            <a:r>
              <a:rPr lang="en-US" altLang="zh-CN" spc="0" dirty="0">
                <a:latin typeface="+mn-lt"/>
              </a:rPr>
              <a:t>0 </a:t>
            </a:r>
            <a:r>
              <a:rPr lang="zh-CN" altLang="en-US" spc="0" dirty="0">
                <a:latin typeface="+mn-lt"/>
              </a:rPr>
              <a:t>扩展                          </a:t>
            </a:r>
            <a:r>
              <a:rPr lang="en-US" altLang="zh-CN" dirty="0"/>
              <a:t>   </a:t>
            </a:r>
            <a:r>
              <a:rPr lang="zh-CN" altLang="en-US" dirty="0"/>
              <a:t>符号扩展</a:t>
            </a:r>
            <a:endParaRPr lang="zh-CN" altLang="en-US" b="1" spc="0" dirty="0">
              <a:solidFill>
                <a:schemeClr val="bg1">
                  <a:lumMod val="50000"/>
                </a:schemeClr>
              </a:solidFill>
              <a:latin typeface="Arial Narrow" panose="020B0606020202030204" pitchFamily="34" charset="0"/>
            </a:endParaRPr>
          </a:p>
        </p:txBody>
      </p:sp>
      <p:sp>
        <p:nvSpPr>
          <p:cNvPr id="4" name="Rectangle 4">
            <a:extLst>
              <a:ext uri="{FF2B5EF4-FFF2-40B4-BE49-F238E27FC236}">
                <a16:creationId xmlns:a16="http://schemas.microsoft.com/office/drawing/2014/main" id="{EDE9BA6A-386A-4BDF-A5EA-FFCB9180953D}"/>
              </a:ext>
            </a:extLst>
          </p:cNvPr>
          <p:cNvSpPr>
            <a:spLocks noChangeArrowheads="1"/>
          </p:cNvSpPr>
          <p:nvPr>
            <p:custDataLst>
              <p:tags r:id="rId1"/>
            </p:custDataLst>
          </p:nvPr>
        </p:nvSpPr>
        <p:spPr bwMode="auto">
          <a:xfrm>
            <a:off x="357404" y="1461073"/>
            <a:ext cx="5978504"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2800" dirty="0">
                <a:latin typeface="Times New Roman" pitchFamily="18" charset="0"/>
              </a:rPr>
              <a:t>Zeros copied to </a:t>
            </a:r>
            <a:r>
              <a:rPr lang="en-US" sz="2800" dirty="0" err="1">
                <a:latin typeface="Times New Roman" pitchFamily="18" charset="0"/>
              </a:rPr>
              <a:t>msb’s</a:t>
            </a:r>
            <a:r>
              <a:rPr lang="en-US" sz="2800" dirty="0">
                <a:latin typeface="Times New Roman" pitchFamily="18" charset="0"/>
              </a:rPr>
              <a:t> </a:t>
            </a:r>
            <a:r>
              <a:rPr lang="zh-CN" altLang="en-US" sz="2800" b="1" dirty="0">
                <a:solidFill>
                  <a:schemeClr val="bg1">
                    <a:lumMod val="50000"/>
                  </a:schemeClr>
                </a:solidFill>
                <a:latin typeface="Times New Roman" pitchFamily="18" charset="0"/>
              </a:rPr>
              <a:t>最高有效位</a:t>
            </a:r>
            <a:endParaRPr lang="en-US" sz="2800" b="1" dirty="0">
              <a:solidFill>
                <a:schemeClr val="bg1">
                  <a:lumMod val="50000"/>
                </a:schemeClr>
              </a:solidFill>
              <a:latin typeface="Times New Roman" pitchFamily="18" charset="0"/>
            </a:endParaRPr>
          </a:p>
          <a:p>
            <a:pPr marL="533400" indent="-533400" algn="just">
              <a:spcBef>
                <a:spcPct val="20000"/>
              </a:spcBef>
              <a:buFontTx/>
              <a:buChar char="•"/>
            </a:pPr>
            <a:r>
              <a:rPr lang="en-US" sz="2800" dirty="0">
                <a:latin typeface="Times New Roman" pitchFamily="18" charset="0"/>
              </a:rPr>
              <a:t>Value changes for negative numbers</a:t>
            </a:r>
          </a:p>
          <a:p>
            <a:pPr marL="533400" indent="-533400" algn="just">
              <a:spcBef>
                <a:spcPct val="20000"/>
              </a:spcBef>
              <a:buFontTx/>
              <a:buChar char="•"/>
            </a:pPr>
            <a:endParaRPr lang="en-US" sz="1600" dirty="0">
              <a:latin typeface="Times New Roman" pitchFamily="18" charset="0"/>
            </a:endParaRPr>
          </a:p>
          <a:p>
            <a:pPr marL="533400" indent="-533400" algn="just">
              <a:spcBef>
                <a:spcPct val="20000"/>
              </a:spcBef>
              <a:buFontTx/>
              <a:buChar char="•"/>
            </a:pPr>
            <a:r>
              <a:rPr lang="en-US" sz="2800" b="1" dirty="0">
                <a:latin typeface="Times New Roman" pitchFamily="18" charset="0"/>
              </a:rPr>
              <a:t>Example 1:</a:t>
            </a:r>
          </a:p>
          <a:p>
            <a:pPr marL="914400" lvl="1" indent="-457200" algn="just">
              <a:spcBef>
                <a:spcPct val="20000"/>
              </a:spcBef>
              <a:buFontTx/>
              <a:buChar char="–"/>
            </a:pPr>
            <a:r>
              <a:rPr lang="en-US" sz="2200" dirty="0">
                <a:latin typeface="Times New Roman" pitchFamily="18" charset="0"/>
              </a:rPr>
              <a:t>4-bit value =                              </a:t>
            </a:r>
            <a:r>
              <a:rPr lang="en-US" sz="2200" dirty="0">
                <a:solidFill>
                  <a:srgbClr val="FF0000"/>
                </a:solidFill>
                <a:latin typeface="Times New Roman" pitchFamily="18" charset="0"/>
              </a:rPr>
              <a:t>0</a:t>
            </a:r>
            <a:r>
              <a:rPr lang="en-US" sz="2200" dirty="0">
                <a:latin typeface="Times New Roman" pitchFamily="18" charset="0"/>
              </a:rPr>
              <a:t>011</a:t>
            </a:r>
            <a:r>
              <a:rPr lang="en-US" sz="2200" baseline="-25000" dirty="0">
                <a:latin typeface="Times New Roman" pitchFamily="18" charset="0"/>
              </a:rPr>
              <a:t>2</a:t>
            </a:r>
            <a:r>
              <a:rPr lang="en-US" sz="2200" dirty="0">
                <a:latin typeface="Times New Roman" pitchFamily="18" charset="0"/>
              </a:rPr>
              <a:t> = 3</a:t>
            </a:r>
            <a:r>
              <a:rPr lang="en-US" sz="2200" baseline="-25000" dirty="0">
                <a:latin typeface="Times New Roman" pitchFamily="18" charset="0"/>
              </a:rPr>
              <a:t>10</a:t>
            </a:r>
          </a:p>
          <a:p>
            <a:pPr marL="914400" lvl="1" indent="-457200" algn="just">
              <a:spcBef>
                <a:spcPct val="20000"/>
              </a:spcBef>
              <a:buFontTx/>
              <a:buChar char="–"/>
            </a:pPr>
            <a:r>
              <a:rPr lang="en-US" sz="2200" dirty="0">
                <a:latin typeface="Times New Roman" pitchFamily="18" charset="0"/>
              </a:rPr>
              <a:t>8-bit zero-extended value: </a:t>
            </a:r>
            <a:r>
              <a:rPr lang="en-US" sz="2200" dirty="0">
                <a:solidFill>
                  <a:schemeClr val="accent2"/>
                </a:solidFill>
                <a:latin typeface="Times New Roman" pitchFamily="18" charset="0"/>
              </a:rPr>
              <a:t>0000</a:t>
            </a:r>
            <a:r>
              <a:rPr lang="en-US" sz="2200" dirty="0">
                <a:solidFill>
                  <a:srgbClr val="FF0000"/>
                </a:solidFill>
                <a:latin typeface="Times New Roman" pitchFamily="18" charset="0"/>
              </a:rPr>
              <a:t>0</a:t>
            </a:r>
            <a:r>
              <a:rPr lang="en-US" sz="2200" dirty="0">
                <a:latin typeface="Times New Roman" pitchFamily="18" charset="0"/>
              </a:rPr>
              <a:t>011 = 3</a:t>
            </a:r>
            <a:r>
              <a:rPr lang="en-US" sz="2200" baseline="-25000" dirty="0">
                <a:latin typeface="Times New Roman" pitchFamily="18" charset="0"/>
              </a:rPr>
              <a:t>10</a:t>
            </a:r>
          </a:p>
          <a:p>
            <a:pPr marL="533400" indent="-533400" algn="just">
              <a:spcBef>
                <a:spcPct val="20000"/>
              </a:spcBef>
              <a:buFontTx/>
              <a:buChar char="•"/>
            </a:pPr>
            <a:endParaRPr lang="en-US" sz="2800" b="1" dirty="0">
              <a:latin typeface="Times New Roman" pitchFamily="18" charset="0"/>
            </a:endParaRPr>
          </a:p>
          <a:p>
            <a:pPr marL="533400" indent="-533400" algn="just">
              <a:spcBef>
                <a:spcPct val="20000"/>
              </a:spcBef>
              <a:buFontTx/>
              <a:buChar char="•"/>
            </a:pPr>
            <a:r>
              <a:rPr lang="en-US" sz="2800" b="1" dirty="0">
                <a:latin typeface="Times New Roman" pitchFamily="18" charset="0"/>
              </a:rPr>
              <a:t>Example 2:</a:t>
            </a:r>
          </a:p>
          <a:p>
            <a:pPr marL="914400" lvl="1" indent="-457200" algn="just">
              <a:spcBef>
                <a:spcPct val="20000"/>
              </a:spcBef>
              <a:buFontTx/>
              <a:buChar char="–"/>
            </a:pPr>
            <a:r>
              <a:rPr lang="en-US" sz="2000" dirty="0">
                <a:latin typeface="Times New Roman" pitchFamily="18" charset="0"/>
              </a:rPr>
              <a:t>4-bit value </a:t>
            </a:r>
            <a:r>
              <a:rPr lang="en-US" sz="2000">
                <a:latin typeface="Times New Roman" pitchFamily="18" charset="0"/>
              </a:rPr>
              <a:t>=                              </a:t>
            </a:r>
            <a:r>
              <a:rPr lang="en-US" sz="2200">
                <a:latin typeface="Times New Roman" pitchFamily="18" charset="0"/>
              </a:rPr>
              <a:t>(</a:t>
            </a:r>
            <a:r>
              <a:rPr lang="en-US" sz="2200">
                <a:solidFill>
                  <a:srgbClr val="FF0000"/>
                </a:solidFill>
                <a:latin typeface="Times New Roman" pitchFamily="18" charset="0"/>
              </a:rPr>
              <a:t>1</a:t>
            </a:r>
            <a:r>
              <a:rPr lang="en-US" sz="2200">
                <a:latin typeface="Times New Roman" pitchFamily="18" charset="0"/>
              </a:rPr>
              <a:t>011)</a:t>
            </a:r>
            <a:r>
              <a:rPr lang="zh-CN" altLang="en-US" sz="2200" baseline="-25000">
                <a:latin typeface="Times New Roman" pitchFamily="18" charset="0"/>
              </a:rPr>
              <a:t>补</a:t>
            </a:r>
            <a:r>
              <a:rPr lang="en-US" sz="2200">
                <a:latin typeface="Times New Roman" pitchFamily="18" charset="0"/>
              </a:rPr>
              <a:t> </a:t>
            </a:r>
            <a:r>
              <a:rPr lang="en-US" sz="2200" dirty="0">
                <a:latin typeface="Times New Roman" pitchFamily="18" charset="0"/>
              </a:rPr>
              <a:t>= -5</a:t>
            </a:r>
            <a:r>
              <a:rPr lang="en-US" sz="2200" baseline="-25000" dirty="0">
                <a:latin typeface="Times New Roman" pitchFamily="18" charset="0"/>
              </a:rPr>
              <a:t>10</a:t>
            </a:r>
            <a:endParaRPr lang="en-US" sz="2200" dirty="0">
              <a:latin typeface="Times New Roman" pitchFamily="18" charset="0"/>
            </a:endParaRPr>
          </a:p>
          <a:p>
            <a:pPr marL="914400" lvl="1" indent="-457200" algn="just">
              <a:spcBef>
                <a:spcPct val="20000"/>
              </a:spcBef>
              <a:buFontTx/>
              <a:buChar char="–"/>
            </a:pPr>
            <a:r>
              <a:rPr lang="en-US" sz="2000" dirty="0">
                <a:latin typeface="Times New Roman" pitchFamily="18" charset="0"/>
              </a:rPr>
              <a:t>8-bit zero-extended value</a:t>
            </a:r>
            <a:r>
              <a:rPr lang="en-US" sz="2000">
                <a:latin typeface="Times New Roman" pitchFamily="18" charset="0"/>
              </a:rPr>
              <a:t>: (</a:t>
            </a:r>
            <a:r>
              <a:rPr lang="en-US" sz="2200">
                <a:solidFill>
                  <a:schemeClr val="accent2"/>
                </a:solidFill>
                <a:latin typeface="Times New Roman" pitchFamily="18" charset="0"/>
              </a:rPr>
              <a:t>0000</a:t>
            </a:r>
            <a:r>
              <a:rPr lang="en-US" sz="2200">
                <a:solidFill>
                  <a:srgbClr val="FF0000"/>
                </a:solidFill>
                <a:latin typeface="Times New Roman" pitchFamily="18" charset="0"/>
              </a:rPr>
              <a:t>1</a:t>
            </a:r>
            <a:r>
              <a:rPr lang="en-US" sz="2200">
                <a:latin typeface="Times New Roman" pitchFamily="18" charset="0"/>
              </a:rPr>
              <a:t>011)</a:t>
            </a:r>
            <a:r>
              <a:rPr lang="zh-CN" altLang="en-US" sz="2200" baseline="-25000">
                <a:latin typeface="Times New Roman" pitchFamily="18" charset="0"/>
              </a:rPr>
              <a:t>补</a:t>
            </a:r>
            <a:r>
              <a:rPr lang="en-US" sz="2200">
                <a:latin typeface="Times New Roman" pitchFamily="18" charset="0"/>
              </a:rPr>
              <a:t>= </a:t>
            </a:r>
            <a:r>
              <a:rPr lang="en-US" sz="2200" dirty="0">
                <a:latin typeface="Times New Roman" pitchFamily="18" charset="0"/>
              </a:rPr>
              <a:t>11</a:t>
            </a:r>
            <a:r>
              <a:rPr lang="en-US" sz="2200" baseline="-25000" dirty="0">
                <a:latin typeface="Times New Roman" pitchFamily="18" charset="0"/>
              </a:rPr>
              <a:t>10</a:t>
            </a:r>
            <a:endParaRPr lang="en-US" sz="2200" dirty="0">
              <a:latin typeface="Times New Roman" pitchFamily="18" charset="0"/>
            </a:endParaRPr>
          </a:p>
          <a:p>
            <a:pPr marL="533400" indent="-533400" algn="just">
              <a:spcBef>
                <a:spcPct val="20000"/>
              </a:spcBef>
              <a:buFontTx/>
              <a:buChar char="•"/>
            </a:pPr>
            <a:endParaRPr lang="en-US" sz="2800" dirty="0">
              <a:latin typeface="Times New Roman" pitchFamily="18" charset="0"/>
            </a:endParaRPr>
          </a:p>
        </p:txBody>
      </p:sp>
      <p:sp>
        <p:nvSpPr>
          <p:cNvPr id="5" name="Rectangle 4">
            <a:extLst>
              <a:ext uri="{FF2B5EF4-FFF2-40B4-BE49-F238E27FC236}">
                <a16:creationId xmlns:a16="http://schemas.microsoft.com/office/drawing/2014/main" id="{E84D3D24-C903-4EA5-8E98-D00EF3366276}"/>
              </a:ext>
            </a:extLst>
          </p:cNvPr>
          <p:cNvSpPr>
            <a:spLocks noChangeArrowheads="1"/>
          </p:cNvSpPr>
          <p:nvPr>
            <p:custDataLst>
              <p:tags r:id="rId2"/>
            </p:custDataLst>
          </p:nvPr>
        </p:nvSpPr>
        <p:spPr bwMode="auto">
          <a:xfrm>
            <a:off x="6791633" y="1461073"/>
            <a:ext cx="5235185"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2800" dirty="0">
                <a:latin typeface="Times New Roman" pitchFamily="18" charset="0"/>
              </a:rPr>
              <a:t>Sign bit copied to </a:t>
            </a:r>
            <a:r>
              <a:rPr lang="en-US" sz="2800" dirty="0" err="1">
                <a:latin typeface="Times New Roman" pitchFamily="18" charset="0"/>
              </a:rPr>
              <a:t>msb’s</a:t>
            </a:r>
            <a:endParaRPr lang="en-US" sz="2800" dirty="0">
              <a:latin typeface="Times New Roman" pitchFamily="18" charset="0"/>
            </a:endParaRPr>
          </a:p>
          <a:p>
            <a:pPr marL="533400" indent="-533400" algn="just">
              <a:spcBef>
                <a:spcPct val="20000"/>
              </a:spcBef>
              <a:buFontTx/>
              <a:buChar char="•"/>
            </a:pPr>
            <a:r>
              <a:rPr lang="en-US" sz="2800" dirty="0">
                <a:latin typeface="Times New Roman" pitchFamily="18" charset="0"/>
              </a:rPr>
              <a:t>Number value is same</a:t>
            </a:r>
          </a:p>
          <a:p>
            <a:pPr marL="533400" indent="-533400" algn="just">
              <a:spcBef>
                <a:spcPct val="20000"/>
              </a:spcBef>
              <a:buFontTx/>
              <a:buChar char="•"/>
            </a:pPr>
            <a:endParaRPr lang="en-US" sz="1600" dirty="0">
              <a:latin typeface="Times New Roman" pitchFamily="18" charset="0"/>
            </a:endParaRPr>
          </a:p>
          <a:p>
            <a:pPr marL="533400" indent="-533400" algn="just">
              <a:spcBef>
                <a:spcPct val="20000"/>
              </a:spcBef>
              <a:buFontTx/>
              <a:buChar char="•"/>
            </a:pPr>
            <a:r>
              <a:rPr lang="en-US" sz="2800" b="1" dirty="0">
                <a:latin typeface="Times New Roman" pitchFamily="18" charset="0"/>
              </a:rPr>
              <a:t>Example 1:</a:t>
            </a:r>
          </a:p>
          <a:p>
            <a:pPr marL="914400" lvl="1" indent="-457200" algn="just">
              <a:spcBef>
                <a:spcPct val="20000"/>
              </a:spcBef>
              <a:buFontTx/>
              <a:buChar char="–"/>
            </a:pPr>
            <a:r>
              <a:rPr lang="en-US" sz="2200" dirty="0">
                <a:latin typeface="Times New Roman" pitchFamily="18" charset="0"/>
              </a:rPr>
              <a:t>4-bit representation of 3 =         </a:t>
            </a:r>
            <a:r>
              <a:rPr lang="en-US" sz="2200" b="1" dirty="0">
                <a:solidFill>
                  <a:srgbClr val="FF0000"/>
                </a:solidFill>
                <a:latin typeface="Times New Roman" pitchFamily="18" charset="0"/>
              </a:rPr>
              <a:t>0</a:t>
            </a:r>
            <a:r>
              <a:rPr lang="en-US" sz="2200" dirty="0">
                <a:latin typeface="Times New Roman" pitchFamily="18" charset="0"/>
              </a:rPr>
              <a:t>011</a:t>
            </a:r>
          </a:p>
          <a:p>
            <a:pPr marL="914400" lvl="1" indent="-457200" algn="just">
              <a:spcBef>
                <a:spcPct val="20000"/>
              </a:spcBef>
              <a:buFontTx/>
              <a:buChar char="–"/>
            </a:pPr>
            <a:r>
              <a:rPr lang="en-US" sz="2200" dirty="0">
                <a:latin typeface="Times New Roman" pitchFamily="18" charset="0"/>
              </a:rPr>
              <a:t>8-bit sign-extended value: </a:t>
            </a:r>
            <a:r>
              <a:rPr lang="en-US" sz="2200" dirty="0">
                <a:solidFill>
                  <a:schemeClr val="accent2"/>
                </a:solidFill>
                <a:latin typeface="Times New Roman" pitchFamily="18" charset="0"/>
              </a:rPr>
              <a:t>0000</a:t>
            </a:r>
            <a:r>
              <a:rPr lang="en-US" sz="2200" b="1" dirty="0">
                <a:solidFill>
                  <a:srgbClr val="FF0000"/>
                </a:solidFill>
                <a:latin typeface="Times New Roman" pitchFamily="18" charset="0"/>
              </a:rPr>
              <a:t>0</a:t>
            </a:r>
            <a:r>
              <a:rPr lang="en-US" sz="2200" dirty="0">
                <a:latin typeface="Times New Roman" pitchFamily="18" charset="0"/>
              </a:rPr>
              <a:t>011</a:t>
            </a:r>
          </a:p>
          <a:p>
            <a:pPr marL="533400" indent="-533400" algn="just">
              <a:spcBef>
                <a:spcPct val="20000"/>
              </a:spcBef>
              <a:buFontTx/>
              <a:buChar char="•"/>
            </a:pPr>
            <a:endParaRPr lang="en-US" sz="2800" b="1" dirty="0">
              <a:latin typeface="Times New Roman" pitchFamily="18" charset="0"/>
            </a:endParaRPr>
          </a:p>
          <a:p>
            <a:pPr marL="533400" indent="-533400" algn="just">
              <a:spcBef>
                <a:spcPct val="20000"/>
              </a:spcBef>
              <a:buFontTx/>
              <a:buChar char="•"/>
            </a:pPr>
            <a:r>
              <a:rPr lang="en-US" sz="2800" b="1" dirty="0">
                <a:latin typeface="Times New Roman" pitchFamily="18" charset="0"/>
              </a:rPr>
              <a:t>Example 2:</a:t>
            </a:r>
          </a:p>
          <a:p>
            <a:pPr marL="741363" lvl="1" indent="-344488" algn="just">
              <a:spcBef>
                <a:spcPct val="20000"/>
              </a:spcBef>
              <a:buFontTx/>
              <a:buChar char="–"/>
            </a:pPr>
            <a:r>
              <a:rPr lang="en-US" sz="2000" dirty="0">
                <a:latin typeface="Times New Roman" pitchFamily="18" charset="0"/>
              </a:rPr>
              <a:t>4-bit </a:t>
            </a:r>
            <a:r>
              <a:rPr lang="en-US" sz="2000">
                <a:latin typeface="Times New Roman" pitchFamily="18" charset="0"/>
              </a:rPr>
              <a:t>representation of      </a:t>
            </a:r>
            <a:r>
              <a:rPr lang="en-US" sz="2200">
                <a:latin typeface="Times New Roman" pitchFamily="18" charset="0"/>
              </a:rPr>
              <a:t>-5</a:t>
            </a:r>
            <a:r>
              <a:rPr lang="en-US" sz="2200" baseline="-25000">
                <a:latin typeface="Times New Roman" pitchFamily="18" charset="0"/>
              </a:rPr>
              <a:t>10</a:t>
            </a:r>
            <a:r>
              <a:rPr lang="en-US" sz="2200">
                <a:latin typeface="Times New Roman" pitchFamily="18" charset="0"/>
              </a:rPr>
              <a:t> = (</a:t>
            </a:r>
            <a:r>
              <a:rPr lang="en-US" sz="2200" b="1">
                <a:solidFill>
                  <a:srgbClr val="FF0000"/>
                </a:solidFill>
                <a:latin typeface="Times New Roman" pitchFamily="18" charset="0"/>
              </a:rPr>
              <a:t>1</a:t>
            </a:r>
            <a:r>
              <a:rPr lang="en-US" sz="2200">
                <a:latin typeface="Times New Roman" pitchFamily="18" charset="0"/>
              </a:rPr>
              <a:t>011)</a:t>
            </a:r>
            <a:r>
              <a:rPr lang="zh-CN" altLang="en-US" sz="2200" baseline="-25000">
                <a:latin typeface="Times New Roman" pitchFamily="18" charset="0"/>
              </a:rPr>
              <a:t>补</a:t>
            </a:r>
            <a:endParaRPr lang="en-US" sz="2200" dirty="0">
              <a:latin typeface="Times New Roman" pitchFamily="18" charset="0"/>
            </a:endParaRPr>
          </a:p>
          <a:p>
            <a:pPr marL="741363" lvl="1" indent="-344488" algn="just">
              <a:spcBef>
                <a:spcPct val="20000"/>
              </a:spcBef>
              <a:buFontTx/>
              <a:buChar char="–"/>
            </a:pPr>
            <a:r>
              <a:rPr lang="en-US" sz="2000" dirty="0">
                <a:latin typeface="Times New Roman" pitchFamily="18" charset="0"/>
              </a:rPr>
              <a:t>8-bit sign-extended value</a:t>
            </a:r>
            <a:r>
              <a:rPr lang="en-US" sz="2000">
                <a:latin typeface="Times New Roman" pitchFamily="18" charset="0"/>
              </a:rPr>
              <a:t>:  </a:t>
            </a:r>
            <a:r>
              <a:rPr lang="en-US" sz="2200">
                <a:latin typeface="Times New Roman" pitchFamily="18" charset="0"/>
              </a:rPr>
              <a:t>(</a:t>
            </a:r>
            <a:r>
              <a:rPr lang="en-US" sz="2200">
                <a:solidFill>
                  <a:schemeClr val="accent2"/>
                </a:solidFill>
                <a:latin typeface="Times New Roman" pitchFamily="18" charset="0"/>
              </a:rPr>
              <a:t>1111</a:t>
            </a:r>
            <a:r>
              <a:rPr lang="en-US" sz="2200" b="1">
                <a:solidFill>
                  <a:srgbClr val="FF0000"/>
                </a:solidFill>
                <a:latin typeface="Times New Roman" pitchFamily="18" charset="0"/>
              </a:rPr>
              <a:t>1</a:t>
            </a:r>
            <a:r>
              <a:rPr lang="en-US" sz="2200">
                <a:latin typeface="Times New Roman" pitchFamily="18" charset="0"/>
              </a:rPr>
              <a:t>011 )</a:t>
            </a:r>
            <a:r>
              <a:rPr lang="zh-CN" altLang="en-US" sz="2200" baseline="-25000">
                <a:latin typeface="Times New Roman" pitchFamily="18" charset="0"/>
              </a:rPr>
              <a:t>补</a:t>
            </a:r>
            <a:endParaRPr lang="en-US" sz="2200" dirty="0">
              <a:latin typeface="Times New Roman" pitchFamily="18" charset="0"/>
            </a:endParaRPr>
          </a:p>
        </p:txBody>
      </p:sp>
      <p:sp>
        <p:nvSpPr>
          <p:cNvPr id="6" name="乘号 5">
            <a:extLst>
              <a:ext uri="{FF2B5EF4-FFF2-40B4-BE49-F238E27FC236}">
                <a16:creationId xmlns:a16="http://schemas.microsoft.com/office/drawing/2014/main" id="{114AAAFE-FBE6-4329-B5B2-9955ECAC699F}"/>
              </a:ext>
            </a:extLst>
          </p:cNvPr>
          <p:cNvSpPr/>
          <p:nvPr/>
        </p:nvSpPr>
        <p:spPr>
          <a:xfrm>
            <a:off x="5089501" y="5245757"/>
            <a:ext cx="1474269" cy="1691841"/>
          </a:xfrm>
          <a:prstGeom prst="mathMultiply">
            <a:avLst/>
          </a:prstGeom>
          <a:solidFill>
            <a:srgbClr val="C0C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350D88C-69F4-4D07-847F-31F6A6494E23}"/>
              </a:ext>
            </a:extLst>
          </p:cNvPr>
          <p:cNvSpPr txBox="1"/>
          <p:nvPr/>
        </p:nvSpPr>
        <p:spPr>
          <a:xfrm>
            <a:off x="2243927" y="685830"/>
            <a:ext cx="2530026" cy="523220"/>
          </a:xfrm>
          <a:prstGeom prst="rect">
            <a:avLst/>
          </a:prstGeom>
          <a:noFill/>
        </p:spPr>
        <p:txBody>
          <a:bodyPr wrap="square">
            <a:spAutoFit/>
          </a:bodyPr>
          <a:lstStyle/>
          <a:p>
            <a:pPr algn="ctr"/>
            <a:r>
              <a:rPr lang="en-US" altLang="zh-CN" sz="2800" b="1" spc="0" dirty="0">
                <a:solidFill>
                  <a:schemeClr val="bg1">
                    <a:lumMod val="50000"/>
                  </a:schemeClr>
                </a:solidFill>
                <a:latin typeface="Arial Narrow" panose="020B0606020202030204" pitchFamily="34" charset="0"/>
              </a:rPr>
              <a:t>Zero-Extension</a:t>
            </a:r>
            <a:endParaRPr lang="zh-CN" altLang="en-US" sz="2800" dirty="0"/>
          </a:p>
        </p:txBody>
      </p:sp>
      <p:sp>
        <p:nvSpPr>
          <p:cNvPr id="10" name="文本框 9">
            <a:extLst>
              <a:ext uri="{FF2B5EF4-FFF2-40B4-BE49-F238E27FC236}">
                <a16:creationId xmlns:a16="http://schemas.microsoft.com/office/drawing/2014/main" id="{F4037D51-E5E1-40A3-BC84-4716D84D1B76}"/>
              </a:ext>
            </a:extLst>
          </p:cNvPr>
          <p:cNvSpPr txBox="1"/>
          <p:nvPr/>
        </p:nvSpPr>
        <p:spPr>
          <a:xfrm>
            <a:off x="8221186" y="677791"/>
            <a:ext cx="2475167" cy="523220"/>
          </a:xfrm>
          <a:prstGeom prst="rect">
            <a:avLst/>
          </a:prstGeom>
          <a:noFill/>
        </p:spPr>
        <p:txBody>
          <a:bodyPr wrap="square">
            <a:spAutoFit/>
          </a:bodyPr>
          <a:lstStyle/>
          <a:p>
            <a:pPr algn="ctr"/>
            <a:r>
              <a:rPr lang="en-US" altLang="zh-CN" sz="2800" b="1" dirty="0">
                <a:solidFill>
                  <a:schemeClr val="bg1">
                    <a:lumMod val="50000"/>
                  </a:schemeClr>
                </a:solidFill>
                <a:latin typeface="Arial Narrow" panose="020B0606020202030204" pitchFamily="34" charset="0"/>
              </a:rPr>
              <a:t>Sign-Extension</a:t>
            </a:r>
            <a:endParaRPr lang="zh-CN" altLang="en-US" sz="2800" dirty="0"/>
          </a:p>
        </p:txBody>
      </p:sp>
      <p:sp>
        <p:nvSpPr>
          <p:cNvPr id="3" name="Slide Number Placeholder 2">
            <a:extLst>
              <a:ext uri="{FF2B5EF4-FFF2-40B4-BE49-F238E27FC236}">
                <a16:creationId xmlns:a16="http://schemas.microsoft.com/office/drawing/2014/main" id="{3671CC69-61C9-463D-9E2E-A8E1DD9DCF88}"/>
              </a:ext>
            </a:extLst>
          </p:cNvPr>
          <p:cNvSpPr>
            <a:spLocks noGrp="1"/>
          </p:cNvSpPr>
          <p:nvPr>
            <p:ph type="sldNum" sz="quarter" idx="12"/>
          </p:nvPr>
        </p:nvSpPr>
        <p:spPr/>
        <p:txBody>
          <a:bodyPr/>
          <a:lstStyle/>
          <a:p>
            <a:fld id="{EC78E7B1-3FC2-4821-B144-3AA6EF938D0A}" type="slidenum">
              <a:rPr lang="zh-CN" altLang="en-US" sz="1400" b="1" smtClean="0"/>
              <a:pPr/>
              <a:t>22</a:t>
            </a:fld>
            <a:r>
              <a:rPr lang="zh-CN" altLang="en-US"/>
              <a:t> </a:t>
            </a:r>
            <a:r>
              <a:rPr lang="en-US" altLang="zh-CN"/>
              <a:t>/ 56</a:t>
            </a:r>
            <a:endParaRPr lang="zh-CN" altLang="en-US" dirty="0"/>
          </a:p>
        </p:txBody>
      </p:sp>
    </p:spTree>
    <p:extLst>
      <p:ext uri="{BB962C8B-B14F-4D97-AF65-F5344CB8AC3E}">
        <p14:creationId xmlns:p14="http://schemas.microsoft.com/office/powerpoint/2010/main" val="352232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C8FB9-F155-4272-8B8F-44A4627CFB3D}"/>
              </a:ext>
            </a:extLst>
          </p:cNvPr>
          <p:cNvSpPr>
            <a:spLocks noGrp="1"/>
          </p:cNvSpPr>
          <p:nvPr>
            <p:ph type="title"/>
          </p:nvPr>
        </p:nvSpPr>
        <p:spPr/>
        <p:txBody>
          <a:bodyPr/>
          <a:lstStyle/>
          <a:p>
            <a:r>
              <a:rPr lang="zh-CN" altLang="en-US" dirty="0">
                <a:solidFill>
                  <a:schemeClr val="bg1">
                    <a:lumMod val="50000"/>
                  </a:schemeClr>
                </a:solidFill>
              </a:rPr>
              <a:t>（无符号）</a:t>
            </a:r>
            <a:r>
              <a:rPr lang="zh-CN" altLang="en-US" dirty="0"/>
              <a:t>二进制</a:t>
            </a:r>
            <a:r>
              <a:rPr lang="zh-CN" altLang="en-US" sz="2800" dirty="0"/>
              <a:t>的</a:t>
            </a:r>
            <a:r>
              <a:rPr lang="zh-CN" altLang="en-US" dirty="0"/>
              <a:t>四则运算</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A75883D-F99F-4A8F-BBE5-2462FC2E96B2}"/>
                  </a:ext>
                </a:extLst>
              </p:cNvPr>
              <p:cNvSpPr txBox="1"/>
              <p:nvPr/>
            </p:nvSpPr>
            <p:spPr>
              <a:xfrm>
                <a:off x="1208314" y="995933"/>
                <a:ext cx="9834744" cy="461665"/>
              </a:xfrm>
              <a:prstGeom prst="rect">
                <a:avLst/>
              </a:prstGeom>
              <a:noFill/>
            </p:spPr>
            <p:txBody>
              <a:bodyPr wrap="square" rtlCol="0">
                <a:spAutoFit/>
              </a:bodyPr>
              <a:lstStyle/>
              <a:p>
                <a:r>
                  <a:rPr lang="zh-CN" altLang="en-US" sz="2400" b="1" dirty="0"/>
                  <a:t>加法规则</a:t>
                </a:r>
                <a:r>
                  <a:rPr lang="zh-CN" altLang="en-US" sz="2400" dirty="0"/>
                  <a:t>      </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i="1">
                        <a:latin typeface="Cambria Math" panose="02040503050406030204" pitchFamily="18" charset="0"/>
                      </a:rPr>
                      <m:t>（</m:t>
                    </m:r>
                    <m:r>
                      <a:rPr lang="zh-CN" altLang="en-US" sz="2400" i="1" smtClean="0">
                        <a:latin typeface="Cambria Math" panose="02040503050406030204" pitchFamily="18" charset="0"/>
                      </a:rPr>
                      <m:t>进位</m:t>
                    </m:r>
                    <m:r>
                      <a:rPr lang="zh-CN" altLang="en-US" sz="2400" i="1">
                        <a:latin typeface="Cambria Math" panose="02040503050406030204" pitchFamily="18" charset="0"/>
                      </a:rPr>
                      <m:t>为</m:t>
                    </m:r>
                    <m:r>
                      <a:rPr lang="en-US" altLang="zh-CN" sz="2400" b="0" i="1" smtClean="0">
                        <a:latin typeface="Cambria Math" panose="02040503050406030204" pitchFamily="18" charset="0"/>
                      </a:rPr>
                      <m:t>1</m:t>
                    </m:r>
                    <m:r>
                      <a:rPr lang="zh-CN" altLang="en-US" sz="2400" i="1" smtClean="0">
                        <a:latin typeface="Cambria Math" panose="02040503050406030204" pitchFamily="18" charset="0"/>
                      </a:rPr>
                      <m:t>）</m:t>
                    </m:r>
                  </m:oMath>
                </a14:m>
                <a:endParaRPr lang="zh-CN" altLang="en-US" sz="2400" dirty="0"/>
              </a:p>
            </p:txBody>
          </p:sp>
        </mc:Choice>
        <mc:Fallback xmlns="">
          <p:sp>
            <p:nvSpPr>
              <p:cNvPr id="6" name="文本框 5">
                <a:extLst>
                  <a:ext uri="{FF2B5EF4-FFF2-40B4-BE49-F238E27FC236}">
                    <a16:creationId xmlns:a16="http://schemas.microsoft.com/office/drawing/2014/main" id="{DA75883D-F99F-4A8F-BBE5-2462FC2E96B2}"/>
                  </a:ext>
                </a:extLst>
              </p:cNvPr>
              <p:cNvSpPr txBox="1">
                <a:spLocks noRot="1" noChangeAspect="1" noMove="1" noResize="1" noEditPoints="1" noAdjustHandles="1" noChangeArrowheads="1" noChangeShapeType="1" noTextEdit="1"/>
              </p:cNvSpPr>
              <p:nvPr/>
            </p:nvSpPr>
            <p:spPr>
              <a:xfrm>
                <a:off x="1208314" y="995933"/>
                <a:ext cx="9834744" cy="461665"/>
              </a:xfrm>
              <a:prstGeom prst="rect">
                <a:avLst/>
              </a:prstGeom>
              <a:blipFill>
                <a:blip r:embed="rId3"/>
                <a:stretch>
                  <a:fillRect l="-929"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D56B40F-49C1-403B-AE20-B1502D73F2A4}"/>
                  </a:ext>
                </a:extLst>
              </p:cNvPr>
              <p:cNvSpPr txBox="1"/>
              <p:nvPr/>
            </p:nvSpPr>
            <p:spPr>
              <a:xfrm>
                <a:off x="1208313" y="1544659"/>
                <a:ext cx="9834744" cy="461665"/>
              </a:xfrm>
              <a:prstGeom prst="rect">
                <a:avLst/>
              </a:prstGeom>
              <a:noFill/>
            </p:spPr>
            <p:txBody>
              <a:bodyPr wrap="square" rtlCol="0">
                <a:spAutoFit/>
              </a:bodyPr>
              <a:lstStyle/>
              <a:p>
                <a:r>
                  <a:rPr lang="zh-CN" altLang="en-US" sz="2400" b="1" dirty="0"/>
                  <a:t>减法规则</a:t>
                </a:r>
                <a:r>
                  <a:rPr lang="zh-CN" altLang="en-US" sz="2400" dirty="0"/>
                  <a:t>      </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zh-CN" altLang="en-US" sz="2400" b="1" i="1">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zh-CN" altLang="en-US" sz="2400" i="1">
                        <a:latin typeface="Cambria Math" panose="02040503050406030204" pitchFamily="18" charset="0"/>
                      </a:rPr>
                      <m:t>（</m:t>
                    </m:r>
                    <m:r>
                      <a:rPr lang="zh-CN" altLang="en-US" sz="2400" i="1" smtClean="0">
                        <a:latin typeface="Cambria Math" panose="02040503050406030204" pitchFamily="18" charset="0"/>
                      </a:rPr>
                      <m:t>借位</m:t>
                    </m:r>
                    <m:r>
                      <a:rPr lang="zh-CN" altLang="en-US" sz="2400" i="1">
                        <a:latin typeface="Cambria Math" panose="02040503050406030204" pitchFamily="18" charset="0"/>
                      </a:rPr>
                      <m:t>为</m:t>
                    </m:r>
                    <m:r>
                      <a:rPr lang="en-US" altLang="zh-CN" sz="2400" b="0" i="1" smtClean="0">
                        <a:latin typeface="Cambria Math" panose="02040503050406030204" pitchFamily="18" charset="0"/>
                      </a:rPr>
                      <m:t>1</m:t>
                    </m:r>
                    <m:r>
                      <a:rPr lang="zh-CN" altLang="en-US" sz="2400" i="1" smtClean="0">
                        <a:latin typeface="Cambria Math" panose="02040503050406030204" pitchFamily="18" charset="0"/>
                      </a:rPr>
                      <m:t>）</m:t>
                    </m:r>
                  </m:oMath>
                </a14:m>
                <a:endParaRPr lang="zh-CN" altLang="en-US" sz="2400" dirty="0"/>
              </a:p>
            </p:txBody>
          </p:sp>
        </mc:Choice>
        <mc:Fallback xmlns="">
          <p:sp>
            <p:nvSpPr>
              <p:cNvPr id="7" name="文本框 6">
                <a:extLst>
                  <a:ext uri="{FF2B5EF4-FFF2-40B4-BE49-F238E27FC236}">
                    <a16:creationId xmlns:a16="http://schemas.microsoft.com/office/drawing/2014/main" id="{2D56B40F-49C1-403B-AE20-B1502D73F2A4}"/>
                  </a:ext>
                </a:extLst>
              </p:cNvPr>
              <p:cNvSpPr txBox="1">
                <a:spLocks noRot="1" noChangeAspect="1" noMove="1" noResize="1" noEditPoints="1" noAdjustHandles="1" noChangeArrowheads="1" noChangeShapeType="1" noTextEdit="1"/>
              </p:cNvSpPr>
              <p:nvPr/>
            </p:nvSpPr>
            <p:spPr>
              <a:xfrm>
                <a:off x="1208313" y="1544659"/>
                <a:ext cx="9834744" cy="461665"/>
              </a:xfrm>
              <a:prstGeom prst="rect">
                <a:avLst/>
              </a:prstGeom>
              <a:blipFill>
                <a:blip r:embed="rId4"/>
                <a:stretch>
                  <a:fillRect l="-929"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E75B017-F976-49E0-99CC-310650D95522}"/>
                  </a:ext>
                </a:extLst>
              </p:cNvPr>
              <p:cNvSpPr txBox="1"/>
              <p:nvPr/>
            </p:nvSpPr>
            <p:spPr>
              <a:xfrm>
                <a:off x="1208313" y="2093385"/>
                <a:ext cx="8087470" cy="461665"/>
              </a:xfrm>
              <a:prstGeom prst="rect">
                <a:avLst/>
              </a:prstGeom>
              <a:noFill/>
            </p:spPr>
            <p:txBody>
              <a:bodyPr wrap="square" rtlCol="0">
                <a:spAutoFit/>
              </a:bodyPr>
              <a:lstStyle/>
              <a:p>
                <a:r>
                  <a:rPr lang="zh-CN" altLang="en-US" sz="2400" b="1" dirty="0"/>
                  <a:t>乘法规则</a:t>
                </a:r>
                <a:r>
                  <a:rPr lang="zh-CN" altLang="en-US" sz="2400" dirty="0"/>
                  <a:t>      </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endParaRPr lang="zh-CN" altLang="en-US" sz="2400" b="1" dirty="0"/>
              </a:p>
            </p:txBody>
          </p:sp>
        </mc:Choice>
        <mc:Fallback xmlns="">
          <p:sp>
            <p:nvSpPr>
              <p:cNvPr id="8" name="文本框 7">
                <a:extLst>
                  <a:ext uri="{FF2B5EF4-FFF2-40B4-BE49-F238E27FC236}">
                    <a16:creationId xmlns:a16="http://schemas.microsoft.com/office/drawing/2014/main" id="{DE75B017-F976-49E0-99CC-310650D95522}"/>
                  </a:ext>
                </a:extLst>
              </p:cNvPr>
              <p:cNvSpPr txBox="1">
                <a:spLocks noRot="1" noChangeAspect="1" noMove="1" noResize="1" noEditPoints="1" noAdjustHandles="1" noChangeArrowheads="1" noChangeShapeType="1" noTextEdit="1"/>
              </p:cNvSpPr>
              <p:nvPr/>
            </p:nvSpPr>
            <p:spPr>
              <a:xfrm>
                <a:off x="1208313" y="2093385"/>
                <a:ext cx="8087470" cy="461665"/>
              </a:xfrm>
              <a:prstGeom prst="rect">
                <a:avLst/>
              </a:prstGeom>
              <a:blipFill>
                <a:blip r:embed="rId5"/>
                <a:stretch>
                  <a:fillRect l="-1130"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2D18EAF-3E12-41A5-BECE-7EA74D0CC5A4}"/>
                  </a:ext>
                </a:extLst>
              </p:cNvPr>
              <p:cNvSpPr txBox="1"/>
              <p:nvPr/>
            </p:nvSpPr>
            <p:spPr>
              <a:xfrm>
                <a:off x="1208313" y="2642111"/>
                <a:ext cx="4871847" cy="461665"/>
              </a:xfrm>
              <a:prstGeom prst="rect">
                <a:avLst/>
              </a:prstGeom>
              <a:noFill/>
            </p:spPr>
            <p:txBody>
              <a:bodyPr wrap="square" rtlCol="0">
                <a:spAutoFit/>
              </a:bodyPr>
              <a:lstStyle/>
              <a:p>
                <a:r>
                  <a:rPr lang="zh-CN" altLang="en-US" sz="2400" b="1" dirty="0"/>
                  <a:t>除法规则</a:t>
                </a:r>
                <a:r>
                  <a:rPr lang="zh-CN" altLang="en-US" sz="2400" dirty="0"/>
                  <a:t>      </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endParaRPr lang="zh-CN" altLang="en-US" sz="2400" b="1" dirty="0"/>
              </a:p>
            </p:txBody>
          </p:sp>
        </mc:Choice>
        <mc:Fallback xmlns="">
          <p:sp>
            <p:nvSpPr>
              <p:cNvPr id="9" name="文本框 8">
                <a:extLst>
                  <a:ext uri="{FF2B5EF4-FFF2-40B4-BE49-F238E27FC236}">
                    <a16:creationId xmlns:a16="http://schemas.microsoft.com/office/drawing/2014/main" id="{92D18EAF-3E12-41A5-BECE-7EA74D0CC5A4}"/>
                  </a:ext>
                </a:extLst>
              </p:cNvPr>
              <p:cNvSpPr txBox="1">
                <a:spLocks noRot="1" noChangeAspect="1" noMove="1" noResize="1" noEditPoints="1" noAdjustHandles="1" noChangeArrowheads="1" noChangeShapeType="1" noTextEdit="1"/>
              </p:cNvSpPr>
              <p:nvPr/>
            </p:nvSpPr>
            <p:spPr>
              <a:xfrm>
                <a:off x="1208313" y="2642111"/>
                <a:ext cx="4871847" cy="461665"/>
              </a:xfrm>
              <a:prstGeom prst="rect">
                <a:avLst/>
              </a:prstGeom>
              <a:blipFill>
                <a:blip r:embed="rId6"/>
                <a:stretch>
                  <a:fillRect l="-1877" t="-9211" b="-30263"/>
                </a:stretch>
              </a:blipFill>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F6E7EFDE-A533-4524-9CB9-640479CBF799}"/>
              </a:ext>
            </a:extLst>
          </p:cNvPr>
          <p:cNvGrpSpPr/>
          <p:nvPr/>
        </p:nvGrpSpPr>
        <p:grpSpPr>
          <a:xfrm>
            <a:off x="838200" y="3311920"/>
            <a:ext cx="3189514" cy="1574438"/>
            <a:chOff x="838200" y="3477987"/>
            <a:chExt cx="3189514" cy="157443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EC4A58-0154-4BAE-8E6C-311602ED996F}"/>
                    </a:ext>
                  </a:extLst>
                </p:cNvPr>
                <p:cNvSpPr txBox="1"/>
                <p:nvPr/>
              </p:nvSpPr>
              <p:spPr>
                <a:xfrm>
                  <a:off x="2100942" y="3529404"/>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12" name="文本框 11">
                  <a:extLst>
                    <a:ext uri="{FF2B5EF4-FFF2-40B4-BE49-F238E27FC236}">
                      <a16:creationId xmlns:a16="http://schemas.microsoft.com/office/drawing/2014/main" id="{8AEC4A58-0154-4BAE-8E6C-311602ED996F}"/>
                    </a:ext>
                  </a:extLst>
                </p:cNvPr>
                <p:cNvSpPr txBox="1">
                  <a:spLocks noRot="1" noChangeAspect="1" noMove="1" noResize="1" noEditPoints="1" noAdjustHandles="1" noChangeArrowheads="1" noChangeShapeType="1" noTextEdit="1"/>
                </p:cNvSpPr>
                <p:nvPr/>
              </p:nvSpPr>
              <p:spPr>
                <a:xfrm>
                  <a:off x="2100942" y="3529404"/>
                  <a:ext cx="1580882" cy="461665"/>
                </a:xfrm>
                <a:prstGeom prst="rect">
                  <a:avLst/>
                </a:prstGeom>
                <a:blipFill>
                  <a:blip r:embed="rId7"/>
                  <a:stretch>
                    <a:fillRect/>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84EB100E-D97E-4B67-B28A-42F7A223EAB1}"/>
                </a:ext>
              </a:extLst>
            </p:cNvPr>
            <p:cNvCxnSpPr/>
            <p:nvPr/>
          </p:nvCxnSpPr>
          <p:spPr>
            <a:xfrm>
              <a:off x="1208313" y="4523009"/>
              <a:ext cx="25091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9C35F70-113C-4BC4-BA93-93FD3B258255}"/>
                    </a:ext>
                  </a:extLst>
                </p:cNvPr>
                <p:cNvSpPr txBox="1"/>
                <p:nvPr/>
              </p:nvSpPr>
              <p:spPr>
                <a:xfrm>
                  <a:off x="2100942" y="4590760"/>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tx1"/>
                            </a:solidFill>
                            <a:latin typeface="Cambria Math" panose="02040503050406030204" pitchFamily="18" charset="0"/>
                          </a:rPr>
                          <m:t>11110</m:t>
                        </m:r>
                      </m:oMath>
                    </m:oMathPara>
                  </a14:m>
                  <a:endParaRPr lang="zh-CN" altLang="en-US" sz="2400" spc="600" dirty="0">
                    <a:solidFill>
                      <a:schemeClr val="tx1"/>
                    </a:solidFill>
                  </a:endParaRPr>
                </a:p>
              </p:txBody>
            </p:sp>
          </mc:Choice>
          <mc:Fallback xmlns="">
            <p:sp>
              <p:nvSpPr>
                <p:cNvPr id="16" name="文本框 15">
                  <a:extLst>
                    <a:ext uri="{FF2B5EF4-FFF2-40B4-BE49-F238E27FC236}">
                      <a16:creationId xmlns:a16="http://schemas.microsoft.com/office/drawing/2014/main" id="{69C35F70-113C-4BC4-BA93-93FD3B258255}"/>
                    </a:ext>
                  </a:extLst>
                </p:cNvPr>
                <p:cNvSpPr txBox="1">
                  <a:spLocks noRot="1" noChangeAspect="1" noMove="1" noResize="1" noEditPoints="1" noAdjustHandles="1" noChangeArrowheads="1" noChangeShapeType="1" noTextEdit="1"/>
                </p:cNvSpPr>
                <p:nvPr/>
              </p:nvSpPr>
              <p:spPr>
                <a:xfrm>
                  <a:off x="2100942" y="4590760"/>
                  <a:ext cx="1580882" cy="461665"/>
                </a:xfrm>
                <a:prstGeom prst="rect">
                  <a:avLst/>
                </a:prstGeom>
                <a:blipFill>
                  <a:blip r:embed="rId8"/>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4DB1D3AA-D9B5-438C-8CAD-9C0CAA9C4A59}"/>
                </a:ext>
              </a:extLst>
            </p:cNvPr>
            <p:cNvGrpSpPr/>
            <p:nvPr/>
          </p:nvGrpSpPr>
          <p:grpSpPr>
            <a:xfrm>
              <a:off x="1279071" y="4009351"/>
              <a:ext cx="2402753" cy="461665"/>
              <a:chOff x="1279071" y="4390356"/>
              <a:chExt cx="2402753" cy="461665"/>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8D27BF4-D6E8-409F-A2BC-A04789C14045}"/>
                      </a:ext>
                    </a:extLst>
                  </p:cNvPr>
                  <p:cNvSpPr txBox="1"/>
                  <p:nvPr/>
                </p:nvSpPr>
                <p:spPr>
                  <a:xfrm>
                    <a:off x="2594668" y="4390356"/>
                    <a:ext cx="1087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13" name="文本框 12">
                    <a:extLst>
                      <a:ext uri="{FF2B5EF4-FFF2-40B4-BE49-F238E27FC236}">
                        <a16:creationId xmlns:a16="http://schemas.microsoft.com/office/drawing/2014/main" id="{B8D27BF4-D6E8-409F-A2BC-A04789C14045}"/>
                      </a:ext>
                    </a:extLst>
                  </p:cNvPr>
                  <p:cNvSpPr txBox="1">
                    <a:spLocks noRot="1" noChangeAspect="1" noMove="1" noResize="1" noEditPoints="1" noAdjustHandles="1" noChangeArrowheads="1" noChangeShapeType="1" noTextEdit="1"/>
                  </p:cNvSpPr>
                  <p:nvPr/>
                </p:nvSpPr>
                <p:spPr>
                  <a:xfrm>
                    <a:off x="2594668" y="4390356"/>
                    <a:ext cx="1087156"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8547CF1-9355-4807-9A60-D6FA56DBBDD9}"/>
                      </a:ext>
                    </a:extLst>
                  </p:cNvPr>
                  <p:cNvSpPr txBox="1"/>
                  <p:nvPr/>
                </p:nvSpPr>
                <p:spPr>
                  <a:xfrm>
                    <a:off x="1279071" y="4390356"/>
                    <a:ext cx="7347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m:t>
                          </m:r>
                        </m:oMath>
                      </m:oMathPara>
                    </a14:m>
                    <a:endParaRPr lang="zh-CN" altLang="en-US" sz="2400" b="1" dirty="0">
                      <a:solidFill>
                        <a:srgbClr val="FF0000"/>
                      </a:solidFill>
                    </a:endParaRPr>
                  </a:p>
                </p:txBody>
              </p:sp>
            </mc:Choice>
            <mc:Fallback xmlns="">
              <p:sp>
                <p:nvSpPr>
                  <p:cNvPr id="18" name="文本框 17">
                    <a:extLst>
                      <a:ext uri="{FF2B5EF4-FFF2-40B4-BE49-F238E27FC236}">
                        <a16:creationId xmlns:a16="http://schemas.microsoft.com/office/drawing/2014/main" id="{18547CF1-9355-4807-9A60-D6FA56DBBDD9}"/>
                      </a:ext>
                    </a:extLst>
                  </p:cNvPr>
                  <p:cNvSpPr txBox="1">
                    <a:spLocks noRot="1" noChangeAspect="1" noMove="1" noResize="1" noEditPoints="1" noAdjustHandles="1" noChangeArrowheads="1" noChangeShapeType="1" noTextEdit="1"/>
                  </p:cNvSpPr>
                  <p:nvPr/>
                </p:nvSpPr>
                <p:spPr>
                  <a:xfrm>
                    <a:off x="1279071" y="4390356"/>
                    <a:ext cx="734786" cy="461665"/>
                  </a:xfrm>
                  <a:prstGeom prst="rect">
                    <a:avLst/>
                  </a:prstGeom>
                  <a:blipFill>
                    <a:blip r:embed="rId10"/>
                    <a:stretch>
                      <a:fillRect/>
                    </a:stretch>
                  </a:blipFill>
                </p:spPr>
                <p:txBody>
                  <a:bodyPr/>
                  <a:lstStyle/>
                  <a:p>
                    <a:r>
                      <a:rPr lang="zh-CN" altLang="en-US">
                        <a:noFill/>
                      </a:rPr>
                      <a:t> </a:t>
                    </a:r>
                  </a:p>
                </p:txBody>
              </p:sp>
            </mc:Fallback>
          </mc:AlternateContent>
        </p:grpSp>
        <p:sp>
          <p:nvSpPr>
            <p:cNvPr id="37" name="矩形 36">
              <a:extLst>
                <a:ext uri="{FF2B5EF4-FFF2-40B4-BE49-F238E27FC236}">
                  <a16:creationId xmlns:a16="http://schemas.microsoft.com/office/drawing/2014/main" id="{30EE3A13-6202-4BD2-AE4F-882D8C5087F5}"/>
                </a:ext>
              </a:extLst>
            </p:cNvPr>
            <p:cNvSpPr/>
            <p:nvPr/>
          </p:nvSpPr>
          <p:spPr>
            <a:xfrm>
              <a:off x="838200" y="3477987"/>
              <a:ext cx="3189514" cy="15744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D7C734DC-5A25-4F66-BAC4-67FF0459F948}"/>
              </a:ext>
            </a:extLst>
          </p:cNvPr>
          <p:cNvGrpSpPr/>
          <p:nvPr/>
        </p:nvGrpSpPr>
        <p:grpSpPr>
          <a:xfrm>
            <a:off x="838200" y="5035759"/>
            <a:ext cx="3189514" cy="1646746"/>
            <a:chOff x="838200" y="5201826"/>
            <a:chExt cx="3189514" cy="1646746"/>
          </a:xfrm>
        </p:grpSpPr>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A8D1920-0E00-4AD7-B128-6532314A167B}"/>
                    </a:ext>
                  </a:extLst>
                </p:cNvPr>
                <p:cNvSpPr txBox="1"/>
                <p:nvPr/>
              </p:nvSpPr>
              <p:spPr>
                <a:xfrm>
                  <a:off x="2100942" y="5325551"/>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20" name="文本框 19">
                  <a:extLst>
                    <a:ext uri="{FF2B5EF4-FFF2-40B4-BE49-F238E27FC236}">
                      <a16:creationId xmlns:a16="http://schemas.microsoft.com/office/drawing/2014/main" id="{9A8D1920-0E00-4AD7-B128-6532314A167B}"/>
                    </a:ext>
                  </a:extLst>
                </p:cNvPr>
                <p:cNvSpPr txBox="1">
                  <a:spLocks noRot="1" noChangeAspect="1" noMove="1" noResize="1" noEditPoints="1" noAdjustHandles="1" noChangeArrowheads="1" noChangeShapeType="1" noTextEdit="1"/>
                </p:cNvSpPr>
                <p:nvPr/>
              </p:nvSpPr>
              <p:spPr>
                <a:xfrm>
                  <a:off x="2100942" y="5325551"/>
                  <a:ext cx="1580882" cy="461665"/>
                </a:xfrm>
                <a:prstGeom prst="rect">
                  <a:avLst/>
                </a:prstGeom>
                <a:blipFill>
                  <a:blip r:embed="rId11"/>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92DE3A2F-14F4-49A2-9685-4CDED007D125}"/>
                </a:ext>
              </a:extLst>
            </p:cNvPr>
            <p:cNvCxnSpPr/>
            <p:nvPr/>
          </p:nvCxnSpPr>
          <p:spPr>
            <a:xfrm>
              <a:off x="1208313" y="6319156"/>
              <a:ext cx="25091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FD3A78E-97D9-49E4-B307-E03F9B560224}"/>
                    </a:ext>
                  </a:extLst>
                </p:cNvPr>
                <p:cNvSpPr txBox="1"/>
                <p:nvPr/>
              </p:nvSpPr>
              <p:spPr>
                <a:xfrm>
                  <a:off x="2100942" y="6386907"/>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latin typeface="Cambria Math" panose="02040503050406030204" pitchFamily="18" charset="0"/>
                          </a:rPr>
                          <m:t>10100</m:t>
                        </m:r>
                      </m:oMath>
                    </m:oMathPara>
                  </a14:m>
                  <a:endParaRPr lang="zh-CN" altLang="en-US" sz="2400" spc="600" dirty="0"/>
                </a:p>
              </p:txBody>
            </p:sp>
          </mc:Choice>
          <mc:Fallback xmlns="">
            <p:sp>
              <p:nvSpPr>
                <p:cNvPr id="22" name="文本框 21">
                  <a:extLst>
                    <a:ext uri="{FF2B5EF4-FFF2-40B4-BE49-F238E27FC236}">
                      <a16:creationId xmlns:a16="http://schemas.microsoft.com/office/drawing/2014/main" id="{2FD3A78E-97D9-49E4-B307-E03F9B560224}"/>
                    </a:ext>
                  </a:extLst>
                </p:cNvPr>
                <p:cNvSpPr txBox="1">
                  <a:spLocks noRot="1" noChangeAspect="1" noMove="1" noResize="1" noEditPoints="1" noAdjustHandles="1" noChangeArrowheads="1" noChangeShapeType="1" noTextEdit="1"/>
                </p:cNvSpPr>
                <p:nvPr/>
              </p:nvSpPr>
              <p:spPr>
                <a:xfrm>
                  <a:off x="2100942" y="6386907"/>
                  <a:ext cx="1580882" cy="461665"/>
                </a:xfrm>
                <a:prstGeom prst="rect">
                  <a:avLst/>
                </a:prstGeom>
                <a:blipFill>
                  <a:blip r:embed="rId12"/>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D74B6E1B-6B2E-4622-9198-2D34BB3DA2FC}"/>
                </a:ext>
              </a:extLst>
            </p:cNvPr>
            <p:cNvGrpSpPr/>
            <p:nvPr/>
          </p:nvGrpSpPr>
          <p:grpSpPr>
            <a:xfrm>
              <a:off x="1279071" y="5805498"/>
              <a:ext cx="2402753" cy="461665"/>
              <a:chOff x="1279071" y="4390356"/>
              <a:chExt cx="2402753" cy="461665"/>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C334868-11A8-44FE-882C-8E85FF19E948}"/>
                      </a:ext>
                    </a:extLst>
                  </p:cNvPr>
                  <p:cNvSpPr txBox="1"/>
                  <p:nvPr/>
                </p:nvSpPr>
                <p:spPr>
                  <a:xfrm>
                    <a:off x="2594668" y="4390356"/>
                    <a:ext cx="1087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24" name="文本框 23">
                    <a:extLst>
                      <a:ext uri="{FF2B5EF4-FFF2-40B4-BE49-F238E27FC236}">
                        <a16:creationId xmlns:a16="http://schemas.microsoft.com/office/drawing/2014/main" id="{0C334868-11A8-44FE-882C-8E85FF19E948}"/>
                      </a:ext>
                    </a:extLst>
                  </p:cNvPr>
                  <p:cNvSpPr txBox="1">
                    <a:spLocks noRot="1" noChangeAspect="1" noMove="1" noResize="1" noEditPoints="1" noAdjustHandles="1" noChangeArrowheads="1" noChangeShapeType="1" noTextEdit="1"/>
                  </p:cNvSpPr>
                  <p:nvPr/>
                </p:nvSpPr>
                <p:spPr>
                  <a:xfrm>
                    <a:off x="2594668" y="4390356"/>
                    <a:ext cx="1087156"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F9A9F47-2E1A-4DE1-B6C1-0EE24D71AA5D}"/>
                      </a:ext>
                    </a:extLst>
                  </p:cNvPr>
                  <p:cNvSpPr txBox="1"/>
                  <p:nvPr/>
                </p:nvSpPr>
                <p:spPr>
                  <a:xfrm>
                    <a:off x="1279071" y="4390356"/>
                    <a:ext cx="7347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m:t>
                          </m:r>
                        </m:oMath>
                      </m:oMathPara>
                    </a14:m>
                    <a:endParaRPr lang="zh-CN" altLang="en-US" sz="2400" b="1" dirty="0">
                      <a:solidFill>
                        <a:srgbClr val="FF0000"/>
                      </a:solidFill>
                    </a:endParaRPr>
                  </a:p>
                </p:txBody>
              </p:sp>
            </mc:Choice>
            <mc:Fallback xmlns="">
              <p:sp>
                <p:nvSpPr>
                  <p:cNvPr id="25" name="文本框 24">
                    <a:extLst>
                      <a:ext uri="{FF2B5EF4-FFF2-40B4-BE49-F238E27FC236}">
                        <a16:creationId xmlns:a16="http://schemas.microsoft.com/office/drawing/2014/main" id="{CF9A9F47-2E1A-4DE1-B6C1-0EE24D71AA5D}"/>
                      </a:ext>
                    </a:extLst>
                  </p:cNvPr>
                  <p:cNvSpPr txBox="1">
                    <a:spLocks noRot="1" noChangeAspect="1" noMove="1" noResize="1" noEditPoints="1" noAdjustHandles="1" noChangeArrowheads="1" noChangeShapeType="1" noTextEdit="1"/>
                  </p:cNvSpPr>
                  <p:nvPr/>
                </p:nvSpPr>
                <p:spPr>
                  <a:xfrm>
                    <a:off x="1279071" y="4390356"/>
                    <a:ext cx="734786" cy="461665"/>
                  </a:xfrm>
                  <a:prstGeom prst="rect">
                    <a:avLst/>
                  </a:prstGeom>
                  <a:blipFill>
                    <a:blip r:embed="rId14"/>
                    <a:stretch>
                      <a:fillRect/>
                    </a:stretch>
                  </a:blipFill>
                </p:spPr>
                <p:txBody>
                  <a:bodyPr/>
                  <a:lstStyle/>
                  <a:p>
                    <a:r>
                      <a:rPr lang="zh-CN" altLang="en-US">
                        <a:noFill/>
                      </a:rPr>
                      <a:t> </a:t>
                    </a:r>
                  </a:p>
                </p:txBody>
              </p:sp>
            </mc:Fallback>
          </mc:AlternateContent>
        </p:grpSp>
        <p:sp>
          <p:nvSpPr>
            <p:cNvPr id="38" name="矩形 37">
              <a:extLst>
                <a:ext uri="{FF2B5EF4-FFF2-40B4-BE49-F238E27FC236}">
                  <a16:creationId xmlns:a16="http://schemas.microsoft.com/office/drawing/2014/main" id="{A8F85429-4E9B-42EB-84D3-7E93AFDFDADF}"/>
                </a:ext>
              </a:extLst>
            </p:cNvPr>
            <p:cNvSpPr/>
            <p:nvPr/>
          </p:nvSpPr>
          <p:spPr>
            <a:xfrm>
              <a:off x="838200" y="5201826"/>
              <a:ext cx="3189514" cy="16274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7D3C2F77-FEDB-41D4-88DC-8C2E3764FB06}"/>
              </a:ext>
            </a:extLst>
          </p:cNvPr>
          <p:cNvGrpSpPr/>
          <p:nvPr/>
        </p:nvGrpSpPr>
        <p:grpSpPr>
          <a:xfrm>
            <a:off x="4492012" y="3304203"/>
            <a:ext cx="3189514" cy="3358963"/>
            <a:chOff x="4398840" y="3470271"/>
            <a:chExt cx="3189514" cy="3358963"/>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F1ADFF3-D953-4B1C-93B2-6517A6BCD476}"/>
                    </a:ext>
                  </a:extLst>
                </p:cNvPr>
                <p:cNvSpPr txBox="1"/>
                <p:nvPr/>
              </p:nvSpPr>
              <p:spPr>
                <a:xfrm>
                  <a:off x="5698675" y="3660035"/>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26" name="文本框 25">
                  <a:extLst>
                    <a:ext uri="{FF2B5EF4-FFF2-40B4-BE49-F238E27FC236}">
                      <a16:creationId xmlns:a16="http://schemas.microsoft.com/office/drawing/2014/main" id="{8F1ADFF3-D953-4B1C-93B2-6517A6BCD476}"/>
                    </a:ext>
                  </a:extLst>
                </p:cNvPr>
                <p:cNvSpPr txBox="1">
                  <a:spLocks noRot="1" noChangeAspect="1" noMove="1" noResize="1" noEditPoints="1" noAdjustHandles="1" noChangeArrowheads="1" noChangeShapeType="1" noTextEdit="1"/>
                </p:cNvSpPr>
                <p:nvPr/>
              </p:nvSpPr>
              <p:spPr>
                <a:xfrm>
                  <a:off x="5698675" y="3660035"/>
                  <a:ext cx="1580882" cy="461665"/>
                </a:xfrm>
                <a:prstGeom prst="rect">
                  <a:avLst/>
                </a:prstGeom>
                <a:blipFill>
                  <a:blip r:embed="rId15"/>
                  <a:stretch>
                    <a:fillRect/>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EAD5E6C1-871C-4E9D-AC35-CDB8D80AA248}"/>
                </a:ext>
              </a:extLst>
            </p:cNvPr>
            <p:cNvCxnSpPr/>
            <p:nvPr/>
          </p:nvCxnSpPr>
          <p:spPr>
            <a:xfrm>
              <a:off x="4806046" y="4653640"/>
              <a:ext cx="25091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00D3B97-882A-478F-BF29-222BA9672EE2}"/>
                    </a:ext>
                  </a:extLst>
                </p:cNvPr>
                <p:cNvSpPr txBox="1"/>
                <p:nvPr/>
              </p:nvSpPr>
              <p:spPr>
                <a:xfrm>
                  <a:off x="5698675" y="4721391"/>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28" name="文本框 27">
                  <a:extLst>
                    <a:ext uri="{FF2B5EF4-FFF2-40B4-BE49-F238E27FC236}">
                      <a16:creationId xmlns:a16="http://schemas.microsoft.com/office/drawing/2014/main" id="{A00D3B97-882A-478F-BF29-222BA9672EE2}"/>
                    </a:ext>
                  </a:extLst>
                </p:cNvPr>
                <p:cNvSpPr txBox="1">
                  <a:spLocks noRot="1" noChangeAspect="1" noMove="1" noResize="1" noEditPoints="1" noAdjustHandles="1" noChangeArrowheads="1" noChangeShapeType="1" noTextEdit="1"/>
                </p:cNvSpPr>
                <p:nvPr/>
              </p:nvSpPr>
              <p:spPr>
                <a:xfrm>
                  <a:off x="5698675" y="4721391"/>
                  <a:ext cx="1580882" cy="461665"/>
                </a:xfrm>
                <a:prstGeom prst="rect">
                  <a:avLst/>
                </a:prstGeom>
                <a:blipFill>
                  <a:blip r:embed="rId16"/>
                  <a:stretch>
                    <a:fillRect/>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5710BC2E-16CC-4A51-822B-85555818C4DB}"/>
                </a:ext>
              </a:extLst>
            </p:cNvPr>
            <p:cNvGrpSpPr/>
            <p:nvPr/>
          </p:nvGrpSpPr>
          <p:grpSpPr>
            <a:xfrm>
              <a:off x="4620986" y="4139982"/>
              <a:ext cx="2658571" cy="461665"/>
              <a:chOff x="1023253" y="4390356"/>
              <a:chExt cx="2658571" cy="461665"/>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F5BCE3B-881F-40D1-AAE1-4E337DD85893}"/>
                      </a:ext>
                    </a:extLst>
                  </p:cNvPr>
                  <p:cNvSpPr txBox="1"/>
                  <p:nvPr/>
                </p:nvSpPr>
                <p:spPr>
                  <a:xfrm>
                    <a:off x="2594668" y="4390356"/>
                    <a:ext cx="1087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30" name="文本框 29">
                    <a:extLst>
                      <a:ext uri="{FF2B5EF4-FFF2-40B4-BE49-F238E27FC236}">
                        <a16:creationId xmlns:a16="http://schemas.microsoft.com/office/drawing/2014/main" id="{EF5BCE3B-881F-40D1-AAE1-4E337DD85893}"/>
                      </a:ext>
                    </a:extLst>
                  </p:cNvPr>
                  <p:cNvSpPr txBox="1">
                    <a:spLocks noRot="1" noChangeAspect="1" noMove="1" noResize="1" noEditPoints="1" noAdjustHandles="1" noChangeArrowheads="1" noChangeShapeType="1" noTextEdit="1"/>
                  </p:cNvSpPr>
                  <p:nvPr/>
                </p:nvSpPr>
                <p:spPr>
                  <a:xfrm>
                    <a:off x="2594668" y="4390356"/>
                    <a:ext cx="1087156"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3DFADCD-9368-445C-9422-4E2440982A37}"/>
                      </a:ext>
                    </a:extLst>
                  </p:cNvPr>
                  <p:cNvSpPr txBox="1"/>
                  <p:nvPr/>
                </p:nvSpPr>
                <p:spPr>
                  <a:xfrm>
                    <a:off x="1023253" y="4390356"/>
                    <a:ext cx="7347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400" b="1" dirty="0">
                      <a:solidFill>
                        <a:srgbClr val="FF0000"/>
                      </a:solidFill>
                    </a:endParaRPr>
                  </a:p>
                </p:txBody>
              </p:sp>
            </mc:Choice>
            <mc:Fallback xmlns="">
              <p:sp>
                <p:nvSpPr>
                  <p:cNvPr id="31" name="文本框 30">
                    <a:extLst>
                      <a:ext uri="{FF2B5EF4-FFF2-40B4-BE49-F238E27FC236}">
                        <a16:creationId xmlns:a16="http://schemas.microsoft.com/office/drawing/2014/main" id="{63DFADCD-9368-445C-9422-4E2440982A37}"/>
                      </a:ext>
                    </a:extLst>
                  </p:cNvPr>
                  <p:cNvSpPr txBox="1">
                    <a:spLocks noRot="1" noChangeAspect="1" noMove="1" noResize="1" noEditPoints="1" noAdjustHandles="1" noChangeArrowheads="1" noChangeShapeType="1" noTextEdit="1"/>
                  </p:cNvSpPr>
                  <p:nvPr/>
                </p:nvSpPr>
                <p:spPr>
                  <a:xfrm>
                    <a:off x="1023253" y="4390356"/>
                    <a:ext cx="734786" cy="461665"/>
                  </a:xfrm>
                  <a:prstGeom prst="rect">
                    <a:avLst/>
                  </a:prstGeom>
                  <a:blipFill>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576AE5D-8E2B-4DF2-8EEC-7B0E5EA5161A}"/>
                    </a:ext>
                  </a:extLst>
                </p:cNvPr>
                <p:cNvSpPr txBox="1"/>
                <p:nvPr/>
              </p:nvSpPr>
              <p:spPr>
                <a:xfrm>
                  <a:off x="5453746" y="5146704"/>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00000</m:t>
                        </m:r>
                      </m:oMath>
                    </m:oMathPara>
                  </a14:m>
                  <a:endParaRPr lang="zh-CN" altLang="en-US" sz="2400" spc="600" dirty="0">
                    <a:solidFill>
                      <a:schemeClr val="bg1">
                        <a:lumMod val="50000"/>
                      </a:schemeClr>
                    </a:solidFill>
                  </a:endParaRPr>
                </a:p>
              </p:txBody>
            </p:sp>
          </mc:Choice>
          <mc:Fallback xmlns="">
            <p:sp>
              <p:nvSpPr>
                <p:cNvPr id="32" name="文本框 31">
                  <a:extLst>
                    <a:ext uri="{FF2B5EF4-FFF2-40B4-BE49-F238E27FC236}">
                      <a16:creationId xmlns:a16="http://schemas.microsoft.com/office/drawing/2014/main" id="{8576AE5D-8E2B-4DF2-8EEC-7B0E5EA5161A}"/>
                    </a:ext>
                  </a:extLst>
                </p:cNvPr>
                <p:cNvSpPr txBox="1">
                  <a:spLocks noRot="1" noChangeAspect="1" noMove="1" noResize="1" noEditPoints="1" noAdjustHandles="1" noChangeArrowheads="1" noChangeShapeType="1" noTextEdit="1"/>
                </p:cNvSpPr>
                <p:nvPr/>
              </p:nvSpPr>
              <p:spPr>
                <a:xfrm>
                  <a:off x="5453746" y="5146704"/>
                  <a:ext cx="1580882" cy="4616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33ADCDC-8D8F-4404-92CC-F815F6A29943}"/>
                    </a:ext>
                  </a:extLst>
                </p:cNvPr>
                <p:cNvSpPr txBox="1"/>
                <p:nvPr/>
              </p:nvSpPr>
              <p:spPr>
                <a:xfrm>
                  <a:off x="5208817" y="5598469"/>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33" name="文本框 32">
                  <a:extLst>
                    <a:ext uri="{FF2B5EF4-FFF2-40B4-BE49-F238E27FC236}">
                      <a16:creationId xmlns:a16="http://schemas.microsoft.com/office/drawing/2014/main" id="{B33ADCDC-8D8F-4404-92CC-F815F6A29943}"/>
                    </a:ext>
                  </a:extLst>
                </p:cNvPr>
                <p:cNvSpPr txBox="1">
                  <a:spLocks noRot="1" noChangeAspect="1" noMove="1" noResize="1" noEditPoints="1" noAdjustHandles="1" noChangeArrowheads="1" noChangeShapeType="1" noTextEdit="1"/>
                </p:cNvSpPr>
                <p:nvPr/>
              </p:nvSpPr>
              <p:spPr>
                <a:xfrm>
                  <a:off x="5208817" y="5598469"/>
                  <a:ext cx="1580882" cy="461665"/>
                </a:xfrm>
                <a:prstGeom prst="rect">
                  <a:avLst/>
                </a:prstGeom>
                <a:blipFill>
                  <a:blip r:embed="rId20"/>
                  <a:stretch>
                    <a:fillRect/>
                  </a:stretch>
                </a:blipFill>
              </p:spPr>
              <p:txBody>
                <a:bodyPr/>
                <a:lstStyle/>
                <a:p>
                  <a:r>
                    <a:rPr lang="zh-CN" altLang="en-US">
                      <a:noFill/>
                    </a:rPr>
                    <a:t> </a:t>
                  </a:r>
                </a:p>
              </p:txBody>
            </p:sp>
          </mc:Fallback>
        </mc:AlternateContent>
        <p:cxnSp>
          <p:nvCxnSpPr>
            <p:cNvPr id="34" name="直接连接符 33">
              <a:extLst>
                <a:ext uri="{FF2B5EF4-FFF2-40B4-BE49-F238E27FC236}">
                  <a16:creationId xmlns:a16="http://schemas.microsoft.com/office/drawing/2014/main" id="{0AB44DF9-0358-4D56-A1F5-66D980B09494}"/>
                </a:ext>
              </a:extLst>
            </p:cNvPr>
            <p:cNvCxnSpPr/>
            <p:nvPr/>
          </p:nvCxnSpPr>
          <p:spPr>
            <a:xfrm>
              <a:off x="4828087" y="6060134"/>
              <a:ext cx="25091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B1BD844-0202-458B-868D-8A04246540EC}"/>
                    </a:ext>
                  </a:extLst>
                </p:cNvPr>
                <p:cNvSpPr txBox="1"/>
                <p:nvPr/>
              </p:nvSpPr>
              <p:spPr>
                <a:xfrm>
                  <a:off x="4733399" y="5591966"/>
                  <a:ext cx="7347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m:t>
                        </m:r>
                      </m:oMath>
                    </m:oMathPara>
                  </a14:m>
                  <a:endParaRPr lang="zh-CN" altLang="en-US" sz="2400" dirty="0">
                    <a:solidFill>
                      <a:schemeClr val="bg1">
                        <a:lumMod val="50000"/>
                      </a:schemeClr>
                    </a:solidFill>
                  </a:endParaRPr>
                </a:p>
              </p:txBody>
            </p:sp>
          </mc:Choice>
          <mc:Fallback xmlns="">
            <p:sp>
              <p:nvSpPr>
                <p:cNvPr id="35" name="文本框 34">
                  <a:extLst>
                    <a:ext uri="{FF2B5EF4-FFF2-40B4-BE49-F238E27FC236}">
                      <a16:creationId xmlns:a16="http://schemas.microsoft.com/office/drawing/2014/main" id="{8B1BD844-0202-458B-868D-8A04246540EC}"/>
                    </a:ext>
                  </a:extLst>
                </p:cNvPr>
                <p:cNvSpPr txBox="1">
                  <a:spLocks noRot="1" noChangeAspect="1" noMove="1" noResize="1" noEditPoints="1" noAdjustHandles="1" noChangeArrowheads="1" noChangeShapeType="1" noTextEdit="1"/>
                </p:cNvSpPr>
                <p:nvPr/>
              </p:nvSpPr>
              <p:spPr>
                <a:xfrm>
                  <a:off x="4733399" y="5591966"/>
                  <a:ext cx="734786" cy="46166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C97923A-41AC-4311-8646-11AEE8D8ADB8}"/>
                    </a:ext>
                  </a:extLst>
                </p:cNvPr>
                <p:cNvSpPr txBox="1"/>
                <p:nvPr/>
              </p:nvSpPr>
              <p:spPr>
                <a:xfrm>
                  <a:off x="5214256" y="6137023"/>
                  <a:ext cx="207460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latin typeface="Cambria Math" panose="02040503050406030204" pitchFamily="18" charset="0"/>
                          </a:rPr>
                          <m:t>1111101</m:t>
                        </m:r>
                      </m:oMath>
                    </m:oMathPara>
                  </a14:m>
                  <a:endParaRPr lang="zh-CN" altLang="en-US" sz="2400" spc="600" dirty="0"/>
                </a:p>
              </p:txBody>
            </p:sp>
          </mc:Choice>
          <mc:Fallback xmlns="">
            <p:sp>
              <p:nvSpPr>
                <p:cNvPr id="36" name="文本框 35">
                  <a:extLst>
                    <a:ext uri="{FF2B5EF4-FFF2-40B4-BE49-F238E27FC236}">
                      <a16:creationId xmlns:a16="http://schemas.microsoft.com/office/drawing/2014/main" id="{CC97923A-41AC-4311-8646-11AEE8D8ADB8}"/>
                    </a:ext>
                  </a:extLst>
                </p:cNvPr>
                <p:cNvSpPr txBox="1">
                  <a:spLocks noRot="1" noChangeAspect="1" noMove="1" noResize="1" noEditPoints="1" noAdjustHandles="1" noChangeArrowheads="1" noChangeShapeType="1" noTextEdit="1"/>
                </p:cNvSpPr>
                <p:nvPr/>
              </p:nvSpPr>
              <p:spPr>
                <a:xfrm>
                  <a:off x="5214256" y="6137023"/>
                  <a:ext cx="2074607" cy="461665"/>
                </a:xfrm>
                <a:prstGeom prst="rect">
                  <a:avLst/>
                </a:prstGeom>
                <a:blipFill>
                  <a:blip r:embed="rId22"/>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337A780E-7DD0-416B-A1B4-E44ABBB1D29A}"/>
                </a:ext>
              </a:extLst>
            </p:cNvPr>
            <p:cNvSpPr/>
            <p:nvPr/>
          </p:nvSpPr>
          <p:spPr>
            <a:xfrm>
              <a:off x="4398840" y="3470271"/>
              <a:ext cx="3189514" cy="33589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1FFEF1-E9F1-4D3C-BE8F-A5336B3B29A3}"/>
              </a:ext>
            </a:extLst>
          </p:cNvPr>
          <p:cNvGrpSpPr/>
          <p:nvPr/>
        </p:nvGrpSpPr>
        <p:grpSpPr>
          <a:xfrm>
            <a:off x="8187069" y="3304204"/>
            <a:ext cx="3189514" cy="3358963"/>
            <a:chOff x="8187069" y="3470271"/>
            <a:chExt cx="3189514" cy="3358963"/>
          </a:xfrm>
        </p:grpSpPr>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8BFBD34-0AC6-4FD3-9B5B-7783FF23BB47}"/>
                    </a:ext>
                  </a:extLst>
                </p:cNvPr>
                <p:cNvSpPr txBox="1"/>
                <p:nvPr/>
              </p:nvSpPr>
              <p:spPr>
                <a:xfrm>
                  <a:off x="9668089" y="4106138"/>
                  <a:ext cx="15808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11001</m:t>
                        </m:r>
                      </m:oMath>
                    </m:oMathPara>
                  </a14:m>
                  <a:endParaRPr lang="zh-CN" altLang="en-US" sz="2400" spc="600" dirty="0">
                    <a:solidFill>
                      <a:schemeClr val="bg1">
                        <a:lumMod val="50000"/>
                      </a:schemeClr>
                    </a:solidFill>
                  </a:endParaRPr>
                </a:p>
              </p:txBody>
            </p:sp>
          </mc:Choice>
          <mc:Fallback xmlns="">
            <p:sp>
              <p:nvSpPr>
                <p:cNvPr id="40" name="文本框 39">
                  <a:extLst>
                    <a:ext uri="{FF2B5EF4-FFF2-40B4-BE49-F238E27FC236}">
                      <a16:creationId xmlns:a16="http://schemas.microsoft.com/office/drawing/2014/main" id="{68BFBD34-0AC6-4FD3-9B5B-7783FF23BB47}"/>
                    </a:ext>
                  </a:extLst>
                </p:cNvPr>
                <p:cNvSpPr txBox="1">
                  <a:spLocks noRot="1" noChangeAspect="1" noMove="1" noResize="1" noEditPoints="1" noAdjustHandles="1" noChangeArrowheads="1" noChangeShapeType="1" noTextEdit="1"/>
                </p:cNvSpPr>
                <p:nvPr/>
              </p:nvSpPr>
              <p:spPr>
                <a:xfrm>
                  <a:off x="9668089" y="4106138"/>
                  <a:ext cx="1580882" cy="461665"/>
                </a:xfrm>
                <a:prstGeom prst="rect">
                  <a:avLst/>
                </a:prstGeom>
                <a:blipFill>
                  <a:blip r:embed="rId23"/>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DC6E17ED-9EF8-41D8-8ABE-936DF6CE009C}"/>
                </a:ext>
              </a:extLst>
            </p:cNvPr>
            <p:cNvCxnSpPr/>
            <p:nvPr/>
          </p:nvCxnSpPr>
          <p:spPr>
            <a:xfrm>
              <a:off x="9314848" y="4086069"/>
              <a:ext cx="176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965875D-EDAA-4198-93E5-658C80A623D0}"/>
                    </a:ext>
                  </a:extLst>
                </p:cNvPr>
                <p:cNvSpPr txBox="1"/>
                <p:nvPr/>
              </p:nvSpPr>
              <p:spPr>
                <a:xfrm>
                  <a:off x="8287681" y="4097899"/>
                  <a:ext cx="9202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43" name="文本框 42">
                  <a:extLst>
                    <a:ext uri="{FF2B5EF4-FFF2-40B4-BE49-F238E27FC236}">
                      <a16:creationId xmlns:a16="http://schemas.microsoft.com/office/drawing/2014/main" id="{B965875D-EDAA-4198-93E5-658C80A623D0}"/>
                    </a:ext>
                  </a:extLst>
                </p:cNvPr>
                <p:cNvSpPr txBox="1">
                  <a:spLocks noRot="1" noChangeAspect="1" noMove="1" noResize="1" noEditPoints="1" noAdjustHandles="1" noChangeArrowheads="1" noChangeShapeType="1" noTextEdit="1"/>
                </p:cNvSpPr>
                <p:nvPr/>
              </p:nvSpPr>
              <p:spPr>
                <a:xfrm>
                  <a:off x="8287681" y="4097899"/>
                  <a:ext cx="920273" cy="461665"/>
                </a:xfrm>
                <a:prstGeom prst="rect">
                  <a:avLst/>
                </a:prstGeom>
                <a:blipFill>
                  <a:blip r:embed="rId24"/>
                  <a:stretch>
                    <a:fillRect l="-2000" r="-2667"/>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7A4B2878-4993-42A9-8BF2-CE1E4B5AEB99}"/>
                </a:ext>
              </a:extLst>
            </p:cNvPr>
            <p:cNvSpPr txBox="1"/>
            <p:nvPr/>
          </p:nvSpPr>
          <p:spPr>
            <a:xfrm>
              <a:off x="9219054" y="3948388"/>
              <a:ext cx="449036" cy="646331"/>
            </a:xfrm>
            <a:prstGeom prst="rect">
              <a:avLst/>
            </a:prstGeom>
            <a:noFill/>
          </p:spPr>
          <p:txBody>
            <a:bodyPr wrap="square">
              <a:spAutoFit/>
            </a:bodyPr>
            <a:lstStyle/>
            <a:p>
              <a:r>
                <a:rPr lang="en-US" altLang="zh-CN" sz="3600" spc="600" dirty="0"/>
                <a:t>)</a:t>
              </a:r>
              <a:endParaRPr lang="zh-CN" altLang="en-US" sz="3600" dirty="0"/>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7380F39-BD33-4F8D-A4F1-D5C5E38C9041}"/>
                    </a:ext>
                  </a:extLst>
                </p:cNvPr>
                <p:cNvSpPr txBox="1"/>
                <p:nvPr/>
              </p:nvSpPr>
              <p:spPr>
                <a:xfrm>
                  <a:off x="9742714" y="4545056"/>
                  <a:ext cx="9202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46" name="文本框 45">
                  <a:extLst>
                    <a:ext uri="{FF2B5EF4-FFF2-40B4-BE49-F238E27FC236}">
                      <a16:creationId xmlns:a16="http://schemas.microsoft.com/office/drawing/2014/main" id="{E7380F39-BD33-4F8D-A4F1-D5C5E38C9041}"/>
                    </a:ext>
                  </a:extLst>
                </p:cNvPr>
                <p:cNvSpPr txBox="1">
                  <a:spLocks noRot="1" noChangeAspect="1" noMove="1" noResize="1" noEditPoints="1" noAdjustHandles="1" noChangeArrowheads="1" noChangeShapeType="1" noTextEdit="1"/>
                </p:cNvSpPr>
                <p:nvPr/>
              </p:nvSpPr>
              <p:spPr>
                <a:xfrm>
                  <a:off x="9742714" y="4545056"/>
                  <a:ext cx="920273" cy="461665"/>
                </a:xfrm>
                <a:prstGeom prst="rect">
                  <a:avLst/>
                </a:prstGeom>
                <a:blipFill>
                  <a:blip r:embed="rId25"/>
                  <a:stretch>
                    <a:fillRect l="-1325" r="-2649"/>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B0390B2A-88F7-4B8F-B05D-65422C076293}"/>
                </a:ext>
              </a:extLst>
            </p:cNvPr>
            <p:cNvCxnSpPr/>
            <p:nvPr/>
          </p:nvCxnSpPr>
          <p:spPr>
            <a:xfrm>
              <a:off x="9462486" y="5006721"/>
              <a:ext cx="16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28B1535F-E39F-42BA-8C09-DDD9ED58E981}"/>
                    </a:ext>
                  </a:extLst>
                </p:cNvPr>
                <p:cNvSpPr txBox="1"/>
                <p:nvPr/>
              </p:nvSpPr>
              <p:spPr>
                <a:xfrm>
                  <a:off x="9282578" y="4545056"/>
                  <a:ext cx="587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m:t>
                        </m:r>
                      </m:oMath>
                    </m:oMathPara>
                  </a14:m>
                  <a:endParaRPr lang="zh-CN" altLang="en-US" sz="2400" dirty="0">
                    <a:solidFill>
                      <a:schemeClr val="bg1">
                        <a:lumMod val="50000"/>
                      </a:schemeClr>
                    </a:solidFill>
                  </a:endParaRPr>
                </a:p>
              </p:txBody>
            </p:sp>
          </mc:Choice>
          <mc:Fallback xmlns="">
            <p:sp>
              <p:nvSpPr>
                <p:cNvPr id="49" name="文本框 48">
                  <a:extLst>
                    <a:ext uri="{FF2B5EF4-FFF2-40B4-BE49-F238E27FC236}">
                      <a16:creationId xmlns:a16="http://schemas.microsoft.com/office/drawing/2014/main" id="{28B1535F-E39F-42BA-8C09-DDD9ED58E981}"/>
                    </a:ext>
                  </a:extLst>
                </p:cNvPr>
                <p:cNvSpPr txBox="1">
                  <a:spLocks noRot="1" noChangeAspect="1" noMove="1" noResize="1" noEditPoints="1" noAdjustHandles="1" noChangeArrowheads="1" noChangeShapeType="1" noTextEdit="1"/>
                </p:cNvSpPr>
                <p:nvPr/>
              </p:nvSpPr>
              <p:spPr>
                <a:xfrm>
                  <a:off x="9282578" y="4545056"/>
                  <a:ext cx="587829" cy="461665"/>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469615E-4F04-47C1-BB15-C502A261E90A}"/>
                    </a:ext>
                  </a:extLst>
                </p:cNvPr>
                <p:cNvSpPr txBox="1"/>
                <p:nvPr/>
              </p:nvSpPr>
              <p:spPr>
                <a:xfrm>
                  <a:off x="10243457" y="5055850"/>
                  <a:ext cx="9202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50" name="文本框 49">
                  <a:extLst>
                    <a:ext uri="{FF2B5EF4-FFF2-40B4-BE49-F238E27FC236}">
                      <a16:creationId xmlns:a16="http://schemas.microsoft.com/office/drawing/2014/main" id="{6469615E-4F04-47C1-BB15-C502A261E90A}"/>
                    </a:ext>
                  </a:extLst>
                </p:cNvPr>
                <p:cNvSpPr txBox="1">
                  <a:spLocks noRot="1" noChangeAspect="1" noMove="1" noResize="1" noEditPoints="1" noAdjustHandles="1" noChangeArrowheads="1" noChangeShapeType="1" noTextEdit="1"/>
                </p:cNvSpPr>
                <p:nvPr/>
              </p:nvSpPr>
              <p:spPr>
                <a:xfrm>
                  <a:off x="10243457" y="5055850"/>
                  <a:ext cx="920273" cy="461665"/>
                </a:xfrm>
                <a:prstGeom prst="rect">
                  <a:avLst/>
                </a:prstGeom>
                <a:blipFill>
                  <a:blip r:embed="rId27"/>
                  <a:stretch>
                    <a:fillRect l="-1325" r="-26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12F5FE5-FB81-43BA-B82A-754D76015F3B}"/>
                    </a:ext>
                  </a:extLst>
                </p:cNvPr>
                <p:cNvSpPr txBox="1"/>
                <p:nvPr/>
              </p:nvSpPr>
              <p:spPr>
                <a:xfrm>
                  <a:off x="10243457" y="5462082"/>
                  <a:ext cx="9202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101</m:t>
                        </m:r>
                      </m:oMath>
                    </m:oMathPara>
                  </a14:m>
                  <a:endParaRPr lang="zh-CN" altLang="en-US" sz="2400" spc="600" dirty="0">
                    <a:solidFill>
                      <a:schemeClr val="bg1">
                        <a:lumMod val="50000"/>
                      </a:schemeClr>
                    </a:solidFill>
                  </a:endParaRPr>
                </a:p>
              </p:txBody>
            </p:sp>
          </mc:Choice>
          <mc:Fallback xmlns="">
            <p:sp>
              <p:nvSpPr>
                <p:cNvPr id="51" name="文本框 50">
                  <a:extLst>
                    <a:ext uri="{FF2B5EF4-FFF2-40B4-BE49-F238E27FC236}">
                      <a16:creationId xmlns:a16="http://schemas.microsoft.com/office/drawing/2014/main" id="{812F5FE5-FB81-43BA-B82A-754D76015F3B}"/>
                    </a:ext>
                  </a:extLst>
                </p:cNvPr>
                <p:cNvSpPr txBox="1">
                  <a:spLocks noRot="1" noChangeAspect="1" noMove="1" noResize="1" noEditPoints="1" noAdjustHandles="1" noChangeArrowheads="1" noChangeShapeType="1" noTextEdit="1"/>
                </p:cNvSpPr>
                <p:nvPr/>
              </p:nvSpPr>
              <p:spPr>
                <a:xfrm>
                  <a:off x="10243457" y="5462082"/>
                  <a:ext cx="920273" cy="461665"/>
                </a:xfrm>
                <a:prstGeom prst="rect">
                  <a:avLst/>
                </a:prstGeom>
                <a:blipFill>
                  <a:blip r:embed="rId28"/>
                  <a:stretch>
                    <a:fillRect l="-1325" r="-2649"/>
                  </a:stretch>
                </a:blipFill>
              </p:spPr>
              <p:txBody>
                <a:bodyPr/>
                <a:lstStyle/>
                <a:p>
                  <a:r>
                    <a:rPr lang="zh-CN" altLang="en-US">
                      <a:noFill/>
                    </a:rPr>
                    <a:t> </a:t>
                  </a:r>
                </a:p>
              </p:txBody>
            </p:sp>
          </mc:Fallback>
        </mc:AlternateContent>
        <p:cxnSp>
          <p:nvCxnSpPr>
            <p:cNvPr id="53" name="直接连接符 52">
              <a:extLst>
                <a:ext uri="{FF2B5EF4-FFF2-40B4-BE49-F238E27FC236}">
                  <a16:creationId xmlns:a16="http://schemas.microsoft.com/office/drawing/2014/main" id="{BA00311A-786F-44F5-9D27-8AC8D66B839E}"/>
                </a:ext>
              </a:extLst>
            </p:cNvPr>
            <p:cNvCxnSpPr/>
            <p:nvPr/>
          </p:nvCxnSpPr>
          <p:spPr>
            <a:xfrm>
              <a:off x="9503092" y="5931919"/>
              <a:ext cx="16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68CA9CB-E5C4-4E21-8427-6EF2DECB33B1}"/>
                    </a:ext>
                  </a:extLst>
                </p:cNvPr>
                <p:cNvSpPr txBox="1"/>
                <p:nvPr/>
              </p:nvSpPr>
              <p:spPr>
                <a:xfrm>
                  <a:off x="9323184" y="5470254"/>
                  <a:ext cx="5878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m:t>
                        </m:r>
                      </m:oMath>
                    </m:oMathPara>
                  </a14:m>
                  <a:endParaRPr lang="zh-CN" altLang="en-US" sz="2400" dirty="0">
                    <a:solidFill>
                      <a:schemeClr val="bg1">
                        <a:lumMod val="50000"/>
                      </a:schemeClr>
                    </a:solidFill>
                  </a:endParaRPr>
                </a:p>
              </p:txBody>
            </p:sp>
          </mc:Choice>
          <mc:Fallback xmlns="">
            <p:sp>
              <p:nvSpPr>
                <p:cNvPr id="54" name="文本框 53">
                  <a:extLst>
                    <a:ext uri="{FF2B5EF4-FFF2-40B4-BE49-F238E27FC236}">
                      <a16:creationId xmlns:a16="http://schemas.microsoft.com/office/drawing/2014/main" id="{068CA9CB-E5C4-4E21-8427-6EF2DECB33B1}"/>
                    </a:ext>
                  </a:extLst>
                </p:cNvPr>
                <p:cNvSpPr txBox="1">
                  <a:spLocks noRot="1" noChangeAspect="1" noMove="1" noResize="1" noEditPoints="1" noAdjustHandles="1" noChangeArrowheads="1" noChangeShapeType="1" noTextEdit="1"/>
                </p:cNvSpPr>
                <p:nvPr/>
              </p:nvSpPr>
              <p:spPr>
                <a:xfrm>
                  <a:off x="9323184" y="5470254"/>
                  <a:ext cx="587829" cy="46166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C6B212FC-A6D4-41A9-B7FB-DDDCCD722D34}"/>
                    </a:ext>
                  </a:extLst>
                </p:cNvPr>
                <p:cNvSpPr txBox="1"/>
                <p:nvPr/>
              </p:nvSpPr>
              <p:spPr>
                <a:xfrm>
                  <a:off x="10727871" y="6002288"/>
                  <a:ext cx="4358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solidFill>
                              <a:schemeClr val="bg1">
                                <a:lumMod val="50000"/>
                              </a:schemeClr>
                            </a:solidFill>
                            <a:latin typeface="Cambria Math" panose="02040503050406030204" pitchFamily="18" charset="0"/>
                          </a:rPr>
                          <m:t>0</m:t>
                        </m:r>
                      </m:oMath>
                    </m:oMathPara>
                  </a14:m>
                  <a:endParaRPr lang="zh-CN" altLang="en-US" sz="2400" spc="600" dirty="0">
                    <a:solidFill>
                      <a:schemeClr val="bg1">
                        <a:lumMod val="50000"/>
                      </a:schemeClr>
                    </a:solidFill>
                  </a:endParaRPr>
                </a:p>
              </p:txBody>
            </p:sp>
          </mc:Choice>
          <mc:Fallback xmlns="">
            <p:sp>
              <p:nvSpPr>
                <p:cNvPr id="55" name="文本框 54">
                  <a:extLst>
                    <a:ext uri="{FF2B5EF4-FFF2-40B4-BE49-F238E27FC236}">
                      <a16:creationId xmlns:a16="http://schemas.microsoft.com/office/drawing/2014/main" id="{C6B212FC-A6D4-41A9-B7FB-DDDCCD722D34}"/>
                    </a:ext>
                  </a:extLst>
                </p:cNvPr>
                <p:cNvSpPr txBox="1">
                  <a:spLocks noRot="1" noChangeAspect="1" noMove="1" noResize="1" noEditPoints="1" noAdjustHandles="1" noChangeArrowheads="1" noChangeShapeType="1" noTextEdit="1"/>
                </p:cNvSpPr>
                <p:nvPr/>
              </p:nvSpPr>
              <p:spPr>
                <a:xfrm>
                  <a:off x="10727871" y="6002288"/>
                  <a:ext cx="435858" cy="461665"/>
                </a:xfrm>
                <a:prstGeom prst="rect">
                  <a:avLst/>
                </a:prstGeom>
                <a:blipFill>
                  <a:blip r:embed="rId30"/>
                  <a:stretch>
                    <a:fillRect l="-2817" r="-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B7EB8C0-4602-4936-80F4-36247A169F23}"/>
                    </a:ext>
                  </a:extLst>
                </p:cNvPr>
                <p:cNvSpPr txBox="1"/>
                <p:nvPr/>
              </p:nvSpPr>
              <p:spPr>
                <a:xfrm>
                  <a:off x="10233027" y="3618091"/>
                  <a:ext cx="92027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pc="600" smtClean="0">
                            <a:latin typeface="Cambria Math" panose="02040503050406030204" pitchFamily="18" charset="0"/>
                          </a:rPr>
                          <m:t>101</m:t>
                        </m:r>
                      </m:oMath>
                    </m:oMathPara>
                  </a14:m>
                  <a:endParaRPr lang="zh-CN" altLang="en-US" sz="2400" spc="600" dirty="0"/>
                </a:p>
              </p:txBody>
            </p:sp>
          </mc:Choice>
          <mc:Fallback xmlns="">
            <p:sp>
              <p:nvSpPr>
                <p:cNvPr id="56" name="文本框 55">
                  <a:extLst>
                    <a:ext uri="{FF2B5EF4-FFF2-40B4-BE49-F238E27FC236}">
                      <a16:creationId xmlns:a16="http://schemas.microsoft.com/office/drawing/2014/main" id="{7B7EB8C0-4602-4936-80F4-36247A169F23}"/>
                    </a:ext>
                  </a:extLst>
                </p:cNvPr>
                <p:cNvSpPr txBox="1">
                  <a:spLocks noRot="1" noChangeAspect="1" noMove="1" noResize="1" noEditPoints="1" noAdjustHandles="1" noChangeArrowheads="1" noChangeShapeType="1" noTextEdit="1"/>
                </p:cNvSpPr>
                <p:nvPr/>
              </p:nvSpPr>
              <p:spPr>
                <a:xfrm>
                  <a:off x="10233027" y="3618091"/>
                  <a:ext cx="920273" cy="461665"/>
                </a:xfrm>
                <a:prstGeom prst="rect">
                  <a:avLst/>
                </a:prstGeom>
                <a:blipFill>
                  <a:blip r:embed="rId31"/>
                  <a:stretch>
                    <a:fillRect l="-1987" r="-1987"/>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59534267-2603-430C-A958-C9E76541A0AC}"/>
                </a:ext>
              </a:extLst>
            </p:cNvPr>
            <p:cNvSpPr/>
            <p:nvPr/>
          </p:nvSpPr>
          <p:spPr>
            <a:xfrm>
              <a:off x="8187069" y="3470271"/>
              <a:ext cx="3189514" cy="33589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Slide Number Placeholder 2">
            <a:extLst>
              <a:ext uri="{FF2B5EF4-FFF2-40B4-BE49-F238E27FC236}">
                <a16:creationId xmlns:a16="http://schemas.microsoft.com/office/drawing/2014/main" id="{D2BE5A54-39E0-4CDB-AEF5-41E98A946B13}"/>
              </a:ext>
            </a:extLst>
          </p:cNvPr>
          <p:cNvSpPr>
            <a:spLocks noGrp="1"/>
          </p:cNvSpPr>
          <p:nvPr>
            <p:ph type="sldNum" sz="quarter" idx="12"/>
          </p:nvPr>
        </p:nvSpPr>
        <p:spPr/>
        <p:txBody>
          <a:bodyPr/>
          <a:lstStyle/>
          <a:p>
            <a:fld id="{EC78E7B1-3FC2-4821-B144-3AA6EF938D0A}" type="slidenum">
              <a:rPr lang="zh-CN" altLang="en-US" sz="1400" b="1" smtClean="0"/>
              <a:pPr/>
              <a:t>23</a:t>
            </a:fld>
            <a:r>
              <a:rPr lang="zh-CN" altLang="en-US"/>
              <a:t> </a:t>
            </a:r>
            <a:r>
              <a:rPr lang="en-US" altLang="zh-CN"/>
              <a:t>/ 56</a:t>
            </a:r>
            <a:endParaRPr lang="zh-CN" altLang="en-US" dirty="0"/>
          </a:p>
        </p:txBody>
      </p:sp>
    </p:spTree>
    <p:extLst>
      <p:ext uri="{BB962C8B-B14F-4D97-AF65-F5344CB8AC3E}">
        <p14:creationId xmlns:p14="http://schemas.microsoft.com/office/powerpoint/2010/main" val="425993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zh-CN" altLang="en-US" dirty="0">
                <a:solidFill>
                  <a:srgbClr val="FF0000"/>
                </a:solidFill>
              </a:rPr>
              <a:t>减法</a:t>
            </a:r>
            <a:r>
              <a:rPr lang="zh-CN" altLang="en-US" dirty="0"/>
              <a:t>转换成</a:t>
            </a:r>
            <a:r>
              <a:rPr lang="zh-CN" altLang="en-US" dirty="0">
                <a:solidFill>
                  <a:srgbClr val="FF0000"/>
                </a:solidFill>
              </a:rPr>
              <a:t>加法</a:t>
            </a:r>
          </a:p>
        </p:txBody>
      </p:sp>
      <p:sp>
        <p:nvSpPr>
          <p:cNvPr id="26" name="TextBox 25"/>
          <p:cNvSpPr txBox="1"/>
          <p:nvPr/>
        </p:nvSpPr>
        <p:spPr>
          <a:xfrm>
            <a:off x="2207569" y="3645025"/>
            <a:ext cx="8186857" cy="46166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buNone/>
            </a:pPr>
            <a:r>
              <a:rPr lang="zh-CN" altLang="en-US" sz="2400" b="1" dirty="0">
                <a:solidFill>
                  <a:srgbClr val="0070C0"/>
                </a:solidFill>
              </a:rPr>
              <a:t>在舍弃进位的情况下，</a:t>
            </a:r>
            <a:r>
              <a:rPr lang="zh-CN" altLang="en-US" sz="2400" b="1" dirty="0">
                <a:solidFill>
                  <a:srgbClr val="FF0000"/>
                </a:solidFill>
              </a:rPr>
              <a:t>减</a:t>
            </a:r>
            <a:r>
              <a:rPr lang="zh-CN" altLang="en-US" sz="2400" b="1" dirty="0">
                <a:solidFill>
                  <a:srgbClr val="0070C0"/>
                </a:solidFill>
              </a:rPr>
              <a:t>去某数可以用</a:t>
            </a:r>
            <a:r>
              <a:rPr lang="zh-CN" altLang="en-US" sz="2400" b="1" dirty="0">
                <a:solidFill>
                  <a:srgbClr val="FF0000"/>
                </a:solidFill>
              </a:rPr>
              <a:t>加</a:t>
            </a:r>
            <a:r>
              <a:rPr lang="zh-CN" altLang="en-US" sz="2400" b="1" dirty="0">
                <a:solidFill>
                  <a:srgbClr val="0070C0"/>
                </a:solidFill>
              </a:rPr>
              <a:t>上它的</a:t>
            </a:r>
            <a:r>
              <a:rPr lang="zh-CN" altLang="en-US" sz="2400" b="1" dirty="0">
                <a:solidFill>
                  <a:srgbClr val="FF0000"/>
                </a:solidFill>
              </a:rPr>
              <a:t>补码</a:t>
            </a:r>
            <a:r>
              <a:rPr lang="zh-CN" altLang="en-US" sz="2400" b="1" dirty="0">
                <a:solidFill>
                  <a:srgbClr val="0070C0"/>
                </a:solidFill>
              </a:rPr>
              <a:t>代替！</a:t>
            </a:r>
          </a:p>
        </p:txBody>
      </p:sp>
      <p:grpSp>
        <p:nvGrpSpPr>
          <p:cNvPr id="4" name="组合 3"/>
          <p:cNvGrpSpPr/>
          <p:nvPr/>
        </p:nvGrpSpPr>
        <p:grpSpPr>
          <a:xfrm>
            <a:off x="1044169" y="1014637"/>
            <a:ext cx="8796247" cy="2499074"/>
            <a:chOff x="-479831" y="1052736"/>
            <a:chExt cx="8796247" cy="2499074"/>
          </a:xfrm>
        </p:grpSpPr>
        <p:grpSp>
          <p:nvGrpSpPr>
            <p:cNvPr id="141325" name="组合 141324"/>
            <p:cNvGrpSpPr/>
            <p:nvPr/>
          </p:nvGrpSpPr>
          <p:grpSpPr>
            <a:xfrm>
              <a:off x="1231032" y="1196752"/>
              <a:ext cx="1828800" cy="1828800"/>
              <a:chOff x="755576" y="1196752"/>
              <a:chExt cx="1828800" cy="1828800"/>
            </a:xfrm>
          </p:grpSpPr>
          <p:pic>
            <p:nvPicPr>
              <p:cNvPr id="141314" name="Picture 2" descr="http://read.pudn.com/downloads167/sourcecode/windows/control/770846/%E7%AE%80%E6%98%93%E9%92%9F%E8%A1%A8/%E9%92%9F%E8%A1%A8%E6%A0%B7%E5%BC%8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9675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1130078" y="211115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V="1">
                <a:off x="1689747" y="142717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noChangeAspect="1"/>
            </p:cNvGrpSpPr>
            <p:nvPr/>
          </p:nvGrpSpPr>
          <p:grpSpPr>
            <a:xfrm>
              <a:off x="6487616" y="1196752"/>
              <a:ext cx="1828800" cy="1828800"/>
              <a:chOff x="5598368" y="1340768"/>
              <a:chExt cx="2286000" cy="2286000"/>
            </a:xfrm>
          </p:grpSpPr>
          <p:pic>
            <p:nvPicPr>
              <p:cNvPr id="9" name="Picture 2" descr="http://read.pudn.com/downloads167/sourcecode/windows/control/770846/%E7%AE%80%E6%98%93%E9%92%9F%E8%A1%A8/%E9%92%9F%E8%A1%A8%E6%A0%B7%E5%BC%8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368" y="1340768"/>
                <a:ext cx="2286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V="1">
                <a:off x="6767820" y="2168896"/>
                <a:ext cx="576000" cy="324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V="1">
                <a:off x="6766082" y="1628800"/>
                <a:ext cx="0" cy="8640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851920" y="1052736"/>
                  <a:ext cx="159370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r>
                          <a:rPr lang="en-US" altLang="zh-CN" sz="2400" b="1" i="1" smtClean="0">
                            <a:solidFill>
                              <a:srgbClr val="FF0000"/>
                            </a:solidFill>
                            <a:latin typeface="Cambria Math"/>
                          </a:rPr>
                          <m:t>−</m:t>
                        </m:r>
                        <m:r>
                          <a:rPr lang="en-US" altLang="zh-CN" sz="2400" b="1" i="1">
                            <a:solidFill>
                              <a:srgbClr val="00B050"/>
                            </a:solidFill>
                            <a:latin typeface="Cambria Math"/>
                          </a:rPr>
                          <m:t>𝟕</m:t>
                        </m:r>
                        <m:r>
                          <a:rPr lang="en-US" altLang="zh-CN" sz="2400" b="1" i="1">
                            <a:latin typeface="Cambria Math"/>
                          </a:rPr>
                          <m:t>=</m:t>
                        </m:r>
                        <m:r>
                          <a:rPr lang="en-US" altLang="zh-CN" sz="2400" b="1" i="1">
                            <a:latin typeface="Cambria Math"/>
                          </a:rPr>
                          <m:t>𝟐</m:t>
                        </m:r>
                      </m:oMath>
                    </m:oMathPara>
                  </a14:m>
                  <a:endParaRPr lang="zh-CN" alt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851920" y="1052736"/>
                  <a:ext cx="159370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51920" y="2749178"/>
                  <a:ext cx="177805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r>
                          <a:rPr lang="en-US" altLang="zh-CN" sz="2400" b="1" i="1" smtClean="0">
                            <a:solidFill>
                              <a:srgbClr val="FF0000"/>
                            </a:solidFill>
                            <a:latin typeface="Cambria Math"/>
                          </a:rPr>
                          <m:t>+</m:t>
                        </m:r>
                        <m:r>
                          <a:rPr lang="en-US" altLang="zh-CN" sz="2400" b="1" i="1">
                            <a:solidFill>
                              <a:srgbClr val="00B050"/>
                            </a:solidFill>
                            <a:latin typeface="Cambria Math"/>
                          </a:rPr>
                          <m:t>𝟓</m:t>
                        </m:r>
                        <m:r>
                          <a:rPr lang="en-US" altLang="zh-CN" sz="2400" b="1" i="1">
                            <a:latin typeface="Cambria Math"/>
                          </a:rPr>
                          <m:t>=</m:t>
                        </m:r>
                        <m:r>
                          <a:rPr lang="en-US" altLang="zh-CN" sz="2400" b="1" i="1">
                            <a:latin typeface="Cambria Math"/>
                          </a:rPr>
                          <m:t>𝟏𝟒</m:t>
                        </m:r>
                      </m:oMath>
                    </m:oMathPara>
                  </a14:m>
                  <a:endParaRPr lang="zh-CN" alt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851920" y="2749178"/>
                  <a:ext cx="1778051" cy="461665"/>
                </a:xfrm>
                <a:prstGeom prst="rect">
                  <a:avLst/>
                </a:prstGeom>
                <a:blipFill>
                  <a:blip r:embed="rId5"/>
                  <a:stretch>
                    <a:fillRect/>
                  </a:stretch>
                </a:blipFill>
              </p:spPr>
              <p:txBody>
                <a:bodyPr/>
                <a:lstStyle/>
                <a:p>
                  <a:r>
                    <a:rPr lang="zh-CN" altLang="en-US">
                      <a:noFill/>
                    </a:rPr>
                    <a:t> </a:t>
                  </a:r>
                </a:p>
              </p:txBody>
            </p:sp>
          </mc:Fallback>
        </mc:AlternateContent>
        <p:sp>
          <p:nvSpPr>
            <p:cNvPr id="19" name="TextBox 18"/>
            <p:cNvSpPr txBox="1"/>
            <p:nvPr/>
          </p:nvSpPr>
          <p:spPr>
            <a:xfrm>
              <a:off x="4494723" y="1491048"/>
              <a:ext cx="492443"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a:solidFill>
                    <a:srgbClr val="00B050"/>
                  </a:solidFill>
                </a:rPr>
                <a:t>7</a:t>
              </a:r>
              <a:r>
                <a:rPr lang="en-US" altLang="zh-CN" sz="2000" dirty="0"/>
                <a:t>+</a:t>
              </a:r>
              <a:r>
                <a:rPr lang="en-US" altLang="zh-CN" sz="2000" dirty="0">
                  <a:solidFill>
                    <a:srgbClr val="00B050"/>
                  </a:solidFill>
                </a:rPr>
                <a:t>5</a:t>
              </a:r>
              <a:r>
                <a:rPr lang="en-US" altLang="zh-CN" sz="2000" dirty="0"/>
                <a:t>=</a:t>
              </a:r>
              <a:r>
                <a:rPr lang="en-US" altLang="zh-CN" sz="2000" dirty="0">
                  <a:solidFill>
                    <a:srgbClr val="FF0000"/>
                  </a:solidFill>
                </a:rPr>
                <a:t>12</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TextBox 23"/>
                <p:cNvSpPr txBox="1"/>
                <p:nvPr/>
              </p:nvSpPr>
              <p:spPr>
                <a:xfrm>
                  <a:off x="3138949" y="3120923"/>
                  <a:ext cx="2972288" cy="430887"/>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200" b="1" i="1">
                            <a:solidFill>
                              <a:srgbClr val="00B050"/>
                            </a:solidFill>
                            <a:latin typeface="Cambria Math"/>
                          </a:rPr>
                          <m:t>𝟕</m:t>
                        </m:r>
                        <m:r>
                          <a:rPr lang="zh-CN" altLang="en-US" sz="2200" b="1" i="1">
                            <a:latin typeface="Cambria Math"/>
                          </a:rPr>
                          <m:t>是</m:t>
                        </m:r>
                        <m:r>
                          <a:rPr lang="en-US" altLang="zh-CN" sz="2200" b="1" i="1">
                            <a:solidFill>
                              <a:srgbClr val="00B050"/>
                            </a:solidFill>
                            <a:latin typeface="Cambria Math"/>
                          </a:rPr>
                          <m:t>𝟓</m:t>
                        </m:r>
                        <m:r>
                          <a:rPr lang="en-US" altLang="zh-CN" sz="2200" b="1" i="1">
                            <a:solidFill>
                              <a:srgbClr val="00B050"/>
                            </a:solidFill>
                            <a:latin typeface="Cambria Math"/>
                          </a:rPr>
                          <m:t> </m:t>
                        </m:r>
                        <m:r>
                          <a:rPr lang="zh-CN" altLang="en-US" sz="2200" b="1" i="1">
                            <a:latin typeface="Cambria Math"/>
                          </a:rPr>
                          <m:t>对于模</m:t>
                        </m:r>
                        <m:r>
                          <a:rPr lang="en-US" altLang="zh-CN" sz="2200" b="1" i="1">
                            <a:latin typeface="Cambria Math"/>
                          </a:rPr>
                          <m:t>𝟏𝟐</m:t>
                        </m:r>
                        <m:r>
                          <a:rPr lang="zh-CN" altLang="en-US" sz="2200" b="1" i="1">
                            <a:latin typeface="Cambria Math"/>
                          </a:rPr>
                          <m:t>的</m:t>
                        </m:r>
                        <m:r>
                          <a:rPr lang="zh-CN" altLang="en-US" sz="2200" i="1">
                            <a:latin typeface="Cambria Math"/>
                          </a:rPr>
                          <m:t>补码</m:t>
                        </m:r>
                      </m:oMath>
                    </m:oMathPara>
                  </a14:m>
                  <a:endParaRPr lang="zh-CN" altLang="en-US" sz="22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138949" y="3120923"/>
                  <a:ext cx="2972288" cy="430887"/>
                </a:xfrm>
                <a:prstGeom prst="rect">
                  <a:avLst/>
                </a:prstGeom>
                <a:blipFill>
                  <a:blip r:embed="rId6"/>
                  <a:stretch>
                    <a:fillRect b="-12857"/>
                  </a:stretch>
                </a:blipFill>
              </p:spPr>
              <p:txBody>
                <a:bodyPr/>
                <a:lstStyle/>
                <a:p>
                  <a:r>
                    <a:rPr lang="zh-CN" altLang="en-US">
                      <a:noFill/>
                    </a:rPr>
                    <a:t> </a:t>
                  </a:r>
                </a:p>
              </p:txBody>
            </p:sp>
          </mc:Fallback>
        </mc:AlternateContent>
        <p:cxnSp>
          <p:nvCxnSpPr>
            <p:cNvPr id="25" name="曲线连接符 24"/>
            <p:cNvCxnSpPr>
              <a:cxnSpLocks/>
            </p:cNvCxnSpPr>
            <p:nvPr/>
          </p:nvCxnSpPr>
          <p:spPr>
            <a:xfrm rot="5400000" flipH="1" flipV="1">
              <a:off x="3691962" y="2132769"/>
              <a:ext cx="1296143" cy="12700"/>
            </a:xfrm>
            <a:prstGeom prst="curvedConnector3">
              <a:avLst>
                <a:gd name="adj1" fmla="val 5000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333" name="饼形 141332"/>
            <p:cNvSpPr/>
            <p:nvPr/>
          </p:nvSpPr>
          <p:spPr>
            <a:xfrm flipH="1">
              <a:off x="1320607" y="1283568"/>
              <a:ext cx="1650725" cy="1641375"/>
            </a:xfrm>
            <a:prstGeom prst="pie">
              <a:avLst>
                <a:gd name="adj1" fmla="val 85089"/>
                <a:gd name="adj2" fmla="val 12410537"/>
              </a:avLst>
            </a:prstGeom>
            <a:solidFill>
              <a:srgbClr val="53C04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334" name="TextBox 141333"/>
            <p:cNvSpPr txBox="1"/>
            <p:nvPr/>
          </p:nvSpPr>
          <p:spPr>
            <a:xfrm>
              <a:off x="-479831" y="1939064"/>
              <a:ext cx="697627"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zh-CN" altLang="en-US" sz="2000" dirty="0">
                  <a:latin typeface="楷体" pitchFamily="49" charset="-122"/>
                  <a:ea typeface="楷体" pitchFamily="49" charset="-122"/>
                </a:rPr>
                <a:t>时钟</a:t>
              </a:r>
            </a:p>
          </p:txBody>
        </p:sp>
      </p:grpSp>
      <p:grpSp>
        <p:nvGrpSpPr>
          <p:cNvPr id="6" name="组合 5">
            <a:extLst>
              <a:ext uri="{FF2B5EF4-FFF2-40B4-BE49-F238E27FC236}">
                <a16:creationId xmlns:a16="http://schemas.microsoft.com/office/drawing/2014/main" id="{22CE62BD-629A-42A0-AD3D-111173CDE327}"/>
              </a:ext>
            </a:extLst>
          </p:cNvPr>
          <p:cNvGrpSpPr/>
          <p:nvPr/>
        </p:nvGrpSpPr>
        <p:grpSpPr>
          <a:xfrm>
            <a:off x="580448" y="4149080"/>
            <a:ext cx="9836032" cy="2626294"/>
            <a:chOff x="580448" y="4149080"/>
            <a:chExt cx="9836032" cy="2626294"/>
          </a:xfrm>
        </p:grpSpPr>
        <p:grpSp>
          <p:nvGrpSpPr>
            <p:cNvPr id="3" name="组合 2"/>
            <p:cNvGrpSpPr/>
            <p:nvPr/>
          </p:nvGrpSpPr>
          <p:grpSpPr>
            <a:xfrm>
              <a:off x="580448" y="4149080"/>
              <a:ext cx="9836032" cy="2626294"/>
              <a:chOff x="-943552" y="4149080"/>
              <a:chExt cx="9836032" cy="2626294"/>
            </a:xfrm>
          </p:grpSpPr>
          <p:grpSp>
            <p:nvGrpSpPr>
              <p:cNvPr id="141324" name="组合 141323"/>
              <p:cNvGrpSpPr/>
              <p:nvPr/>
            </p:nvGrpSpPr>
            <p:grpSpPr>
              <a:xfrm>
                <a:off x="831776" y="4365104"/>
                <a:ext cx="2698204" cy="2376264"/>
                <a:chOff x="289620" y="4365104"/>
                <a:chExt cx="2698204" cy="2376264"/>
              </a:xfrm>
            </p:grpSpPr>
            <p:sp>
              <p:nvSpPr>
                <p:cNvPr id="27" name="椭圆 26"/>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517214" y="467853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41312" name="直接连接符 141311"/>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782666" y="474626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1</a:t>
                  </a:r>
                  <a:endParaRPr lang="zh-CN" altLang="en-US" dirty="0">
                    <a:solidFill>
                      <a:schemeClr val="tx1">
                        <a:lumMod val="65000"/>
                        <a:lumOff val="35000"/>
                      </a:schemeClr>
                    </a:solidFill>
                  </a:endParaRPr>
                </a:p>
              </p:txBody>
            </p:sp>
            <p:sp>
              <p:nvSpPr>
                <p:cNvPr id="68" name="TextBox 67"/>
                <p:cNvSpPr txBox="1"/>
                <p:nvPr/>
              </p:nvSpPr>
              <p:spPr>
                <a:xfrm>
                  <a:off x="2028203" y="4907134"/>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2</a:t>
                  </a:r>
                  <a:endParaRPr lang="zh-CN" altLang="en-US" dirty="0">
                    <a:solidFill>
                      <a:schemeClr val="tx1">
                        <a:lumMod val="65000"/>
                        <a:lumOff val="35000"/>
                      </a:schemeClr>
                    </a:solidFill>
                  </a:endParaRPr>
                </a:p>
              </p:txBody>
            </p:sp>
            <p:sp>
              <p:nvSpPr>
                <p:cNvPr id="69" name="TextBox 68"/>
                <p:cNvSpPr txBox="1"/>
                <p:nvPr/>
              </p:nvSpPr>
              <p:spPr>
                <a:xfrm>
                  <a:off x="2159640" y="51171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3</a:t>
                  </a:r>
                  <a:endParaRPr lang="zh-CN" altLang="en-US" dirty="0">
                    <a:solidFill>
                      <a:schemeClr val="tx1">
                        <a:lumMod val="65000"/>
                        <a:lumOff val="35000"/>
                      </a:schemeClr>
                    </a:solidFill>
                  </a:endParaRPr>
                </a:p>
              </p:txBody>
            </p:sp>
            <p:sp>
              <p:nvSpPr>
                <p:cNvPr id="70" name="TextBox 69"/>
                <p:cNvSpPr txBox="1"/>
                <p:nvPr/>
              </p:nvSpPr>
              <p:spPr>
                <a:xfrm>
                  <a:off x="2218903" y="537321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4</a:t>
                  </a:r>
                  <a:endParaRPr lang="zh-CN" altLang="en-US" dirty="0">
                    <a:solidFill>
                      <a:schemeClr val="tx1">
                        <a:lumMod val="65000"/>
                        <a:lumOff val="35000"/>
                      </a:schemeClr>
                    </a:solidFill>
                  </a:endParaRPr>
                </a:p>
              </p:txBody>
            </p:sp>
            <p:sp>
              <p:nvSpPr>
                <p:cNvPr id="71" name="TextBox 70"/>
                <p:cNvSpPr txBox="1"/>
                <p:nvPr/>
              </p:nvSpPr>
              <p:spPr>
                <a:xfrm>
                  <a:off x="2166063" y="56350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5</a:t>
                  </a:r>
                  <a:endParaRPr lang="zh-CN" altLang="en-US" dirty="0">
                    <a:solidFill>
                      <a:schemeClr val="tx1">
                        <a:lumMod val="65000"/>
                        <a:lumOff val="35000"/>
                      </a:schemeClr>
                    </a:solidFill>
                  </a:endParaRPr>
                </a:p>
              </p:txBody>
            </p:sp>
            <p:sp>
              <p:nvSpPr>
                <p:cNvPr id="72" name="TextBox 71"/>
                <p:cNvSpPr txBox="1"/>
                <p:nvPr/>
              </p:nvSpPr>
              <p:spPr>
                <a:xfrm>
                  <a:off x="2000918" y="5829840"/>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6</a:t>
                  </a:r>
                  <a:endParaRPr lang="zh-CN" altLang="en-US" dirty="0">
                    <a:solidFill>
                      <a:schemeClr val="tx1">
                        <a:lumMod val="65000"/>
                        <a:lumOff val="35000"/>
                      </a:schemeClr>
                    </a:solidFill>
                  </a:endParaRPr>
                </a:p>
              </p:txBody>
            </p:sp>
            <p:sp>
              <p:nvSpPr>
                <p:cNvPr id="73" name="TextBox 72"/>
                <p:cNvSpPr txBox="1"/>
                <p:nvPr/>
              </p:nvSpPr>
              <p:spPr>
                <a:xfrm>
                  <a:off x="1776427" y="5983148"/>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7</a:t>
                  </a:r>
                  <a:endParaRPr lang="zh-CN" altLang="en-US" dirty="0">
                    <a:solidFill>
                      <a:schemeClr val="tx1">
                        <a:lumMod val="65000"/>
                        <a:lumOff val="35000"/>
                      </a:schemeClr>
                    </a:solidFill>
                  </a:endParaRPr>
                </a:p>
              </p:txBody>
            </p:sp>
            <p:sp>
              <p:nvSpPr>
                <p:cNvPr id="74" name="TextBox 73"/>
                <p:cNvSpPr txBox="1"/>
                <p:nvPr/>
              </p:nvSpPr>
              <p:spPr>
                <a:xfrm>
                  <a:off x="1509524" y="601199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8</a:t>
                  </a:r>
                  <a:endParaRPr lang="zh-CN" altLang="en-US" dirty="0">
                    <a:solidFill>
                      <a:schemeClr val="tx1">
                        <a:lumMod val="65000"/>
                        <a:lumOff val="35000"/>
                      </a:schemeClr>
                    </a:solidFill>
                  </a:endParaRPr>
                </a:p>
              </p:txBody>
            </p:sp>
            <p:sp>
              <p:nvSpPr>
                <p:cNvPr id="75" name="TextBox 74"/>
                <p:cNvSpPr txBox="1"/>
                <p:nvPr/>
              </p:nvSpPr>
              <p:spPr>
                <a:xfrm>
                  <a:off x="1263827" y="5974681"/>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9</a:t>
                  </a:r>
                  <a:endParaRPr lang="zh-CN" altLang="en-US" dirty="0">
                    <a:solidFill>
                      <a:schemeClr val="tx1">
                        <a:lumMod val="65000"/>
                        <a:lumOff val="35000"/>
                      </a:schemeClr>
                    </a:solidFill>
                  </a:endParaRPr>
                </a:p>
              </p:txBody>
            </p:sp>
            <p:sp>
              <p:nvSpPr>
                <p:cNvPr id="76" name="TextBox 75"/>
                <p:cNvSpPr txBox="1"/>
                <p:nvPr/>
              </p:nvSpPr>
              <p:spPr>
                <a:xfrm>
                  <a:off x="975872" y="5842579"/>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10</a:t>
                  </a:r>
                  <a:endParaRPr lang="zh-CN" altLang="en-US" dirty="0">
                    <a:solidFill>
                      <a:schemeClr val="tx1">
                        <a:lumMod val="65000"/>
                        <a:lumOff val="35000"/>
                      </a:schemeClr>
                    </a:solidFill>
                  </a:endParaRPr>
                </a:p>
              </p:txBody>
            </p:sp>
            <p:sp>
              <p:nvSpPr>
                <p:cNvPr id="77" name="TextBox 76"/>
                <p:cNvSpPr txBox="1"/>
                <p:nvPr/>
              </p:nvSpPr>
              <p:spPr>
                <a:xfrm>
                  <a:off x="827584" y="5651956"/>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11</a:t>
                  </a:r>
                  <a:endParaRPr lang="zh-CN" altLang="en-US" dirty="0">
                    <a:solidFill>
                      <a:schemeClr val="tx1">
                        <a:lumMod val="65000"/>
                        <a:lumOff val="35000"/>
                      </a:schemeClr>
                    </a:solidFill>
                  </a:endParaRPr>
                </a:p>
              </p:txBody>
            </p:sp>
            <p:sp>
              <p:nvSpPr>
                <p:cNvPr id="78" name="TextBox 77"/>
                <p:cNvSpPr txBox="1"/>
                <p:nvPr/>
              </p:nvSpPr>
              <p:spPr>
                <a:xfrm>
                  <a:off x="785249" y="5398617"/>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12</a:t>
                  </a:r>
                  <a:endParaRPr lang="zh-CN" altLang="en-US" dirty="0">
                    <a:solidFill>
                      <a:schemeClr val="tx1">
                        <a:lumMod val="65000"/>
                        <a:lumOff val="35000"/>
                      </a:schemeClr>
                    </a:solidFill>
                  </a:endParaRPr>
                </a:p>
              </p:txBody>
            </p:sp>
            <p:sp>
              <p:nvSpPr>
                <p:cNvPr id="79" name="TextBox 78"/>
                <p:cNvSpPr txBox="1"/>
                <p:nvPr/>
              </p:nvSpPr>
              <p:spPr>
                <a:xfrm>
                  <a:off x="821692" y="5140258"/>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13</a:t>
                  </a:r>
                  <a:endParaRPr lang="zh-CN" altLang="en-US" dirty="0">
                    <a:solidFill>
                      <a:schemeClr val="tx1">
                        <a:lumMod val="65000"/>
                        <a:lumOff val="35000"/>
                      </a:schemeClr>
                    </a:solidFill>
                  </a:endParaRPr>
                </a:p>
              </p:txBody>
            </p:sp>
            <p:sp>
              <p:nvSpPr>
                <p:cNvPr id="80" name="TextBox 79"/>
                <p:cNvSpPr txBox="1"/>
                <p:nvPr/>
              </p:nvSpPr>
              <p:spPr>
                <a:xfrm>
                  <a:off x="946199" y="4907300"/>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14</a:t>
                  </a:r>
                  <a:endParaRPr lang="zh-CN" altLang="en-US" dirty="0">
                    <a:solidFill>
                      <a:schemeClr val="tx1">
                        <a:lumMod val="65000"/>
                        <a:lumOff val="35000"/>
                      </a:schemeClr>
                    </a:solidFill>
                  </a:endParaRPr>
                </a:p>
              </p:txBody>
            </p:sp>
            <p:sp>
              <p:nvSpPr>
                <p:cNvPr id="81" name="TextBox 80"/>
                <p:cNvSpPr txBox="1"/>
                <p:nvPr/>
              </p:nvSpPr>
              <p:spPr>
                <a:xfrm>
                  <a:off x="1187624" y="4745525"/>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15</a:t>
                  </a:r>
                  <a:endParaRPr lang="zh-CN" altLang="en-US" dirty="0">
                    <a:solidFill>
                      <a:schemeClr val="tx1">
                        <a:lumMod val="65000"/>
                        <a:lumOff val="35000"/>
                      </a:schemeClr>
                    </a:solidFill>
                  </a:endParaRPr>
                </a:p>
              </p:txBody>
            </p:sp>
            <p:sp>
              <p:nvSpPr>
                <p:cNvPr id="82" name="TextBox 81"/>
                <p:cNvSpPr txBox="1"/>
                <p:nvPr/>
              </p:nvSpPr>
              <p:spPr>
                <a:xfrm>
                  <a:off x="1429049" y="436510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0000</a:t>
                  </a:r>
                  <a:endParaRPr lang="zh-CN" altLang="en-US" spc="-150" dirty="0">
                    <a:solidFill>
                      <a:schemeClr val="tx1">
                        <a:lumMod val="65000"/>
                        <a:lumOff val="35000"/>
                      </a:schemeClr>
                    </a:solidFill>
                  </a:endParaRPr>
                </a:p>
              </p:txBody>
            </p:sp>
            <p:sp>
              <p:nvSpPr>
                <p:cNvPr id="83" name="TextBox 82"/>
                <p:cNvSpPr txBox="1"/>
                <p:nvPr/>
              </p:nvSpPr>
              <p:spPr>
                <a:xfrm>
                  <a:off x="1840395" y="443862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0001</a:t>
                  </a:r>
                  <a:endParaRPr lang="zh-CN" altLang="en-US" spc="-150" dirty="0">
                    <a:solidFill>
                      <a:schemeClr val="tx1">
                        <a:lumMod val="65000"/>
                        <a:lumOff val="35000"/>
                      </a:schemeClr>
                    </a:solidFill>
                  </a:endParaRPr>
                </a:p>
              </p:txBody>
            </p:sp>
            <p:sp>
              <p:nvSpPr>
                <p:cNvPr id="84" name="TextBox 83"/>
                <p:cNvSpPr txBox="1"/>
                <p:nvPr/>
              </p:nvSpPr>
              <p:spPr>
                <a:xfrm>
                  <a:off x="2241712" y="46895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0010</a:t>
                  </a:r>
                  <a:endParaRPr lang="zh-CN" altLang="en-US" spc="-150" dirty="0">
                    <a:solidFill>
                      <a:schemeClr val="tx1">
                        <a:lumMod val="65000"/>
                        <a:lumOff val="35000"/>
                      </a:schemeClr>
                    </a:solidFill>
                  </a:endParaRPr>
                </a:p>
              </p:txBody>
            </p:sp>
            <p:sp>
              <p:nvSpPr>
                <p:cNvPr id="85" name="TextBox 84"/>
                <p:cNvSpPr txBox="1"/>
                <p:nvPr/>
              </p:nvSpPr>
              <p:spPr>
                <a:xfrm>
                  <a:off x="2474670" y="500300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0011</a:t>
                  </a:r>
                  <a:endParaRPr lang="zh-CN" altLang="en-US" spc="-150" dirty="0">
                    <a:solidFill>
                      <a:schemeClr val="tx1">
                        <a:lumMod val="65000"/>
                        <a:lumOff val="35000"/>
                      </a:schemeClr>
                    </a:solidFill>
                  </a:endParaRPr>
                </a:p>
              </p:txBody>
            </p:sp>
            <p:sp>
              <p:nvSpPr>
                <p:cNvPr id="86" name="TextBox 85"/>
                <p:cNvSpPr txBox="1"/>
                <p:nvPr/>
              </p:nvSpPr>
              <p:spPr>
                <a:xfrm>
                  <a:off x="2546678" y="541811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0100</a:t>
                  </a:r>
                  <a:endParaRPr lang="zh-CN" altLang="en-US" spc="-150" dirty="0">
                    <a:solidFill>
                      <a:schemeClr val="tx1">
                        <a:lumMod val="65000"/>
                        <a:lumOff val="35000"/>
                      </a:schemeClr>
                    </a:solidFill>
                  </a:endParaRPr>
                </a:p>
              </p:txBody>
            </p:sp>
            <p:sp>
              <p:nvSpPr>
                <p:cNvPr id="87" name="TextBox 86"/>
                <p:cNvSpPr txBox="1"/>
                <p:nvPr/>
              </p:nvSpPr>
              <p:spPr>
                <a:xfrm>
                  <a:off x="2495876" y="576122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0101</a:t>
                  </a:r>
                  <a:endParaRPr lang="zh-CN" altLang="en-US" spc="-150" dirty="0">
                    <a:solidFill>
                      <a:schemeClr val="tx1">
                        <a:lumMod val="65000"/>
                        <a:lumOff val="35000"/>
                      </a:schemeClr>
                    </a:solidFill>
                  </a:endParaRPr>
                </a:p>
              </p:txBody>
            </p:sp>
            <p:sp>
              <p:nvSpPr>
                <p:cNvPr id="88" name="TextBox 87"/>
                <p:cNvSpPr txBox="1"/>
                <p:nvPr/>
              </p:nvSpPr>
              <p:spPr>
                <a:xfrm>
                  <a:off x="2267744" y="611279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0110</a:t>
                  </a:r>
                  <a:endParaRPr lang="zh-CN" altLang="en-US" spc="-150" dirty="0">
                    <a:solidFill>
                      <a:schemeClr val="tx1">
                        <a:lumMod val="65000"/>
                        <a:lumOff val="35000"/>
                      </a:schemeClr>
                    </a:solidFill>
                  </a:endParaRPr>
                </a:p>
              </p:txBody>
            </p:sp>
            <p:sp>
              <p:nvSpPr>
                <p:cNvPr id="89" name="TextBox 88"/>
                <p:cNvSpPr txBox="1"/>
                <p:nvPr/>
              </p:nvSpPr>
              <p:spPr>
                <a:xfrm>
                  <a:off x="1917229" y="636378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0111</a:t>
                  </a:r>
                  <a:endParaRPr lang="zh-CN" altLang="en-US" spc="-150" dirty="0">
                    <a:solidFill>
                      <a:schemeClr val="tx1">
                        <a:lumMod val="65000"/>
                        <a:lumOff val="35000"/>
                      </a:schemeClr>
                    </a:solidFill>
                  </a:endParaRPr>
                </a:p>
              </p:txBody>
            </p:sp>
            <p:sp>
              <p:nvSpPr>
                <p:cNvPr id="90" name="TextBox 89"/>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1000</a:t>
                  </a:r>
                  <a:endParaRPr lang="zh-CN" altLang="en-US" spc="-150" dirty="0">
                    <a:solidFill>
                      <a:schemeClr val="tx1">
                        <a:lumMod val="65000"/>
                        <a:lumOff val="35000"/>
                      </a:schemeClr>
                    </a:solidFill>
                  </a:endParaRPr>
                </a:p>
              </p:txBody>
            </p:sp>
            <p:sp>
              <p:nvSpPr>
                <p:cNvPr id="91" name="TextBox 90"/>
                <p:cNvSpPr txBox="1"/>
                <p:nvPr/>
              </p:nvSpPr>
              <p:spPr>
                <a:xfrm>
                  <a:off x="1034083" y="639085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1001</a:t>
                  </a:r>
                  <a:endParaRPr lang="zh-CN" altLang="en-US" spc="-150" dirty="0">
                    <a:solidFill>
                      <a:schemeClr val="tx1">
                        <a:lumMod val="65000"/>
                        <a:lumOff val="35000"/>
                      </a:schemeClr>
                    </a:solidFill>
                  </a:endParaRPr>
                </a:p>
              </p:txBody>
            </p:sp>
            <p:sp>
              <p:nvSpPr>
                <p:cNvPr id="92" name="TextBox 91"/>
                <p:cNvSpPr txBox="1"/>
                <p:nvPr/>
              </p:nvSpPr>
              <p:spPr>
                <a:xfrm>
                  <a:off x="683568" y="62197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1010</a:t>
                  </a:r>
                  <a:endParaRPr lang="zh-CN" altLang="en-US" spc="-150" dirty="0">
                    <a:solidFill>
                      <a:schemeClr val="tx1">
                        <a:lumMod val="65000"/>
                        <a:lumOff val="35000"/>
                      </a:schemeClr>
                    </a:solidFill>
                  </a:endParaRPr>
                </a:p>
              </p:txBody>
            </p:sp>
            <p:sp>
              <p:nvSpPr>
                <p:cNvPr id="93" name="TextBox 92"/>
                <p:cNvSpPr txBox="1"/>
                <p:nvPr/>
              </p:nvSpPr>
              <p:spPr>
                <a:xfrm>
                  <a:off x="433636" y="589783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1011</a:t>
                  </a:r>
                  <a:endParaRPr lang="zh-CN" altLang="en-US" spc="-150" dirty="0">
                    <a:solidFill>
                      <a:schemeClr val="tx1">
                        <a:lumMod val="65000"/>
                        <a:lumOff val="35000"/>
                      </a:schemeClr>
                    </a:solidFill>
                  </a:endParaRPr>
                </a:p>
              </p:txBody>
            </p:sp>
            <p:sp>
              <p:nvSpPr>
                <p:cNvPr id="94" name="TextBox 93"/>
                <p:cNvSpPr txBox="1"/>
                <p:nvPr/>
              </p:nvSpPr>
              <p:spPr>
                <a:xfrm>
                  <a:off x="289620" y="545625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1100</a:t>
                  </a:r>
                  <a:endParaRPr lang="zh-CN" altLang="en-US" spc="-150" dirty="0">
                    <a:solidFill>
                      <a:schemeClr val="tx1">
                        <a:lumMod val="65000"/>
                        <a:lumOff val="35000"/>
                      </a:schemeClr>
                    </a:solidFill>
                  </a:endParaRPr>
                </a:p>
              </p:txBody>
            </p:sp>
            <p:sp>
              <p:nvSpPr>
                <p:cNvPr id="95" name="TextBox 94"/>
                <p:cNvSpPr txBox="1"/>
                <p:nvPr/>
              </p:nvSpPr>
              <p:spPr>
                <a:xfrm>
                  <a:off x="938119" y="4456162"/>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1111</a:t>
                  </a:r>
                  <a:endParaRPr lang="zh-CN" altLang="en-US" spc="-150" dirty="0">
                    <a:solidFill>
                      <a:schemeClr val="tx1">
                        <a:lumMod val="65000"/>
                        <a:lumOff val="35000"/>
                      </a:schemeClr>
                    </a:solidFill>
                  </a:endParaRPr>
                </a:p>
              </p:txBody>
            </p:sp>
            <p:sp>
              <p:nvSpPr>
                <p:cNvPr id="96" name="TextBox 95"/>
                <p:cNvSpPr txBox="1"/>
                <p:nvPr/>
              </p:nvSpPr>
              <p:spPr>
                <a:xfrm>
                  <a:off x="563935" y="472131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1110</a:t>
                  </a:r>
                  <a:endParaRPr lang="zh-CN" altLang="en-US" spc="-150" dirty="0">
                    <a:solidFill>
                      <a:schemeClr val="tx1">
                        <a:lumMod val="65000"/>
                        <a:lumOff val="35000"/>
                      </a:schemeClr>
                    </a:solidFill>
                  </a:endParaRPr>
                </a:p>
              </p:txBody>
            </p:sp>
            <p:sp>
              <p:nvSpPr>
                <p:cNvPr id="97" name="TextBox 96"/>
                <p:cNvSpPr txBox="1"/>
                <p:nvPr/>
              </p:nvSpPr>
              <p:spPr>
                <a:xfrm>
                  <a:off x="333053" y="506613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1101</a:t>
                  </a:r>
                  <a:endParaRPr lang="zh-CN" altLang="en-US" spc="-150" dirty="0">
                    <a:solidFill>
                      <a:schemeClr val="tx1">
                        <a:lumMod val="65000"/>
                        <a:lumOff val="35000"/>
                      </a:schemeClr>
                    </a:solidFill>
                  </a:endParaRPr>
                </a:p>
              </p:txBody>
            </p:sp>
          </p:grpSp>
          <p:cxnSp>
            <p:nvCxnSpPr>
              <p:cNvPr id="99" name="直接箭头连接符 98"/>
              <p:cNvCxnSpPr/>
              <p:nvPr/>
            </p:nvCxnSpPr>
            <p:spPr>
              <a:xfrm flipH="1">
                <a:off x="1657772" y="5582014"/>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0" name="直接箭头连接符 99"/>
              <p:cNvCxnSpPr/>
              <p:nvPr/>
            </p:nvCxnSpPr>
            <p:spPr>
              <a:xfrm flipV="1">
                <a:off x="2217441" y="4898040"/>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6194276" y="4365104"/>
                <a:ext cx="2698204" cy="2376264"/>
                <a:chOff x="289620" y="4365104"/>
                <a:chExt cx="2698204" cy="2376264"/>
              </a:xfrm>
            </p:grpSpPr>
            <p:sp>
              <p:nvSpPr>
                <p:cNvPr id="103" name="椭圆 102"/>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TextBox 104"/>
                <p:cNvSpPr txBox="1"/>
                <p:nvPr/>
              </p:nvSpPr>
              <p:spPr>
                <a:xfrm>
                  <a:off x="1517214" y="467853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06" name="直接连接符 105"/>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782666" y="474626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1</a:t>
                  </a:r>
                  <a:endParaRPr lang="zh-CN" altLang="en-US" dirty="0">
                    <a:solidFill>
                      <a:schemeClr val="tx1">
                        <a:lumMod val="65000"/>
                        <a:lumOff val="35000"/>
                      </a:schemeClr>
                    </a:solidFill>
                  </a:endParaRPr>
                </a:p>
              </p:txBody>
            </p:sp>
            <p:sp>
              <p:nvSpPr>
                <p:cNvPr id="123" name="TextBox 122"/>
                <p:cNvSpPr txBox="1"/>
                <p:nvPr/>
              </p:nvSpPr>
              <p:spPr>
                <a:xfrm>
                  <a:off x="2028203" y="4907134"/>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2</a:t>
                  </a:r>
                  <a:endParaRPr lang="zh-CN" altLang="en-US" dirty="0">
                    <a:solidFill>
                      <a:schemeClr val="tx1">
                        <a:lumMod val="65000"/>
                        <a:lumOff val="35000"/>
                      </a:schemeClr>
                    </a:solidFill>
                  </a:endParaRPr>
                </a:p>
              </p:txBody>
            </p:sp>
            <p:sp>
              <p:nvSpPr>
                <p:cNvPr id="124" name="TextBox 123"/>
                <p:cNvSpPr txBox="1"/>
                <p:nvPr/>
              </p:nvSpPr>
              <p:spPr>
                <a:xfrm>
                  <a:off x="2159640" y="51171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3</a:t>
                  </a:r>
                  <a:endParaRPr lang="zh-CN" altLang="en-US" dirty="0">
                    <a:solidFill>
                      <a:schemeClr val="tx1">
                        <a:lumMod val="65000"/>
                        <a:lumOff val="35000"/>
                      </a:schemeClr>
                    </a:solidFill>
                  </a:endParaRPr>
                </a:p>
              </p:txBody>
            </p:sp>
            <p:sp>
              <p:nvSpPr>
                <p:cNvPr id="125" name="TextBox 124"/>
                <p:cNvSpPr txBox="1"/>
                <p:nvPr/>
              </p:nvSpPr>
              <p:spPr>
                <a:xfrm>
                  <a:off x="2218903" y="537321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4</a:t>
                  </a:r>
                  <a:endParaRPr lang="zh-CN" altLang="en-US" dirty="0">
                    <a:solidFill>
                      <a:schemeClr val="tx1">
                        <a:lumMod val="65000"/>
                        <a:lumOff val="35000"/>
                      </a:schemeClr>
                    </a:solidFill>
                  </a:endParaRPr>
                </a:p>
              </p:txBody>
            </p:sp>
            <p:sp>
              <p:nvSpPr>
                <p:cNvPr id="126" name="TextBox 125"/>
                <p:cNvSpPr txBox="1"/>
                <p:nvPr/>
              </p:nvSpPr>
              <p:spPr>
                <a:xfrm>
                  <a:off x="2166063" y="56350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5</a:t>
                  </a:r>
                  <a:endParaRPr lang="zh-CN" altLang="en-US" dirty="0">
                    <a:solidFill>
                      <a:schemeClr val="tx1">
                        <a:lumMod val="65000"/>
                        <a:lumOff val="35000"/>
                      </a:schemeClr>
                    </a:solidFill>
                  </a:endParaRPr>
                </a:p>
              </p:txBody>
            </p:sp>
            <p:sp>
              <p:nvSpPr>
                <p:cNvPr id="127" name="TextBox 126"/>
                <p:cNvSpPr txBox="1"/>
                <p:nvPr/>
              </p:nvSpPr>
              <p:spPr>
                <a:xfrm>
                  <a:off x="2000918" y="5829840"/>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6</a:t>
                  </a:r>
                  <a:endParaRPr lang="zh-CN" altLang="en-US" dirty="0">
                    <a:solidFill>
                      <a:schemeClr val="tx1">
                        <a:lumMod val="65000"/>
                        <a:lumOff val="35000"/>
                      </a:schemeClr>
                    </a:solidFill>
                  </a:endParaRPr>
                </a:p>
              </p:txBody>
            </p:sp>
            <p:sp>
              <p:nvSpPr>
                <p:cNvPr id="128" name="TextBox 127"/>
                <p:cNvSpPr txBox="1"/>
                <p:nvPr/>
              </p:nvSpPr>
              <p:spPr>
                <a:xfrm>
                  <a:off x="1776427" y="5983148"/>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7</a:t>
                  </a:r>
                  <a:endParaRPr lang="zh-CN" altLang="en-US" dirty="0">
                    <a:solidFill>
                      <a:schemeClr val="tx1">
                        <a:lumMod val="65000"/>
                        <a:lumOff val="35000"/>
                      </a:schemeClr>
                    </a:solidFill>
                  </a:endParaRPr>
                </a:p>
              </p:txBody>
            </p:sp>
            <p:sp>
              <p:nvSpPr>
                <p:cNvPr id="129" name="TextBox 128"/>
                <p:cNvSpPr txBox="1"/>
                <p:nvPr/>
              </p:nvSpPr>
              <p:spPr>
                <a:xfrm>
                  <a:off x="1509524" y="601199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8</a:t>
                  </a:r>
                  <a:endParaRPr lang="zh-CN" altLang="en-US" dirty="0">
                    <a:solidFill>
                      <a:schemeClr val="tx1">
                        <a:lumMod val="65000"/>
                        <a:lumOff val="35000"/>
                      </a:schemeClr>
                    </a:solidFill>
                  </a:endParaRPr>
                </a:p>
              </p:txBody>
            </p:sp>
            <p:sp>
              <p:nvSpPr>
                <p:cNvPr id="130" name="TextBox 129"/>
                <p:cNvSpPr txBox="1"/>
                <p:nvPr/>
              </p:nvSpPr>
              <p:spPr>
                <a:xfrm>
                  <a:off x="1263827" y="5974681"/>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9</a:t>
                  </a:r>
                  <a:endParaRPr lang="zh-CN" altLang="en-US" dirty="0">
                    <a:solidFill>
                      <a:schemeClr val="tx1">
                        <a:lumMod val="65000"/>
                        <a:lumOff val="35000"/>
                      </a:schemeClr>
                    </a:solidFill>
                  </a:endParaRPr>
                </a:p>
              </p:txBody>
            </p:sp>
            <p:sp>
              <p:nvSpPr>
                <p:cNvPr id="131" name="TextBox 130"/>
                <p:cNvSpPr txBox="1"/>
                <p:nvPr/>
              </p:nvSpPr>
              <p:spPr>
                <a:xfrm>
                  <a:off x="975872" y="5842579"/>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10</a:t>
                  </a:r>
                  <a:endParaRPr lang="zh-CN" altLang="en-US" dirty="0">
                    <a:solidFill>
                      <a:schemeClr val="tx1">
                        <a:lumMod val="65000"/>
                        <a:lumOff val="35000"/>
                      </a:schemeClr>
                    </a:solidFill>
                  </a:endParaRPr>
                </a:p>
              </p:txBody>
            </p:sp>
            <p:sp>
              <p:nvSpPr>
                <p:cNvPr id="132" name="TextBox 131"/>
                <p:cNvSpPr txBox="1"/>
                <p:nvPr/>
              </p:nvSpPr>
              <p:spPr>
                <a:xfrm>
                  <a:off x="827584" y="5651956"/>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11</a:t>
                  </a:r>
                  <a:endParaRPr lang="zh-CN" altLang="en-US" dirty="0">
                    <a:solidFill>
                      <a:schemeClr val="tx1">
                        <a:lumMod val="65000"/>
                        <a:lumOff val="35000"/>
                      </a:schemeClr>
                    </a:solidFill>
                  </a:endParaRPr>
                </a:p>
              </p:txBody>
            </p:sp>
            <p:sp>
              <p:nvSpPr>
                <p:cNvPr id="133" name="TextBox 132"/>
                <p:cNvSpPr txBox="1"/>
                <p:nvPr/>
              </p:nvSpPr>
              <p:spPr>
                <a:xfrm>
                  <a:off x="785249" y="5398617"/>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12</a:t>
                  </a:r>
                  <a:endParaRPr lang="zh-CN" altLang="en-US" dirty="0">
                    <a:solidFill>
                      <a:schemeClr val="tx1">
                        <a:lumMod val="65000"/>
                        <a:lumOff val="35000"/>
                      </a:schemeClr>
                    </a:solidFill>
                  </a:endParaRPr>
                </a:p>
              </p:txBody>
            </p:sp>
            <p:sp>
              <p:nvSpPr>
                <p:cNvPr id="134" name="TextBox 133"/>
                <p:cNvSpPr txBox="1"/>
                <p:nvPr/>
              </p:nvSpPr>
              <p:spPr>
                <a:xfrm>
                  <a:off x="821692" y="5140258"/>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13</a:t>
                  </a:r>
                  <a:endParaRPr lang="zh-CN" altLang="en-US" dirty="0">
                    <a:solidFill>
                      <a:schemeClr val="tx1">
                        <a:lumMod val="65000"/>
                        <a:lumOff val="35000"/>
                      </a:schemeClr>
                    </a:solidFill>
                  </a:endParaRPr>
                </a:p>
              </p:txBody>
            </p:sp>
            <p:sp>
              <p:nvSpPr>
                <p:cNvPr id="135" name="TextBox 134"/>
                <p:cNvSpPr txBox="1"/>
                <p:nvPr/>
              </p:nvSpPr>
              <p:spPr>
                <a:xfrm>
                  <a:off x="946199" y="4907300"/>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14</a:t>
                  </a:r>
                  <a:endParaRPr lang="zh-CN" altLang="en-US" dirty="0">
                    <a:solidFill>
                      <a:schemeClr val="tx1">
                        <a:lumMod val="65000"/>
                        <a:lumOff val="35000"/>
                      </a:schemeClr>
                    </a:solidFill>
                  </a:endParaRPr>
                </a:p>
              </p:txBody>
            </p:sp>
            <p:sp>
              <p:nvSpPr>
                <p:cNvPr id="136" name="TextBox 135"/>
                <p:cNvSpPr txBox="1"/>
                <p:nvPr/>
              </p:nvSpPr>
              <p:spPr>
                <a:xfrm>
                  <a:off x="1187624" y="4745525"/>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15</a:t>
                  </a:r>
                  <a:endParaRPr lang="zh-CN" altLang="en-US" dirty="0">
                    <a:solidFill>
                      <a:schemeClr val="tx1">
                        <a:lumMod val="65000"/>
                        <a:lumOff val="35000"/>
                      </a:schemeClr>
                    </a:solidFill>
                  </a:endParaRPr>
                </a:p>
              </p:txBody>
            </p:sp>
            <p:sp>
              <p:nvSpPr>
                <p:cNvPr id="137" name="TextBox 136"/>
                <p:cNvSpPr txBox="1"/>
                <p:nvPr/>
              </p:nvSpPr>
              <p:spPr>
                <a:xfrm>
                  <a:off x="1429049" y="436510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0000</a:t>
                  </a:r>
                  <a:endParaRPr lang="zh-CN" altLang="en-US" spc="-150" dirty="0">
                    <a:solidFill>
                      <a:schemeClr val="tx1">
                        <a:lumMod val="65000"/>
                        <a:lumOff val="35000"/>
                      </a:schemeClr>
                    </a:solidFill>
                  </a:endParaRPr>
                </a:p>
              </p:txBody>
            </p:sp>
            <p:sp>
              <p:nvSpPr>
                <p:cNvPr id="138" name="TextBox 137"/>
                <p:cNvSpPr txBox="1"/>
                <p:nvPr/>
              </p:nvSpPr>
              <p:spPr>
                <a:xfrm>
                  <a:off x="1840395" y="443862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0001</a:t>
                  </a:r>
                  <a:endParaRPr lang="zh-CN" altLang="en-US" spc="-150" dirty="0">
                    <a:solidFill>
                      <a:schemeClr val="tx1">
                        <a:lumMod val="65000"/>
                        <a:lumOff val="35000"/>
                      </a:schemeClr>
                    </a:solidFill>
                  </a:endParaRPr>
                </a:p>
              </p:txBody>
            </p:sp>
            <p:sp>
              <p:nvSpPr>
                <p:cNvPr id="139" name="TextBox 138"/>
                <p:cNvSpPr txBox="1"/>
                <p:nvPr/>
              </p:nvSpPr>
              <p:spPr>
                <a:xfrm>
                  <a:off x="2241712" y="46895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0010</a:t>
                  </a:r>
                  <a:endParaRPr lang="zh-CN" altLang="en-US" spc="-150" dirty="0">
                    <a:solidFill>
                      <a:schemeClr val="tx1">
                        <a:lumMod val="65000"/>
                        <a:lumOff val="35000"/>
                      </a:schemeClr>
                    </a:solidFill>
                  </a:endParaRPr>
                </a:p>
              </p:txBody>
            </p:sp>
            <p:sp>
              <p:nvSpPr>
                <p:cNvPr id="140" name="TextBox 139"/>
                <p:cNvSpPr txBox="1"/>
                <p:nvPr/>
              </p:nvSpPr>
              <p:spPr>
                <a:xfrm>
                  <a:off x="2474670" y="500300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0011</a:t>
                  </a:r>
                  <a:endParaRPr lang="zh-CN" altLang="en-US" spc="-150" dirty="0">
                    <a:solidFill>
                      <a:schemeClr val="tx1">
                        <a:lumMod val="65000"/>
                        <a:lumOff val="35000"/>
                      </a:schemeClr>
                    </a:solidFill>
                  </a:endParaRPr>
                </a:p>
              </p:txBody>
            </p:sp>
            <p:sp>
              <p:nvSpPr>
                <p:cNvPr id="141" name="TextBox 140"/>
                <p:cNvSpPr txBox="1"/>
                <p:nvPr/>
              </p:nvSpPr>
              <p:spPr>
                <a:xfrm>
                  <a:off x="2546678" y="541811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0100</a:t>
                  </a:r>
                  <a:endParaRPr lang="zh-CN" altLang="en-US" spc="-150" dirty="0">
                    <a:solidFill>
                      <a:schemeClr val="tx1">
                        <a:lumMod val="65000"/>
                        <a:lumOff val="35000"/>
                      </a:schemeClr>
                    </a:solidFill>
                  </a:endParaRPr>
                </a:p>
              </p:txBody>
            </p:sp>
            <p:sp>
              <p:nvSpPr>
                <p:cNvPr id="142" name="TextBox 141"/>
                <p:cNvSpPr txBox="1"/>
                <p:nvPr/>
              </p:nvSpPr>
              <p:spPr>
                <a:xfrm>
                  <a:off x="2495876" y="576122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0101</a:t>
                  </a:r>
                  <a:endParaRPr lang="zh-CN" altLang="en-US" spc="-150" dirty="0">
                    <a:solidFill>
                      <a:schemeClr val="tx1">
                        <a:lumMod val="65000"/>
                        <a:lumOff val="35000"/>
                      </a:schemeClr>
                    </a:solidFill>
                  </a:endParaRPr>
                </a:p>
              </p:txBody>
            </p:sp>
            <p:sp>
              <p:nvSpPr>
                <p:cNvPr id="143" name="TextBox 142"/>
                <p:cNvSpPr txBox="1"/>
                <p:nvPr/>
              </p:nvSpPr>
              <p:spPr>
                <a:xfrm>
                  <a:off x="2267744" y="611279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0110</a:t>
                  </a:r>
                  <a:endParaRPr lang="zh-CN" altLang="en-US" spc="-150" dirty="0">
                    <a:solidFill>
                      <a:schemeClr val="tx1">
                        <a:lumMod val="65000"/>
                        <a:lumOff val="35000"/>
                      </a:schemeClr>
                    </a:solidFill>
                  </a:endParaRPr>
                </a:p>
              </p:txBody>
            </p:sp>
            <p:sp>
              <p:nvSpPr>
                <p:cNvPr id="144" name="TextBox 143"/>
                <p:cNvSpPr txBox="1"/>
                <p:nvPr/>
              </p:nvSpPr>
              <p:spPr>
                <a:xfrm>
                  <a:off x="1917229" y="636378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0111</a:t>
                  </a:r>
                  <a:endParaRPr lang="zh-CN" altLang="en-US" spc="-150" dirty="0">
                    <a:solidFill>
                      <a:schemeClr val="tx1">
                        <a:lumMod val="65000"/>
                        <a:lumOff val="35000"/>
                      </a:schemeClr>
                    </a:solidFill>
                  </a:endParaRPr>
                </a:p>
              </p:txBody>
            </p:sp>
            <p:sp>
              <p:nvSpPr>
                <p:cNvPr id="145" name="TextBox 144"/>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1000</a:t>
                  </a:r>
                  <a:endParaRPr lang="zh-CN" altLang="en-US" spc="-150" dirty="0">
                    <a:solidFill>
                      <a:schemeClr val="tx1">
                        <a:lumMod val="65000"/>
                        <a:lumOff val="35000"/>
                      </a:schemeClr>
                    </a:solidFill>
                  </a:endParaRPr>
                </a:p>
              </p:txBody>
            </p:sp>
            <p:sp>
              <p:nvSpPr>
                <p:cNvPr id="146" name="TextBox 145"/>
                <p:cNvSpPr txBox="1"/>
                <p:nvPr/>
              </p:nvSpPr>
              <p:spPr>
                <a:xfrm>
                  <a:off x="1034083" y="639085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1001</a:t>
                  </a:r>
                  <a:endParaRPr lang="zh-CN" altLang="en-US" spc="-150" dirty="0">
                    <a:solidFill>
                      <a:schemeClr val="tx1">
                        <a:lumMod val="65000"/>
                        <a:lumOff val="35000"/>
                      </a:schemeClr>
                    </a:solidFill>
                  </a:endParaRPr>
                </a:p>
              </p:txBody>
            </p:sp>
            <p:sp>
              <p:nvSpPr>
                <p:cNvPr id="147" name="TextBox 146"/>
                <p:cNvSpPr txBox="1"/>
                <p:nvPr/>
              </p:nvSpPr>
              <p:spPr>
                <a:xfrm>
                  <a:off x="683568" y="62197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1010</a:t>
                  </a:r>
                  <a:endParaRPr lang="zh-CN" altLang="en-US" spc="-150" dirty="0">
                    <a:solidFill>
                      <a:schemeClr val="tx1">
                        <a:lumMod val="65000"/>
                        <a:lumOff val="35000"/>
                      </a:schemeClr>
                    </a:solidFill>
                  </a:endParaRPr>
                </a:p>
              </p:txBody>
            </p:sp>
            <p:sp>
              <p:nvSpPr>
                <p:cNvPr id="148" name="TextBox 147"/>
                <p:cNvSpPr txBox="1"/>
                <p:nvPr/>
              </p:nvSpPr>
              <p:spPr>
                <a:xfrm>
                  <a:off x="433636" y="589783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1011</a:t>
                  </a:r>
                  <a:endParaRPr lang="zh-CN" altLang="en-US" spc="-150" dirty="0">
                    <a:solidFill>
                      <a:schemeClr val="tx1">
                        <a:lumMod val="65000"/>
                        <a:lumOff val="35000"/>
                      </a:schemeClr>
                    </a:solidFill>
                  </a:endParaRPr>
                </a:p>
              </p:txBody>
            </p:sp>
            <p:sp>
              <p:nvSpPr>
                <p:cNvPr id="149" name="TextBox 148"/>
                <p:cNvSpPr txBox="1"/>
                <p:nvPr/>
              </p:nvSpPr>
              <p:spPr>
                <a:xfrm>
                  <a:off x="289620" y="545625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1100</a:t>
                  </a:r>
                  <a:endParaRPr lang="zh-CN" altLang="en-US" spc="-150" dirty="0">
                    <a:solidFill>
                      <a:schemeClr val="tx1">
                        <a:lumMod val="65000"/>
                        <a:lumOff val="35000"/>
                      </a:schemeClr>
                    </a:solidFill>
                  </a:endParaRPr>
                </a:p>
              </p:txBody>
            </p:sp>
            <p:sp>
              <p:nvSpPr>
                <p:cNvPr id="150" name="TextBox 149"/>
                <p:cNvSpPr txBox="1"/>
                <p:nvPr/>
              </p:nvSpPr>
              <p:spPr>
                <a:xfrm>
                  <a:off x="938119" y="4456162"/>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1111</a:t>
                  </a:r>
                  <a:endParaRPr lang="zh-CN" altLang="en-US" spc="-150" dirty="0">
                    <a:solidFill>
                      <a:schemeClr val="tx1">
                        <a:lumMod val="65000"/>
                        <a:lumOff val="35000"/>
                      </a:schemeClr>
                    </a:solidFill>
                  </a:endParaRPr>
                </a:p>
              </p:txBody>
            </p:sp>
            <p:sp>
              <p:nvSpPr>
                <p:cNvPr id="151" name="TextBox 150"/>
                <p:cNvSpPr txBox="1"/>
                <p:nvPr/>
              </p:nvSpPr>
              <p:spPr>
                <a:xfrm>
                  <a:off x="563935" y="472131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1110</a:t>
                  </a:r>
                  <a:endParaRPr lang="zh-CN" altLang="en-US" spc="-150" dirty="0">
                    <a:solidFill>
                      <a:schemeClr val="tx1">
                        <a:lumMod val="65000"/>
                        <a:lumOff val="35000"/>
                      </a:schemeClr>
                    </a:solidFill>
                  </a:endParaRPr>
                </a:p>
              </p:txBody>
            </p:sp>
            <p:sp>
              <p:nvSpPr>
                <p:cNvPr id="152" name="TextBox 151"/>
                <p:cNvSpPr txBox="1"/>
                <p:nvPr/>
              </p:nvSpPr>
              <p:spPr>
                <a:xfrm>
                  <a:off x="333053" y="506613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1101</a:t>
                  </a:r>
                  <a:endParaRPr lang="zh-CN" altLang="en-US" spc="-150" dirty="0">
                    <a:solidFill>
                      <a:schemeClr val="tx1">
                        <a:lumMod val="65000"/>
                        <a:lumOff val="35000"/>
                      </a:schemeClr>
                    </a:solidFill>
                  </a:endParaRPr>
                </a:p>
              </p:txBody>
            </p:sp>
          </p:grpSp>
          <p:cxnSp>
            <p:nvCxnSpPr>
              <p:cNvPr id="153" name="直接箭头连接符 152"/>
              <p:cNvCxnSpPr/>
              <p:nvPr/>
            </p:nvCxnSpPr>
            <p:spPr>
              <a:xfrm>
                <a:off x="7574342" y="5591234"/>
                <a:ext cx="540000" cy="180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54" name="直接箭头连接符 153"/>
              <p:cNvCxnSpPr/>
              <p:nvPr/>
            </p:nvCxnSpPr>
            <p:spPr>
              <a:xfrm flipV="1">
                <a:off x="7586811" y="4907260"/>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p:cNvSpPr txBox="1"/>
                  <p:nvPr/>
                </p:nvSpPr>
                <p:spPr>
                  <a:xfrm>
                    <a:off x="4034036" y="4397042"/>
                    <a:ext cx="1516762"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𝟏𝟐</m:t>
                          </m:r>
                          <m:r>
                            <a:rPr lang="en-US" altLang="zh-CN" sz="2000" b="1" i="1" smtClean="0">
                              <a:solidFill>
                                <a:srgbClr val="FF0000"/>
                              </a:solidFill>
                              <a:latin typeface="Cambria Math"/>
                            </a:rPr>
                            <m:t>−</m:t>
                          </m:r>
                          <m:r>
                            <a:rPr lang="en-US" altLang="zh-CN" sz="2000" b="1" i="1">
                              <a:solidFill>
                                <a:srgbClr val="00B050"/>
                              </a:solidFill>
                              <a:latin typeface="Cambria Math"/>
                            </a:rPr>
                            <m:t>𝟕</m:t>
                          </m:r>
                          <m:r>
                            <a:rPr lang="en-US" altLang="zh-CN" sz="2000" b="1" i="1">
                              <a:latin typeface="Cambria Math"/>
                            </a:rPr>
                            <m:t>=</m:t>
                          </m:r>
                          <m:r>
                            <a:rPr lang="en-US" altLang="zh-CN" sz="2000" b="1" i="1">
                              <a:latin typeface="Cambria Math"/>
                            </a:rPr>
                            <m:t>𝟓</m:t>
                          </m:r>
                        </m:oMath>
                      </m:oMathPara>
                    </a14:m>
                    <a:endParaRPr lang="zh-CN" altLang="en-US" sz="2000" b="1" dirty="0"/>
                  </a:p>
                </p:txBody>
              </p:sp>
            </mc:Choice>
            <mc:Fallback xmlns="">
              <p:sp>
                <p:nvSpPr>
                  <p:cNvPr id="158" name="TextBox 157"/>
                  <p:cNvSpPr txBox="1">
                    <a:spLocks noRot="1" noChangeAspect="1" noMove="1" noResize="1" noEditPoints="1" noAdjustHandles="1" noChangeArrowheads="1" noChangeShapeType="1" noTextEdit="1"/>
                  </p:cNvSpPr>
                  <p:nvPr/>
                </p:nvSpPr>
                <p:spPr>
                  <a:xfrm>
                    <a:off x="4034036" y="4397042"/>
                    <a:ext cx="1516762"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4106044" y="6093296"/>
                    <a:ext cx="1670650"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𝟏𝟐</m:t>
                          </m:r>
                          <m:r>
                            <a:rPr lang="en-US" altLang="zh-CN" sz="2000" b="1" i="1" smtClean="0">
                              <a:solidFill>
                                <a:srgbClr val="FF0000"/>
                              </a:solidFill>
                              <a:latin typeface="Cambria Math"/>
                            </a:rPr>
                            <m:t>+</m:t>
                          </m:r>
                          <m:r>
                            <a:rPr lang="en-US" altLang="zh-CN" sz="2000" b="1" i="1">
                              <a:solidFill>
                                <a:srgbClr val="00B050"/>
                              </a:solidFill>
                              <a:latin typeface="Cambria Math"/>
                            </a:rPr>
                            <m:t>𝟗</m:t>
                          </m:r>
                          <m:r>
                            <a:rPr lang="en-US" altLang="zh-CN" sz="2000" b="1" i="1">
                              <a:latin typeface="Cambria Math"/>
                            </a:rPr>
                            <m:t>=</m:t>
                          </m:r>
                          <m:r>
                            <a:rPr lang="en-US" altLang="zh-CN" sz="2000" b="1" i="1">
                              <a:latin typeface="Cambria Math"/>
                            </a:rPr>
                            <m:t>𝟐𝟏</m:t>
                          </m:r>
                        </m:oMath>
                      </m:oMathPara>
                    </a14:m>
                    <a:endParaRPr lang="zh-CN" altLang="en-US" sz="2000" b="1" dirty="0"/>
                  </a:p>
                </p:txBody>
              </p:sp>
            </mc:Choice>
            <mc:Fallback xmlns="">
              <p:sp>
                <p:nvSpPr>
                  <p:cNvPr id="159" name="TextBox 158"/>
                  <p:cNvSpPr txBox="1">
                    <a:spLocks noRot="1" noChangeAspect="1" noMove="1" noResize="1" noEditPoints="1" noAdjustHandles="1" noChangeArrowheads="1" noChangeShapeType="1" noTextEdit="1"/>
                  </p:cNvSpPr>
                  <p:nvPr/>
                </p:nvSpPr>
                <p:spPr>
                  <a:xfrm>
                    <a:off x="4106044" y="6093296"/>
                    <a:ext cx="1670650"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3734440" y="4149080"/>
                    <a:ext cx="2406428"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i="1">
                              <a:latin typeface="Cambria Math"/>
                            </a:rPr>
                            <m:t>1100</m:t>
                          </m:r>
                          <m:r>
                            <a:rPr lang="en-US" altLang="zh-CN" b="1" i="1" smtClean="0">
                              <a:solidFill>
                                <a:srgbClr val="FF0000"/>
                              </a:solidFill>
                              <a:latin typeface="Cambria Math"/>
                            </a:rPr>
                            <m:t>−</m:t>
                          </m:r>
                          <m:r>
                            <a:rPr lang="en-US" altLang="zh-CN" i="1">
                              <a:solidFill>
                                <a:srgbClr val="00B050"/>
                              </a:solidFill>
                              <a:latin typeface="Cambria Math"/>
                            </a:rPr>
                            <m:t>0111</m:t>
                          </m:r>
                          <m:r>
                            <a:rPr lang="en-US" altLang="zh-CN" i="1">
                              <a:latin typeface="Cambria Math"/>
                            </a:rPr>
                            <m:t>=</m:t>
                          </m:r>
                          <m:r>
                            <a:rPr lang="en-US" altLang="zh-CN" b="1" i="1">
                              <a:latin typeface="Cambria Math"/>
                            </a:rPr>
                            <m:t>𝟎𝟏𝟎𝟏</m:t>
                          </m:r>
                        </m:oMath>
                      </m:oMathPara>
                    </a14:m>
                    <a:endParaRPr lang="zh-CN" altLang="en-US" b="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3734440" y="4149080"/>
                    <a:ext cx="2406428"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3746004" y="6406042"/>
                    <a:ext cx="2595582"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i="1">
                              <a:latin typeface="Cambria Math"/>
                            </a:rPr>
                            <m:t>1100</m:t>
                          </m:r>
                          <m:r>
                            <a:rPr lang="en-US" altLang="zh-CN" i="1" smtClean="0">
                              <a:solidFill>
                                <a:srgbClr val="FF0000"/>
                              </a:solidFill>
                              <a:latin typeface="Cambria Math"/>
                            </a:rPr>
                            <m:t>+</m:t>
                          </m:r>
                          <m:r>
                            <a:rPr lang="en-US" altLang="zh-CN" i="1">
                              <a:solidFill>
                                <a:srgbClr val="00B050"/>
                              </a:solidFill>
                              <a:latin typeface="Cambria Math"/>
                            </a:rPr>
                            <m:t>1001</m:t>
                          </m:r>
                          <m:r>
                            <a:rPr lang="en-US" altLang="zh-CN" i="1">
                              <a:latin typeface="Cambria Math"/>
                            </a:rPr>
                            <m:t>=</m:t>
                          </m:r>
                          <m:r>
                            <a:rPr lang="en-US" altLang="zh-CN" b="1" i="1">
                              <a:solidFill>
                                <a:srgbClr val="FF0000"/>
                              </a:solidFill>
                              <a:latin typeface="Cambria Math"/>
                            </a:rPr>
                            <m:t>𝟏</m:t>
                          </m:r>
                          <m:r>
                            <a:rPr lang="en-US" altLang="zh-CN" b="1" i="1">
                              <a:solidFill>
                                <a:srgbClr val="FF0000"/>
                              </a:solidFill>
                              <a:latin typeface="Cambria Math"/>
                            </a:rPr>
                            <m:t> </m:t>
                          </m:r>
                          <m:r>
                            <a:rPr lang="en-US" altLang="zh-CN" b="1" i="1">
                              <a:latin typeface="Cambria Math"/>
                            </a:rPr>
                            <m:t>𝟎𝟏𝟎𝟏</m:t>
                          </m:r>
                        </m:oMath>
                      </m:oMathPara>
                    </a14:m>
                    <a:endParaRPr lang="zh-CN" altLang="en-US" b="1" dirty="0"/>
                  </a:p>
                </p:txBody>
              </p:sp>
            </mc:Choice>
            <mc:Fallback xmlns="">
              <p:sp>
                <p:nvSpPr>
                  <p:cNvPr id="162" name="TextBox 161"/>
                  <p:cNvSpPr txBox="1">
                    <a:spLocks noRot="1" noChangeAspect="1" noMove="1" noResize="1" noEditPoints="1" noAdjustHandles="1" noChangeArrowheads="1" noChangeShapeType="1" noTextEdit="1"/>
                  </p:cNvSpPr>
                  <p:nvPr/>
                </p:nvSpPr>
                <p:spPr>
                  <a:xfrm>
                    <a:off x="3746004" y="6406042"/>
                    <a:ext cx="2595582" cy="369332"/>
                  </a:xfrm>
                  <a:prstGeom prst="rect">
                    <a:avLst/>
                  </a:prstGeom>
                  <a:blipFill>
                    <a:blip r:embed="rId10"/>
                    <a:stretch>
                      <a:fillRect/>
                    </a:stretch>
                  </a:blipFill>
                </p:spPr>
                <p:txBody>
                  <a:bodyPr/>
                  <a:lstStyle/>
                  <a:p>
                    <a:r>
                      <a:rPr lang="zh-CN" altLang="en-US">
                        <a:noFill/>
                      </a:rPr>
                      <a:t> </a:t>
                    </a:r>
                  </a:p>
                </p:txBody>
              </p:sp>
            </mc:Fallback>
          </mc:AlternateContent>
          <p:cxnSp>
            <p:nvCxnSpPr>
              <p:cNvPr id="163" name="曲线连接符 162"/>
              <p:cNvCxnSpPr>
                <a:stCxn id="159" idx="3"/>
                <a:endCxn id="158" idx="3"/>
              </p:cNvCxnSpPr>
              <p:nvPr/>
            </p:nvCxnSpPr>
            <p:spPr>
              <a:xfrm flipH="1" flipV="1">
                <a:off x="5550798" y="4597097"/>
                <a:ext cx="225896" cy="1696254"/>
              </a:xfrm>
              <a:prstGeom prst="curvedConnector3">
                <a:avLst>
                  <a:gd name="adj1" fmla="val -101197"/>
                </a:avLst>
              </a:prstGeom>
              <a:ln>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4333683" y="4797152"/>
                <a:ext cx="492443"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a:solidFill>
                      <a:srgbClr val="00B050"/>
                    </a:solidFill>
                  </a:rPr>
                  <a:t>7</a:t>
                </a:r>
                <a:r>
                  <a:rPr lang="en-US" altLang="zh-CN" sz="2000" dirty="0"/>
                  <a:t>+</a:t>
                </a:r>
                <a:r>
                  <a:rPr lang="en-US" altLang="zh-CN" sz="2000" dirty="0">
                    <a:solidFill>
                      <a:srgbClr val="00B050"/>
                    </a:solidFill>
                  </a:rPr>
                  <a:t>9</a:t>
                </a:r>
                <a:r>
                  <a:rPr lang="en-US" altLang="zh-CN" sz="2000" dirty="0"/>
                  <a:t>=</a:t>
                </a:r>
                <a:r>
                  <a:rPr lang="en-US" altLang="zh-CN" sz="2000" dirty="0">
                    <a:solidFill>
                      <a:srgbClr val="FF0000"/>
                    </a:solidFill>
                  </a:rPr>
                  <a:t>16</a:t>
                </a:r>
                <a:endParaRPr lang="zh-CN" altLang="en-US" sz="2000" dirty="0">
                  <a:solidFill>
                    <a:srgbClr val="FF0000"/>
                  </a:solidFill>
                </a:endParaRPr>
              </a:p>
            </p:txBody>
          </p:sp>
          <p:sp>
            <p:nvSpPr>
              <p:cNvPr id="141331" name="TextBox 141330"/>
              <p:cNvSpPr txBox="1"/>
              <p:nvPr/>
            </p:nvSpPr>
            <p:spPr>
              <a:xfrm>
                <a:off x="4881837" y="4834951"/>
                <a:ext cx="691215" cy="369332"/>
              </a:xfrm>
              <a:prstGeom prst="rect">
                <a:avLst/>
              </a:prstGeom>
              <a:noFill/>
            </p:spPr>
            <p:txBody>
              <a:bodyPr wrap="none" rtlCol="0">
                <a:spAutoFit/>
              </a:bodyPr>
              <a:lstStyle/>
              <a:p>
                <a:pPr>
                  <a:buNone/>
                </a:pPr>
                <a:r>
                  <a:rPr lang="en-US" altLang="zh-CN" dirty="0">
                    <a:solidFill>
                      <a:srgbClr val="00B050"/>
                    </a:solidFill>
                  </a:rPr>
                  <a:t>0111</a:t>
                </a:r>
              </a:p>
            </p:txBody>
          </p:sp>
          <p:sp>
            <p:nvSpPr>
              <p:cNvPr id="168" name="TextBox 167"/>
              <p:cNvSpPr txBox="1"/>
              <p:nvPr/>
            </p:nvSpPr>
            <p:spPr>
              <a:xfrm>
                <a:off x="4887909" y="5256979"/>
                <a:ext cx="691215" cy="369332"/>
              </a:xfrm>
              <a:prstGeom prst="rect">
                <a:avLst/>
              </a:prstGeom>
              <a:noFill/>
            </p:spPr>
            <p:txBody>
              <a:bodyPr wrap="none" rtlCol="0">
                <a:spAutoFit/>
              </a:bodyPr>
              <a:lstStyle/>
              <a:p>
                <a:pPr>
                  <a:buNone/>
                </a:pPr>
                <a:r>
                  <a:rPr lang="en-US" altLang="zh-CN" dirty="0">
                    <a:solidFill>
                      <a:srgbClr val="00B050"/>
                    </a:solidFill>
                  </a:rPr>
                  <a:t>1001</a:t>
                </a:r>
              </a:p>
            </p:txBody>
          </p:sp>
          <p:sp>
            <p:nvSpPr>
              <p:cNvPr id="169" name="TextBox 168"/>
              <p:cNvSpPr txBox="1"/>
              <p:nvPr/>
            </p:nvSpPr>
            <p:spPr>
              <a:xfrm>
                <a:off x="4815901" y="5716414"/>
                <a:ext cx="817853" cy="369332"/>
              </a:xfrm>
              <a:prstGeom prst="rect">
                <a:avLst/>
              </a:prstGeom>
              <a:noFill/>
            </p:spPr>
            <p:txBody>
              <a:bodyPr wrap="none" rtlCol="0">
                <a:spAutoFit/>
              </a:bodyPr>
              <a:lstStyle/>
              <a:p>
                <a:pPr>
                  <a:buNone/>
                </a:pPr>
                <a:r>
                  <a:rPr lang="en-US" altLang="zh-CN" dirty="0">
                    <a:solidFill>
                      <a:srgbClr val="00B050"/>
                    </a:solidFill>
                  </a:rPr>
                  <a:t>10000</a:t>
                </a:r>
              </a:p>
            </p:txBody>
          </p:sp>
          <p:sp>
            <p:nvSpPr>
              <p:cNvPr id="173" name="TextBox 172"/>
              <p:cNvSpPr txBox="1"/>
              <p:nvPr/>
            </p:nvSpPr>
            <p:spPr>
              <a:xfrm>
                <a:off x="-943552" y="5330475"/>
                <a:ext cx="1338828"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位二进制</a:t>
                </a:r>
              </a:p>
            </p:txBody>
          </p:sp>
        </p:grpSp>
        <p:sp>
          <p:nvSpPr>
            <p:cNvPr id="155" name="饼形 141332">
              <a:extLst>
                <a:ext uri="{FF2B5EF4-FFF2-40B4-BE49-F238E27FC236}">
                  <a16:creationId xmlns:a16="http://schemas.microsoft.com/office/drawing/2014/main" id="{271DD79F-EDE0-4CFD-BF92-60DC0808B462}"/>
                </a:ext>
              </a:extLst>
            </p:cNvPr>
            <p:cNvSpPr/>
            <p:nvPr/>
          </p:nvSpPr>
          <p:spPr>
            <a:xfrm flipH="1">
              <a:off x="2890278" y="4742314"/>
              <a:ext cx="1703684" cy="1641375"/>
            </a:xfrm>
            <a:prstGeom prst="pie">
              <a:avLst>
                <a:gd name="adj1" fmla="val 131829"/>
                <a:gd name="adj2" fmla="val 9447452"/>
              </a:avLst>
            </a:prstGeom>
            <a:solidFill>
              <a:srgbClr val="53C04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文本框 11">
            <a:extLst>
              <a:ext uri="{FF2B5EF4-FFF2-40B4-BE49-F238E27FC236}">
                <a16:creationId xmlns:a16="http://schemas.microsoft.com/office/drawing/2014/main" id="{5AFBFCDA-E73A-4CBA-816C-93D975A227A6}"/>
              </a:ext>
            </a:extLst>
          </p:cNvPr>
          <p:cNvSpPr txBox="1"/>
          <p:nvPr/>
        </p:nvSpPr>
        <p:spPr>
          <a:xfrm>
            <a:off x="8021754" y="3113156"/>
            <a:ext cx="2752677" cy="400110"/>
          </a:xfrm>
          <a:prstGeom prst="rect">
            <a:avLst/>
          </a:prstGeom>
          <a:noFill/>
        </p:spPr>
        <p:txBody>
          <a:bodyPr wrap="none" rtlCol="0">
            <a:spAutoFit/>
          </a:bodyPr>
          <a:lstStyle/>
          <a:p>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模</a:t>
            </a:r>
            <a:r>
              <a:rPr lang="zh-CN" altLang="en-US" sz="2000" dirty="0">
                <a:latin typeface="楷体" panose="02010609060101010101" pitchFamily="49" charset="-122"/>
                <a:ea typeface="楷体" panose="02010609060101010101" pitchFamily="49" charset="-122"/>
              </a:rPr>
              <a:t>：系统的计数范围</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
        <p:nvSpPr>
          <p:cNvPr id="8" name="Slide Number Placeholder 7">
            <a:extLst>
              <a:ext uri="{FF2B5EF4-FFF2-40B4-BE49-F238E27FC236}">
                <a16:creationId xmlns:a16="http://schemas.microsoft.com/office/drawing/2014/main" id="{506DC479-1536-4F02-AC78-5A161DC67D63}"/>
              </a:ext>
            </a:extLst>
          </p:cNvPr>
          <p:cNvSpPr>
            <a:spLocks noGrp="1"/>
          </p:cNvSpPr>
          <p:nvPr>
            <p:ph type="sldNum" sz="quarter" idx="12"/>
          </p:nvPr>
        </p:nvSpPr>
        <p:spPr/>
        <p:txBody>
          <a:bodyPr/>
          <a:lstStyle/>
          <a:p>
            <a:fld id="{EC78E7B1-3FC2-4821-B144-3AA6EF938D0A}" type="slidenum">
              <a:rPr lang="zh-CN" altLang="en-US" sz="1400" b="1" smtClean="0"/>
              <a:pPr/>
              <a:t>24</a:t>
            </a:fld>
            <a:r>
              <a:rPr lang="zh-CN" altLang="en-US"/>
              <a:t> </a:t>
            </a:r>
            <a:r>
              <a:rPr lang="en-US" altLang="zh-CN"/>
              <a:t>/ 56</a:t>
            </a:r>
            <a:endParaRPr lang="zh-CN" altLang="en-US" dirty="0"/>
          </a:p>
        </p:txBody>
      </p:sp>
    </p:spTree>
    <p:extLst>
      <p:ext uri="{BB962C8B-B14F-4D97-AF65-F5344CB8AC3E}">
        <p14:creationId xmlns:p14="http://schemas.microsoft.com/office/powerpoint/2010/main" val="23838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t>如何求补码？   </a:t>
            </a:r>
            <a:r>
              <a:rPr lang="zh-CN" altLang="en-US" sz="4000" dirty="0">
                <a:solidFill>
                  <a:srgbClr val="0070C0"/>
                </a:solidFill>
                <a:latin typeface="楷体" panose="02010609060101010101" pitchFamily="49" charset="-122"/>
                <a:ea typeface="楷体" panose="02010609060101010101" pitchFamily="49" charset="-122"/>
              </a:rPr>
              <a:t>补码 互补</a:t>
            </a:r>
          </a:p>
        </p:txBody>
      </p:sp>
      <p:grpSp>
        <p:nvGrpSpPr>
          <p:cNvPr id="141324" name="组合 141323"/>
          <p:cNvGrpSpPr/>
          <p:nvPr/>
        </p:nvGrpSpPr>
        <p:grpSpPr>
          <a:xfrm>
            <a:off x="2355776" y="1196752"/>
            <a:ext cx="2698204" cy="2376264"/>
            <a:chOff x="289620" y="4365104"/>
            <a:chExt cx="2698204" cy="2376264"/>
          </a:xfrm>
        </p:grpSpPr>
        <p:sp>
          <p:nvSpPr>
            <p:cNvPr id="27" name="椭圆 26"/>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517214" y="467853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41312" name="直接连接符 141311"/>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782666" y="4746267"/>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1</a:t>
              </a:r>
              <a:endParaRPr lang="zh-CN" altLang="en-US" dirty="0">
                <a:solidFill>
                  <a:schemeClr val="tx1">
                    <a:lumMod val="65000"/>
                    <a:lumOff val="35000"/>
                  </a:schemeClr>
                </a:solidFill>
              </a:endParaRPr>
            </a:p>
          </p:txBody>
        </p:sp>
        <p:sp>
          <p:nvSpPr>
            <p:cNvPr id="68" name="TextBox 67"/>
            <p:cNvSpPr txBox="1"/>
            <p:nvPr/>
          </p:nvSpPr>
          <p:spPr>
            <a:xfrm>
              <a:off x="2028203" y="4907134"/>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2</a:t>
              </a:r>
              <a:endParaRPr lang="zh-CN" altLang="en-US" dirty="0">
                <a:solidFill>
                  <a:schemeClr val="tx1">
                    <a:lumMod val="65000"/>
                    <a:lumOff val="35000"/>
                  </a:schemeClr>
                </a:solidFill>
              </a:endParaRPr>
            </a:p>
          </p:txBody>
        </p:sp>
        <p:sp>
          <p:nvSpPr>
            <p:cNvPr id="69" name="TextBox 68"/>
            <p:cNvSpPr txBox="1"/>
            <p:nvPr/>
          </p:nvSpPr>
          <p:spPr>
            <a:xfrm>
              <a:off x="2159640" y="51171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3</a:t>
              </a:r>
              <a:endParaRPr lang="zh-CN" altLang="en-US" dirty="0">
                <a:solidFill>
                  <a:schemeClr val="tx1">
                    <a:lumMod val="65000"/>
                    <a:lumOff val="35000"/>
                  </a:schemeClr>
                </a:solidFill>
              </a:endParaRPr>
            </a:p>
          </p:txBody>
        </p:sp>
        <p:sp>
          <p:nvSpPr>
            <p:cNvPr id="70" name="TextBox 69"/>
            <p:cNvSpPr txBox="1"/>
            <p:nvPr/>
          </p:nvSpPr>
          <p:spPr>
            <a:xfrm>
              <a:off x="2218903" y="537321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4</a:t>
              </a:r>
              <a:endParaRPr lang="zh-CN" altLang="en-US" dirty="0">
                <a:solidFill>
                  <a:schemeClr val="tx1">
                    <a:lumMod val="65000"/>
                    <a:lumOff val="35000"/>
                  </a:schemeClr>
                </a:solidFill>
              </a:endParaRPr>
            </a:p>
          </p:txBody>
        </p:sp>
        <p:sp>
          <p:nvSpPr>
            <p:cNvPr id="71" name="TextBox 70"/>
            <p:cNvSpPr txBox="1"/>
            <p:nvPr/>
          </p:nvSpPr>
          <p:spPr>
            <a:xfrm>
              <a:off x="2166063" y="5635022"/>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5</a:t>
              </a:r>
              <a:endParaRPr lang="zh-CN" altLang="en-US" dirty="0">
                <a:solidFill>
                  <a:schemeClr val="tx1">
                    <a:lumMod val="65000"/>
                    <a:lumOff val="35000"/>
                  </a:schemeClr>
                </a:solidFill>
              </a:endParaRPr>
            </a:p>
          </p:txBody>
        </p:sp>
        <p:sp>
          <p:nvSpPr>
            <p:cNvPr id="72" name="TextBox 71"/>
            <p:cNvSpPr txBox="1"/>
            <p:nvPr/>
          </p:nvSpPr>
          <p:spPr>
            <a:xfrm>
              <a:off x="2000918" y="5829840"/>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6</a:t>
              </a:r>
              <a:endParaRPr lang="zh-CN" altLang="en-US" dirty="0">
                <a:solidFill>
                  <a:schemeClr val="tx1">
                    <a:lumMod val="65000"/>
                    <a:lumOff val="35000"/>
                  </a:schemeClr>
                </a:solidFill>
              </a:endParaRPr>
            </a:p>
          </p:txBody>
        </p:sp>
        <p:sp>
          <p:nvSpPr>
            <p:cNvPr id="73" name="TextBox 72"/>
            <p:cNvSpPr txBox="1"/>
            <p:nvPr/>
          </p:nvSpPr>
          <p:spPr>
            <a:xfrm>
              <a:off x="1776427" y="5983148"/>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7</a:t>
              </a:r>
              <a:endParaRPr lang="zh-CN" altLang="en-US" dirty="0">
                <a:solidFill>
                  <a:schemeClr val="tx1">
                    <a:lumMod val="65000"/>
                    <a:lumOff val="35000"/>
                  </a:schemeClr>
                </a:solidFill>
              </a:endParaRPr>
            </a:p>
          </p:txBody>
        </p:sp>
        <p:sp>
          <p:nvSpPr>
            <p:cNvPr id="74" name="TextBox 73"/>
            <p:cNvSpPr txBox="1"/>
            <p:nvPr/>
          </p:nvSpPr>
          <p:spPr>
            <a:xfrm>
              <a:off x="1509524" y="6011996"/>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8</a:t>
              </a:r>
              <a:endParaRPr lang="zh-CN" altLang="en-US" dirty="0">
                <a:solidFill>
                  <a:schemeClr val="tx1">
                    <a:lumMod val="65000"/>
                    <a:lumOff val="35000"/>
                  </a:schemeClr>
                </a:solidFill>
              </a:endParaRPr>
            </a:p>
          </p:txBody>
        </p:sp>
        <p:sp>
          <p:nvSpPr>
            <p:cNvPr id="75" name="TextBox 74"/>
            <p:cNvSpPr txBox="1"/>
            <p:nvPr/>
          </p:nvSpPr>
          <p:spPr>
            <a:xfrm>
              <a:off x="1263827" y="5974681"/>
              <a:ext cx="311304" cy="369332"/>
            </a:xfrm>
            <a:prstGeom prst="rect">
              <a:avLst/>
            </a:prstGeom>
            <a:noFill/>
          </p:spPr>
          <p:txBody>
            <a:bodyPr wrap="none" rtlCol="0">
              <a:spAutoFit/>
            </a:bodyPr>
            <a:lstStyle/>
            <a:p>
              <a:pPr>
                <a:buNone/>
              </a:pPr>
              <a:r>
                <a:rPr lang="en-US" altLang="zh-CN" dirty="0">
                  <a:solidFill>
                    <a:schemeClr val="tx1">
                      <a:lumMod val="65000"/>
                      <a:lumOff val="35000"/>
                    </a:schemeClr>
                  </a:solidFill>
                </a:rPr>
                <a:t>9</a:t>
              </a:r>
              <a:endParaRPr lang="zh-CN" altLang="en-US" dirty="0">
                <a:solidFill>
                  <a:schemeClr val="tx1">
                    <a:lumMod val="65000"/>
                    <a:lumOff val="35000"/>
                  </a:schemeClr>
                </a:solidFill>
              </a:endParaRPr>
            </a:p>
          </p:txBody>
        </p:sp>
        <p:sp>
          <p:nvSpPr>
            <p:cNvPr id="76" name="TextBox 75"/>
            <p:cNvSpPr txBox="1"/>
            <p:nvPr/>
          </p:nvSpPr>
          <p:spPr>
            <a:xfrm>
              <a:off x="975872" y="5842579"/>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10</a:t>
              </a:r>
              <a:endParaRPr lang="zh-CN" altLang="en-US" dirty="0">
                <a:solidFill>
                  <a:schemeClr val="tx1">
                    <a:lumMod val="65000"/>
                    <a:lumOff val="35000"/>
                  </a:schemeClr>
                </a:solidFill>
              </a:endParaRPr>
            </a:p>
          </p:txBody>
        </p:sp>
        <p:sp>
          <p:nvSpPr>
            <p:cNvPr id="77" name="TextBox 76"/>
            <p:cNvSpPr txBox="1"/>
            <p:nvPr/>
          </p:nvSpPr>
          <p:spPr>
            <a:xfrm>
              <a:off x="827584" y="5651956"/>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11</a:t>
              </a:r>
              <a:endParaRPr lang="zh-CN" altLang="en-US" dirty="0">
                <a:solidFill>
                  <a:schemeClr val="tx1">
                    <a:lumMod val="65000"/>
                    <a:lumOff val="35000"/>
                  </a:schemeClr>
                </a:solidFill>
              </a:endParaRPr>
            </a:p>
          </p:txBody>
        </p:sp>
        <p:sp>
          <p:nvSpPr>
            <p:cNvPr id="78" name="TextBox 77"/>
            <p:cNvSpPr txBox="1"/>
            <p:nvPr/>
          </p:nvSpPr>
          <p:spPr>
            <a:xfrm>
              <a:off x="785249" y="5398617"/>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12</a:t>
              </a:r>
              <a:endParaRPr lang="zh-CN" altLang="en-US" dirty="0">
                <a:solidFill>
                  <a:schemeClr val="tx1">
                    <a:lumMod val="65000"/>
                    <a:lumOff val="35000"/>
                  </a:schemeClr>
                </a:solidFill>
              </a:endParaRPr>
            </a:p>
          </p:txBody>
        </p:sp>
        <p:sp>
          <p:nvSpPr>
            <p:cNvPr id="79" name="TextBox 78"/>
            <p:cNvSpPr txBox="1"/>
            <p:nvPr/>
          </p:nvSpPr>
          <p:spPr>
            <a:xfrm>
              <a:off x="821692" y="5140258"/>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13</a:t>
              </a:r>
              <a:endParaRPr lang="zh-CN" altLang="en-US" dirty="0">
                <a:solidFill>
                  <a:schemeClr val="tx1">
                    <a:lumMod val="65000"/>
                    <a:lumOff val="35000"/>
                  </a:schemeClr>
                </a:solidFill>
              </a:endParaRPr>
            </a:p>
          </p:txBody>
        </p:sp>
        <p:sp>
          <p:nvSpPr>
            <p:cNvPr id="80" name="TextBox 79"/>
            <p:cNvSpPr txBox="1"/>
            <p:nvPr/>
          </p:nvSpPr>
          <p:spPr>
            <a:xfrm>
              <a:off x="946199" y="4907300"/>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14</a:t>
              </a:r>
              <a:endParaRPr lang="zh-CN" altLang="en-US" dirty="0">
                <a:solidFill>
                  <a:schemeClr val="tx1">
                    <a:lumMod val="65000"/>
                    <a:lumOff val="35000"/>
                  </a:schemeClr>
                </a:solidFill>
              </a:endParaRPr>
            </a:p>
          </p:txBody>
        </p:sp>
        <p:sp>
          <p:nvSpPr>
            <p:cNvPr id="81" name="TextBox 80"/>
            <p:cNvSpPr txBox="1"/>
            <p:nvPr/>
          </p:nvSpPr>
          <p:spPr>
            <a:xfrm>
              <a:off x="1187624" y="4745525"/>
              <a:ext cx="437940" cy="369332"/>
            </a:xfrm>
            <a:prstGeom prst="rect">
              <a:avLst/>
            </a:prstGeom>
            <a:noFill/>
          </p:spPr>
          <p:txBody>
            <a:bodyPr wrap="none" rtlCol="0">
              <a:spAutoFit/>
            </a:bodyPr>
            <a:lstStyle/>
            <a:p>
              <a:pPr>
                <a:buNone/>
              </a:pPr>
              <a:r>
                <a:rPr lang="en-US" altLang="zh-CN" dirty="0">
                  <a:solidFill>
                    <a:schemeClr val="tx1">
                      <a:lumMod val="65000"/>
                      <a:lumOff val="35000"/>
                    </a:schemeClr>
                  </a:solidFill>
                </a:rPr>
                <a:t>15</a:t>
              </a:r>
              <a:endParaRPr lang="zh-CN" altLang="en-US" dirty="0">
                <a:solidFill>
                  <a:schemeClr val="tx1">
                    <a:lumMod val="65000"/>
                    <a:lumOff val="35000"/>
                  </a:schemeClr>
                </a:solidFill>
              </a:endParaRPr>
            </a:p>
          </p:txBody>
        </p:sp>
        <p:sp>
          <p:nvSpPr>
            <p:cNvPr id="82" name="TextBox 81"/>
            <p:cNvSpPr txBox="1"/>
            <p:nvPr/>
          </p:nvSpPr>
          <p:spPr>
            <a:xfrm>
              <a:off x="1429049" y="436510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0000</a:t>
              </a:r>
              <a:endParaRPr lang="zh-CN" altLang="en-US" spc="-150" dirty="0">
                <a:solidFill>
                  <a:schemeClr val="tx1">
                    <a:lumMod val="65000"/>
                    <a:lumOff val="35000"/>
                  </a:schemeClr>
                </a:solidFill>
              </a:endParaRPr>
            </a:p>
          </p:txBody>
        </p:sp>
        <p:sp>
          <p:nvSpPr>
            <p:cNvPr id="83" name="TextBox 82"/>
            <p:cNvSpPr txBox="1"/>
            <p:nvPr/>
          </p:nvSpPr>
          <p:spPr>
            <a:xfrm>
              <a:off x="1840395" y="443862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0001</a:t>
              </a:r>
              <a:endParaRPr lang="zh-CN" altLang="en-US" spc="-150" dirty="0">
                <a:solidFill>
                  <a:schemeClr val="tx1">
                    <a:lumMod val="65000"/>
                    <a:lumOff val="35000"/>
                  </a:schemeClr>
                </a:solidFill>
              </a:endParaRPr>
            </a:p>
          </p:txBody>
        </p:sp>
        <p:sp>
          <p:nvSpPr>
            <p:cNvPr id="84" name="TextBox 83"/>
            <p:cNvSpPr txBox="1"/>
            <p:nvPr/>
          </p:nvSpPr>
          <p:spPr>
            <a:xfrm>
              <a:off x="2241712" y="46895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0010</a:t>
              </a:r>
              <a:endParaRPr lang="zh-CN" altLang="en-US" spc="-150" dirty="0">
                <a:solidFill>
                  <a:schemeClr val="tx1">
                    <a:lumMod val="65000"/>
                    <a:lumOff val="35000"/>
                  </a:schemeClr>
                </a:solidFill>
              </a:endParaRPr>
            </a:p>
          </p:txBody>
        </p:sp>
        <p:sp>
          <p:nvSpPr>
            <p:cNvPr id="85" name="TextBox 84"/>
            <p:cNvSpPr txBox="1"/>
            <p:nvPr/>
          </p:nvSpPr>
          <p:spPr>
            <a:xfrm>
              <a:off x="2474670" y="500300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0011</a:t>
              </a:r>
              <a:endParaRPr lang="zh-CN" altLang="en-US" spc="-150" dirty="0">
                <a:solidFill>
                  <a:schemeClr val="tx1">
                    <a:lumMod val="65000"/>
                    <a:lumOff val="35000"/>
                  </a:schemeClr>
                </a:solidFill>
              </a:endParaRPr>
            </a:p>
          </p:txBody>
        </p:sp>
        <p:sp>
          <p:nvSpPr>
            <p:cNvPr id="86" name="TextBox 85"/>
            <p:cNvSpPr txBox="1"/>
            <p:nvPr/>
          </p:nvSpPr>
          <p:spPr>
            <a:xfrm>
              <a:off x="2546678" y="541811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0100</a:t>
              </a:r>
              <a:endParaRPr lang="zh-CN" altLang="en-US" spc="-150" dirty="0">
                <a:solidFill>
                  <a:schemeClr val="tx1">
                    <a:lumMod val="65000"/>
                    <a:lumOff val="35000"/>
                  </a:schemeClr>
                </a:solidFill>
              </a:endParaRPr>
            </a:p>
          </p:txBody>
        </p:sp>
        <p:sp>
          <p:nvSpPr>
            <p:cNvPr id="87" name="TextBox 86"/>
            <p:cNvSpPr txBox="1"/>
            <p:nvPr/>
          </p:nvSpPr>
          <p:spPr>
            <a:xfrm>
              <a:off x="2495876" y="576122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0101</a:t>
              </a:r>
              <a:endParaRPr lang="zh-CN" altLang="en-US" spc="-150" dirty="0">
                <a:solidFill>
                  <a:schemeClr val="tx1">
                    <a:lumMod val="65000"/>
                    <a:lumOff val="35000"/>
                  </a:schemeClr>
                </a:solidFill>
              </a:endParaRPr>
            </a:p>
          </p:txBody>
        </p:sp>
        <p:sp>
          <p:nvSpPr>
            <p:cNvPr id="88" name="TextBox 87"/>
            <p:cNvSpPr txBox="1"/>
            <p:nvPr/>
          </p:nvSpPr>
          <p:spPr>
            <a:xfrm>
              <a:off x="2267744" y="611279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0110</a:t>
              </a:r>
              <a:endParaRPr lang="zh-CN" altLang="en-US" spc="-150" dirty="0">
                <a:solidFill>
                  <a:schemeClr val="tx1">
                    <a:lumMod val="65000"/>
                    <a:lumOff val="35000"/>
                  </a:schemeClr>
                </a:solidFill>
              </a:endParaRPr>
            </a:p>
          </p:txBody>
        </p:sp>
        <p:sp>
          <p:nvSpPr>
            <p:cNvPr id="89" name="TextBox 88"/>
            <p:cNvSpPr txBox="1"/>
            <p:nvPr/>
          </p:nvSpPr>
          <p:spPr>
            <a:xfrm>
              <a:off x="1917229" y="6363786"/>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0111</a:t>
              </a:r>
              <a:endParaRPr lang="zh-CN" altLang="en-US" spc="-150" dirty="0">
                <a:solidFill>
                  <a:schemeClr val="tx1">
                    <a:lumMod val="65000"/>
                    <a:lumOff val="35000"/>
                  </a:schemeClr>
                </a:solidFill>
              </a:endParaRPr>
            </a:p>
          </p:txBody>
        </p:sp>
        <p:sp>
          <p:nvSpPr>
            <p:cNvPr id="90" name="TextBox 89"/>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1000</a:t>
              </a:r>
              <a:endParaRPr lang="zh-CN" altLang="en-US" spc="-150" dirty="0">
                <a:solidFill>
                  <a:schemeClr val="tx1">
                    <a:lumMod val="65000"/>
                    <a:lumOff val="35000"/>
                  </a:schemeClr>
                </a:solidFill>
              </a:endParaRPr>
            </a:p>
          </p:txBody>
        </p:sp>
        <p:sp>
          <p:nvSpPr>
            <p:cNvPr id="91" name="TextBox 90"/>
            <p:cNvSpPr txBox="1"/>
            <p:nvPr/>
          </p:nvSpPr>
          <p:spPr>
            <a:xfrm>
              <a:off x="1034083" y="6390853"/>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1001</a:t>
              </a:r>
              <a:endParaRPr lang="zh-CN" altLang="en-US" spc="-150" dirty="0">
                <a:solidFill>
                  <a:schemeClr val="tx1">
                    <a:lumMod val="65000"/>
                    <a:lumOff val="35000"/>
                  </a:schemeClr>
                </a:solidFill>
              </a:endParaRPr>
            </a:p>
          </p:txBody>
        </p:sp>
        <p:sp>
          <p:nvSpPr>
            <p:cNvPr id="92" name="TextBox 91"/>
            <p:cNvSpPr txBox="1"/>
            <p:nvPr/>
          </p:nvSpPr>
          <p:spPr>
            <a:xfrm>
              <a:off x="683568" y="621977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1010</a:t>
              </a:r>
              <a:endParaRPr lang="zh-CN" altLang="en-US" spc="-150" dirty="0">
                <a:solidFill>
                  <a:schemeClr val="tx1">
                    <a:lumMod val="65000"/>
                    <a:lumOff val="35000"/>
                  </a:schemeClr>
                </a:solidFill>
              </a:endParaRPr>
            </a:p>
          </p:txBody>
        </p:sp>
        <p:sp>
          <p:nvSpPr>
            <p:cNvPr id="93" name="TextBox 92"/>
            <p:cNvSpPr txBox="1"/>
            <p:nvPr/>
          </p:nvSpPr>
          <p:spPr>
            <a:xfrm>
              <a:off x="433636" y="5897830"/>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1011</a:t>
              </a:r>
              <a:endParaRPr lang="zh-CN" altLang="en-US" spc="-150" dirty="0">
                <a:solidFill>
                  <a:schemeClr val="tx1">
                    <a:lumMod val="65000"/>
                    <a:lumOff val="35000"/>
                  </a:schemeClr>
                </a:solidFill>
              </a:endParaRPr>
            </a:p>
          </p:txBody>
        </p:sp>
        <p:sp>
          <p:nvSpPr>
            <p:cNvPr id="94" name="TextBox 93"/>
            <p:cNvSpPr txBox="1"/>
            <p:nvPr/>
          </p:nvSpPr>
          <p:spPr>
            <a:xfrm>
              <a:off x="289620" y="5456257"/>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1100</a:t>
              </a:r>
              <a:endParaRPr lang="zh-CN" altLang="en-US" spc="-150" dirty="0">
                <a:solidFill>
                  <a:schemeClr val="tx1">
                    <a:lumMod val="65000"/>
                    <a:lumOff val="35000"/>
                  </a:schemeClr>
                </a:solidFill>
              </a:endParaRPr>
            </a:p>
          </p:txBody>
        </p:sp>
        <p:sp>
          <p:nvSpPr>
            <p:cNvPr id="95" name="TextBox 94"/>
            <p:cNvSpPr txBox="1"/>
            <p:nvPr/>
          </p:nvSpPr>
          <p:spPr>
            <a:xfrm>
              <a:off x="938119" y="4456162"/>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1111</a:t>
              </a:r>
              <a:endParaRPr lang="zh-CN" altLang="en-US" spc="-150" dirty="0">
                <a:solidFill>
                  <a:schemeClr val="tx1">
                    <a:lumMod val="65000"/>
                    <a:lumOff val="35000"/>
                  </a:schemeClr>
                </a:solidFill>
              </a:endParaRPr>
            </a:p>
          </p:txBody>
        </p:sp>
        <p:sp>
          <p:nvSpPr>
            <p:cNvPr id="96" name="TextBox 95"/>
            <p:cNvSpPr txBox="1"/>
            <p:nvPr/>
          </p:nvSpPr>
          <p:spPr>
            <a:xfrm>
              <a:off x="563935" y="472131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1110</a:t>
              </a:r>
              <a:endParaRPr lang="zh-CN" altLang="en-US" spc="-150" dirty="0">
                <a:solidFill>
                  <a:schemeClr val="tx1">
                    <a:lumMod val="65000"/>
                    <a:lumOff val="35000"/>
                  </a:schemeClr>
                </a:solidFill>
              </a:endParaRPr>
            </a:p>
          </p:txBody>
        </p:sp>
        <p:sp>
          <p:nvSpPr>
            <p:cNvPr id="97" name="TextBox 96"/>
            <p:cNvSpPr txBox="1"/>
            <p:nvPr/>
          </p:nvSpPr>
          <p:spPr>
            <a:xfrm>
              <a:off x="333053" y="5066134"/>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1101</a:t>
              </a:r>
              <a:endParaRPr lang="zh-CN" altLang="en-US" spc="-150" dirty="0">
                <a:solidFill>
                  <a:schemeClr val="tx1">
                    <a:lumMod val="65000"/>
                    <a:lumOff val="35000"/>
                  </a:schemeClr>
                </a:solidFill>
              </a:endParaRPr>
            </a:p>
          </p:txBody>
        </p:sp>
      </p:grpSp>
      <p:cxnSp>
        <p:nvCxnSpPr>
          <p:cNvPr id="99" name="直接箭头连接符 98"/>
          <p:cNvCxnSpPr/>
          <p:nvPr/>
        </p:nvCxnSpPr>
        <p:spPr>
          <a:xfrm flipH="1">
            <a:off x="3181772" y="241366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0" name="直接箭头连接符 99"/>
          <p:cNvCxnSpPr/>
          <p:nvPr/>
        </p:nvCxnSpPr>
        <p:spPr>
          <a:xfrm flipV="1">
            <a:off x="3741441" y="172968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p:cNvSpPr txBox="1"/>
              <p:nvPr/>
            </p:nvSpPr>
            <p:spPr>
              <a:xfrm>
                <a:off x="5315476" y="1228690"/>
                <a:ext cx="1516762"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𝟏𝟐</m:t>
                      </m:r>
                      <m:r>
                        <a:rPr lang="en-US" altLang="zh-CN" sz="2000" b="1" i="1" smtClean="0">
                          <a:solidFill>
                            <a:srgbClr val="FF0000"/>
                          </a:solidFill>
                          <a:latin typeface="Cambria Math"/>
                        </a:rPr>
                        <m:t>−</m:t>
                      </m:r>
                      <m:r>
                        <a:rPr lang="en-US" altLang="zh-CN" sz="2000" b="1" i="1">
                          <a:solidFill>
                            <a:srgbClr val="00B050"/>
                          </a:solidFill>
                          <a:latin typeface="Cambria Math"/>
                        </a:rPr>
                        <m:t>𝟕</m:t>
                      </m:r>
                      <m:r>
                        <a:rPr lang="en-US" altLang="zh-CN" sz="2000" b="1" i="1">
                          <a:latin typeface="Cambria Math"/>
                        </a:rPr>
                        <m:t>=</m:t>
                      </m:r>
                      <m:r>
                        <a:rPr lang="en-US" altLang="zh-CN" sz="2000" b="1" i="1">
                          <a:latin typeface="Cambria Math"/>
                        </a:rPr>
                        <m:t>𝟓</m:t>
                      </m:r>
                    </m:oMath>
                  </m:oMathPara>
                </a14:m>
                <a:endParaRPr lang="zh-CN" altLang="en-US" sz="2000" b="1" dirty="0"/>
              </a:p>
            </p:txBody>
          </p:sp>
        </mc:Choice>
        <mc:Fallback xmlns="">
          <p:sp>
            <p:nvSpPr>
              <p:cNvPr id="158" name="TextBox 157"/>
              <p:cNvSpPr txBox="1">
                <a:spLocks noRot="1" noChangeAspect="1" noMove="1" noResize="1" noEditPoints="1" noAdjustHandles="1" noChangeArrowheads="1" noChangeShapeType="1" noTextEdit="1"/>
              </p:cNvSpPr>
              <p:nvPr/>
            </p:nvSpPr>
            <p:spPr>
              <a:xfrm>
                <a:off x="5315476" y="1228690"/>
                <a:ext cx="1516762"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5387484" y="2924944"/>
                <a:ext cx="1670650"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𝟏𝟐</m:t>
                      </m:r>
                      <m:r>
                        <a:rPr lang="en-US" altLang="zh-CN" sz="2000" b="1" i="1" smtClean="0">
                          <a:solidFill>
                            <a:srgbClr val="FF0000"/>
                          </a:solidFill>
                          <a:latin typeface="Cambria Math"/>
                        </a:rPr>
                        <m:t>+</m:t>
                      </m:r>
                      <m:r>
                        <a:rPr lang="en-US" altLang="zh-CN" sz="2000" b="1" i="1">
                          <a:solidFill>
                            <a:srgbClr val="00B050"/>
                          </a:solidFill>
                          <a:latin typeface="Cambria Math"/>
                        </a:rPr>
                        <m:t>𝟗</m:t>
                      </m:r>
                      <m:r>
                        <a:rPr lang="en-US" altLang="zh-CN" sz="2000" b="1" i="1">
                          <a:latin typeface="Cambria Math"/>
                        </a:rPr>
                        <m:t>=</m:t>
                      </m:r>
                      <m:r>
                        <a:rPr lang="en-US" altLang="zh-CN" sz="2000" b="1" i="1">
                          <a:latin typeface="Cambria Math"/>
                        </a:rPr>
                        <m:t>𝟐𝟏</m:t>
                      </m:r>
                    </m:oMath>
                  </m:oMathPara>
                </a14:m>
                <a:endParaRPr lang="zh-CN" altLang="en-US" sz="2000" b="1" dirty="0"/>
              </a:p>
            </p:txBody>
          </p:sp>
        </mc:Choice>
        <mc:Fallback xmlns="">
          <p:sp>
            <p:nvSpPr>
              <p:cNvPr id="159" name="TextBox 158"/>
              <p:cNvSpPr txBox="1">
                <a:spLocks noRot="1" noChangeAspect="1" noMove="1" noResize="1" noEditPoints="1" noAdjustHandles="1" noChangeArrowheads="1" noChangeShapeType="1" noTextEdit="1"/>
              </p:cNvSpPr>
              <p:nvPr/>
            </p:nvSpPr>
            <p:spPr>
              <a:xfrm>
                <a:off x="5387484" y="2924944"/>
                <a:ext cx="1670650"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5015880" y="980728"/>
                <a:ext cx="2406428"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i="1">
                          <a:latin typeface="Cambria Math"/>
                        </a:rPr>
                        <m:t>1100</m:t>
                      </m:r>
                      <m:r>
                        <a:rPr lang="en-US" altLang="zh-CN" b="1" i="1" smtClean="0">
                          <a:solidFill>
                            <a:srgbClr val="FF0000"/>
                          </a:solidFill>
                          <a:latin typeface="Cambria Math"/>
                        </a:rPr>
                        <m:t>−</m:t>
                      </m:r>
                      <m:r>
                        <a:rPr lang="en-US" altLang="zh-CN" i="1">
                          <a:solidFill>
                            <a:srgbClr val="00B050"/>
                          </a:solidFill>
                          <a:latin typeface="Cambria Math"/>
                        </a:rPr>
                        <m:t>0111</m:t>
                      </m:r>
                      <m:r>
                        <a:rPr lang="en-US" altLang="zh-CN" i="1">
                          <a:latin typeface="Cambria Math"/>
                        </a:rPr>
                        <m:t>=</m:t>
                      </m:r>
                      <m:r>
                        <a:rPr lang="en-US" altLang="zh-CN" b="1" i="1">
                          <a:latin typeface="Cambria Math"/>
                        </a:rPr>
                        <m:t>𝟎𝟏𝟎𝟏</m:t>
                      </m:r>
                    </m:oMath>
                  </m:oMathPara>
                </a14:m>
                <a:endParaRPr lang="zh-CN" altLang="en-US" b="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5015880" y="980728"/>
                <a:ext cx="24064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5027444" y="3237690"/>
                <a:ext cx="2595582"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i="1">
                          <a:latin typeface="Cambria Math"/>
                        </a:rPr>
                        <m:t>1100</m:t>
                      </m:r>
                      <m:r>
                        <a:rPr lang="en-US" altLang="zh-CN" b="1" i="1" smtClean="0">
                          <a:solidFill>
                            <a:srgbClr val="FF0000"/>
                          </a:solidFill>
                          <a:latin typeface="Cambria Math"/>
                        </a:rPr>
                        <m:t>+</m:t>
                      </m:r>
                      <m:r>
                        <a:rPr lang="en-US" altLang="zh-CN" i="1">
                          <a:solidFill>
                            <a:srgbClr val="00B050"/>
                          </a:solidFill>
                          <a:latin typeface="Cambria Math"/>
                        </a:rPr>
                        <m:t>1001</m:t>
                      </m:r>
                      <m:r>
                        <a:rPr lang="en-US" altLang="zh-CN" i="1">
                          <a:latin typeface="Cambria Math"/>
                        </a:rPr>
                        <m:t>=</m:t>
                      </m:r>
                      <m:r>
                        <a:rPr lang="en-US" altLang="zh-CN" b="1" i="1">
                          <a:solidFill>
                            <a:srgbClr val="0070C0"/>
                          </a:solidFill>
                          <a:latin typeface="Cambria Math"/>
                        </a:rPr>
                        <m:t>𝟏</m:t>
                      </m:r>
                      <m:r>
                        <a:rPr lang="en-US" altLang="zh-CN" b="1" i="1">
                          <a:solidFill>
                            <a:srgbClr val="FF0000"/>
                          </a:solidFill>
                          <a:latin typeface="Cambria Math"/>
                        </a:rPr>
                        <m:t> </m:t>
                      </m:r>
                      <m:r>
                        <a:rPr lang="en-US" altLang="zh-CN" b="1" i="1">
                          <a:latin typeface="Cambria Math"/>
                        </a:rPr>
                        <m:t>𝟎𝟏𝟎𝟏</m:t>
                      </m:r>
                    </m:oMath>
                  </m:oMathPara>
                </a14:m>
                <a:endParaRPr lang="zh-CN" altLang="en-US" b="1" dirty="0"/>
              </a:p>
            </p:txBody>
          </p:sp>
        </mc:Choice>
        <mc:Fallback xmlns="">
          <p:sp>
            <p:nvSpPr>
              <p:cNvPr id="162" name="TextBox 161"/>
              <p:cNvSpPr txBox="1">
                <a:spLocks noRot="1" noChangeAspect="1" noMove="1" noResize="1" noEditPoints="1" noAdjustHandles="1" noChangeArrowheads="1" noChangeShapeType="1" noTextEdit="1"/>
              </p:cNvSpPr>
              <p:nvPr/>
            </p:nvSpPr>
            <p:spPr>
              <a:xfrm>
                <a:off x="5027444" y="3237690"/>
                <a:ext cx="2595582" cy="369332"/>
              </a:xfrm>
              <a:prstGeom prst="rect">
                <a:avLst/>
              </a:prstGeom>
              <a:blipFill>
                <a:blip r:embed="rId6"/>
                <a:stretch>
                  <a:fillRect/>
                </a:stretch>
              </a:blipFill>
            </p:spPr>
            <p:txBody>
              <a:bodyPr/>
              <a:lstStyle/>
              <a:p>
                <a:r>
                  <a:rPr lang="zh-CN" altLang="en-US">
                    <a:noFill/>
                  </a:rPr>
                  <a:t> </a:t>
                </a:r>
              </a:p>
            </p:txBody>
          </p:sp>
        </mc:Fallback>
      </mc:AlternateContent>
      <p:sp>
        <p:nvSpPr>
          <p:cNvPr id="166" name="TextBox 165"/>
          <p:cNvSpPr txBox="1"/>
          <p:nvPr/>
        </p:nvSpPr>
        <p:spPr>
          <a:xfrm>
            <a:off x="5615124" y="1628801"/>
            <a:ext cx="492443"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a:solidFill>
                  <a:srgbClr val="00B050"/>
                </a:solidFill>
              </a:rPr>
              <a:t>7</a:t>
            </a:r>
            <a:r>
              <a:rPr lang="en-US" altLang="zh-CN" sz="2000" dirty="0">
                <a:solidFill>
                  <a:schemeClr val="tx1"/>
                </a:solidFill>
              </a:rPr>
              <a:t>+</a:t>
            </a:r>
            <a:r>
              <a:rPr lang="en-US" altLang="zh-CN" sz="2000" dirty="0">
                <a:solidFill>
                  <a:srgbClr val="00B050"/>
                </a:solidFill>
              </a:rPr>
              <a:t>9</a:t>
            </a:r>
            <a:r>
              <a:rPr lang="en-US" altLang="zh-CN" sz="2000" dirty="0">
                <a:solidFill>
                  <a:schemeClr val="tx1"/>
                </a:solidFill>
              </a:rPr>
              <a:t>=16</a:t>
            </a:r>
            <a:endParaRPr lang="zh-CN" altLang="en-US" sz="2000" dirty="0">
              <a:solidFill>
                <a:schemeClr val="tx1"/>
              </a:solidFill>
            </a:endParaRPr>
          </a:p>
        </p:txBody>
      </p:sp>
      <p:sp>
        <p:nvSpPr>
          <p:cNvPr id="141331" name="TextBox 141330"/>
          <p:cNvSpPr txBox="1"/>
          <p:nvPr/>
        </p:nvSpPr>
        <p:spPr>
          <a:xfrm>
            <a:off x="6163278" y="1666599"/>
            <a:ext cx="691215" cy="369332"/>
          </a:xfrm>
          <a:prstGeom prst="rect">
            <a:avLst/>
          </a:prstGeom>
          <a:noFill/>
        </p:spPr>
        <p:txBody>
          <a:bodyPr wrap="none" rtlCol="0">
            <a:spAutoFit/>
          </a:bodyPr>
          <a:lstStyle/>
          <a:p>
            <a:pPr>
              <a:buNone/>
            </a:pPr>
            <a:r>
              <a:rPr lang="en-US" altLang="zh-CN" dirty="0">
                <a:solidFill>
                  <a:srgbClr val="00B050"/>
                </a:solidFill>
              </a:rPr>
              <a:t>0111</a:t>
            </a:r>
          </a:p>
        </p:txBody>
      </p:sp>
      <p:sp>
        <p:nvSpPr>
          <p:cNvPr id="168" name="TextBox 167"/>
          <p:cNvSpPr txBox="1"/>
          <p:nvPr/>
        </p:nvSpPr>
        <p:spPr>
          <a:xfrm>
            <a:off x="6169350" y="2088627"/>
            <a:ext cx="691215" cy="369332"/>
          </a:xfrm>
          <a:prstGeom prst="rect">
            <a:avLst/>
          </a:prstGeom>
          <a:noFill/>
        </p:spPr>
        <p:txBody>
          <a:bodyPr wrap="none" rtlCol="0">
            <a:spAutoFit/>
          </a:bodyPr>
          <a:lstStyle/>
          <a:p>
            <a:pPr>
              <a:buNone/>
            </a:pPr>
            <a:r>
              <a:rPr lang="en-US" altLang="zh-CN" dirty="0">
                <a:solidFill>
                  <a:srgbClr val="00B050"/>
                </a:solidFill>
              </a:rPr>
              <a:t>1001</a:t>
            </a:r>
          </a:p>
        </p:txBody>
      </p:sp>
      <p:sp>
        <p:nvSpPr>
          <p:cNvPr id="169" name="TextBox 168"/>
          <p:cNvSpPr txBox="1"/>
          <p:nvPr/>
        </p:nvSpPr>
        <p:spPr>
          <a:xfrm>
            <a:off x="6097342" y="2548062"/>
            <a:ext cx="817853" cy="369332"/>
          </a:xfrm>
          <a:prstGeom prst="rect">
            <a:avLst/>
          </a:prstGeom>
          <a:noFill/>
        </p:spPr>
        <p:txBody>
          <a:bodyPr wrap="none" rtlCol="0">
            <a:spAutoFit/>
          </a:bodyPr>
          <a:lstStyle/>
          <a:p>
            <a:pPr>
              <a:buNone/>
            </a:pPr>
            <a:r>
              <a:rPr lang="en-US" altLang="zh-CN" dirty="0">
                <a:solidFill>
                  <a:srgbClr val="00B050"/>
                </a:solidFill>
              </a:rPr>
              <a:t>10000</a:t>
            </a:r>
          </a:p>
        </p:txBody>
      </p:sp>
      <p:sp>
        <p:nvSpPr>
          <p:cNvPr id="173" name="TextBox 172"/>
          <p:cNvSpPr txBox="1"/>
          <p:nvPr/>
        </p:nvSpPr>
        <p:spPr>
          <a:xfrm>
            <a:off x="565064" y="2226127"/>
            <a:ext cx="1338828"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en-US" altLang="zh-CN" sz="2000" dirty="0">
                <a:latin typeface="楷体" pitchFamily="49" charset="-122"/>
                <a:ea typeface="楷体" pitchFamily="49" charset="-122"/>
              </a:rPr>
              <a:t>4</a:t>
            </a:r>
            <a:r>
              <a:rPr lang="zh-CN" altLang="en-US" sz="2000" dirty="0">
                <a:latin typeface="楷体" pitchFamily="49" charset="-122"/>
                <a:ea typeface="楷体" pitchFamily="49" charset="-122"/>
              </a:rPr>
              <a:t>位二进制</a:t>
            </a:r>
          </a:p>
        </p:txBody>
      </p:sp>
      <p:sp>
        <p:nvSpPr>
          <p:cNvPr id="155" name="TextBox 154"/>
          <p:cNvSpPr txBox="1"/>
          <p:nvPr/>
        </p:nvSpPr>
        <p:spPr>
          <a:xfrm>
            <a:off x="8954388" y="3031054"/>
            <a:ext cx="1114408" cy="461665"/>
          </a:xfrm>
          <a:prstGeom prst="rect">
            <a:avLst/>
          </a:prstGeom>
          <a:noFill/>
        </p:spPr>
        <p:txBody>
          <a:bodyPr wrap="none" rtlCol="0">
            <a:spAutoFit/>
          </a:bodyPr>
          <a:lstStyle/>
          <a:p>
            <a:pPr>
              <a:buNone/>
            </a:pPr>
            <a:r>
              <a:rPr lang="en-US" altLang="zh-CN" sz="2400" spc="500" dirty="0">
                <a:solidFill>
                  <a:srgbClr val="00B050"/>
                </a:solidFill>
              </a:rPr>
              <a:t>1001</a:t>
            </a:r>
          </a:p>
        </p:txBody>
      </p:sp>
      <p:sp>
        <p:nvSpPr>
          <p:cNvPr id="156" name="TextBox 155"/>
          <p:cNvSpPr txBox="1"/>
          <p:nvPr/>
        </p:nvSpPr>
        <p:spPr>
          <a:xfrm>
            <a:off x="8750736" y="1966290"/>
            <a:ext cx="1346844"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a:t>10000</a:t>
            </a:r>
          </a:p>
        </p:txBody>
      </p:sp>
      <p:sp>
        <p:nvSpPr>
          <p:cNvPr id="157" name="TextBox 156"/>
          <p:cNvSpPr txBox="1"/>
          <p:nvPr/>
        </p:nvSpPr>
        <p:spPr>
          <a:xfrm>
            <a:off x="8954388" y="2456731"/>
            <a:ext cx="1114408"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a:t>0111</a:t>
            </a:r>
          </a:p>
        </p:txBody>
      </p:sp>
      <p:cxnSp>
        <p:nvCxnSpPr>
          <p:cNvPr id="8" name="直接连接符 7"/>
          <p:cNvCxnSpPr/>
          <p:nvPr/>
        </p:nvCxnSpPr>
        <p:spPr>
          <a:xfrm>
            <a:off x="8166203" y="2996116"/>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8238011" y="2743021"/>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0293099" y="2451953"/>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𝟕</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0293099" y="2451953"/>
                <a:ext cx="465192"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矩形 163"/>
              <p:cNvSpPr/>
              <p:nvPr/>
            </p:nvSpPr>
            <p:spPr>
              <a:xfrm>
                <a:off x="10293099" y="3041686"/>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oMath>
                  </m:oMathPara>
                </a14:m>
                <a:endParaRPr lang="zh-CN" altLang="en-US" sz="2400" dirty="0"/>
              </a:p>
            </p:txBody>
          </p:sp>
        </mc:Choice>
        <mc:Fallback xmlns="">
          <p:sp>
            <p:nvSpPr>
              <p:cNvPr id="164" name="矩形 163"/>
              <p:cNvSpPr>
                <a:spLocks noRot="1" noChangeAspect="1" noMove="1" noResize="1" noEditPoints="1" noAdjustHandles="1" noChangeArrowheads="1" noChangeShapeType="1" noTextEdit="1"/>
              </p:cNvSpPr>
              <p:nvPr/>
            </p:nvSpPr>
            <p:spPr>
              <a:xfrm>
                <a:off x="10293099" y="3041686"/>
                <a:ext cx="465192"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矩形 164"/>
              <p:cNvSpPr/>
              <p:nvPr/>
            </p:nvSpPr>
            <p:spPr>
              <a:xfrm>
                <a:off x="10110220" y="1950934"/>
                <a:ext cx="649537"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𝟏𝟔</m:t>
                      </m:r>
                    </m:oMath>
                  </m:oMathPara>
                </a14:m>
                <a:endParaRPr lang="zh-CN" altLang="en-US" sz="2400" dirty="0"/>
              </a:p>
            </p:txBody>
          </p:sp>
        </mc:Choice>
        <mc:Fallback xmlns="">
          <p:sp>
            <p:nvSpPr>
              <p:cNvPr id="165" name="矩形 164"/>
              <p:cNvSpPr>
                <a:spLocks noRot="1" noChangeAspect="1" noMove="1" noResize="1" noEditPoints="1" noAdjustHandles="1" noChangeArrowheads="1" noChangeShapeType="1" noTextEdit="1"/>
              </p:cNvSpPr>
              <p:nvPr/>
            </p:nvSpPr>
            <p:spPr>
              <a:xfrm>
                <a:off x="10110220" y="1950934"/>
                <a:ext cx="649537" cy="461665"/>
              </a:xfrm>
              <a:prstGeom prst="rect">
                <a:avLst/>
              </a:prstGeom>
              <a:blipFill>
                <a:blip r:embed="rId9"/>
                <a:stretch>
                  <a:fillRect/>
                </a:stretch>
              </a:blipFill>
            </p:spPr>
            <p:txBody>
              <a:bodyPr/>
              <a:lstStyle/>
              <a:p>
                <a:r>
                  <a:rPr lang="zh-CN" altLang="en-US">
                    <a:noFill/>
                  </a:rPr>
                  <a:t> </a:t>
                </a:r>
              </a:p>
            </p:txBody>
          </p:sp>
        </mc:Fallback>
      </mc:AlternateContent>
      <p:sp>
        <p:nvSpPr>
          <p:cNvPr id="14" name="线形标注 1(带强调线) 13"/>
          <p:cNvSpPr/>
          <p:nvPr/>
        </p:nvSpPr>
        <p:spPr>
          <a:xfrm>
            <a:off x="9149971" y="1210365"/>
            <a:ext cx="2672335" cy="564615"/>
          </a:xfrm>
          <a:prstGeom prst="accentCallout1">
            <a:avLst>
              <a:gd name="adj1" fmla="val 18750"/>
              <a:gd name="adj2" fmla="val -8333"/>
              <a:gd name="adj3" fmla="val 239181"/>
              <a:gd name="adj4" fmla="val -31907"/>
            </a:avLst>
          </a:prstGeom>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dirty="0"/>
              <a:t>求补码时还有减法？！</a:t>
            </a:r>
          </a:p>
        </p:txBody>
      </p:sp>
      <p:grpSp>
        <p:nvGrpSpPr>
          <p:cNvPr id="15" name="组合 14"/>
          <p:cNvGrpSpPr/>
          <p:nvPr/>
        </p:nvGrpSpPr>
        <p:grpSpPr>
          <a:xfrm>
            <a:off x="189345" y="3862673"/>
            <a:ext cx="10524634" cy="2765717"/>
            <a:chOff x="-1334656" y="3862672"/>
            <a:chExt cx="10524634" cy="2765717"/>
          </a:xfrm>
        </p:grpSpPr>
        <p:grpSp>
          <p:nvGrpSpPr>
            <p:cNvPr id="10" name="组合 9"/>
            <p:cNvGrpSpPr/>
            <p:nvPr/>
          </p:nvGrpSpPr>
          <p:grpSpPr>
            <a:xfrm>
              <a:off x="-1334656" y="3862672"/>
              <a:ext cx="10524634" cy="2765717"/>
              <a:chOff x="-1262648" y="3862672"/>
              <a:chExt cx="10524634" cy="2765717"/>
            </a:xfrm>
          </p:grpSpPr>
          <mc:AlternateContent xmlns:mc="http://schemas.openxmlformats.org/markup-compatibility/2006" xmlns:a14="http://schemas.microsoft.com/office/drawing/2010/main">
            <mc:Choice Requires="a14">
              <p:sp>
                <p:nvSpPr>
                  <p:cNvPr id="3" name="TextBox 2"/>
                  <p:cNvSpPr txBox="1"/>
                  <p:nvPr/>
                </p:nvSpPr>
                <p:spPr>
                  <a:xfrm>
                    <a:off x="251520" y="4468353"/>
                    <a:ext cx="229595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𝑁</m:t>
                              </m:r>
                            </m:e>
                          </m:d>
                          <m:r>
                            <a:rPr lang="zh-CN" altLang="en-US" sz="2400" i="1" baseline="-25000">
                              <a:latin typeface="Cambria Math"/>
                            </a:rPr>
                            <m:t>补</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i="1">
                              <a:latin typeface="Cambria Math"/>
                            </a:rPr>
                            <m:t>−</m:t>
                          </m:r>
                          <m:r>
                            <a:rPr lang="en-US" altLang="zh-CN" sz="2400" i="1">
                              <a:latin typeface="Cambria Math"/>
                            </a:rPr>
                            <m:t>𝑁</m:t>
                          </m:r>
                        </m:oMath>
                      </m:oMathPara>
                    </a14:m>
                    <a:endParaRPr lang="zh-CN" alt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251520" y="4468353"/>
                    <a:ext cx="2295950" cy="461665"/>
                  </a:xfrm>
                  <a:prstGeom prst="rect">
                    <a:avLst/>
                  </a:prstGeom>
                  <a:blipFill>
                    <a:blip r:embed="rId10"/>
                    <a:stretch>
                      <a:fillRect b="-12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95536" y="3862672"/>
                    <a:ext cx="2446439" cy="461665"/>
                  </a:xfrm>
                  <a:prstGeom prst="rect">
                    <a:avLst/>
                  </a:prstGeom>
                  <a:noFill/>
                </p:spPr>
                <p:txBody>
                  <a:bodyPr wrap="none" rtlCol="0">
                    <a:spAutoFit/>
                  </a:bodyPr>
                  <a:lstStyle/>
                  <a:p>
                    <a:pPr>
                      <a:buNone/>
                    </a:pPr>
                    <a14:m>
                      <m:oMath xmlns:m="http://schemas.openxmlformats.org/officeDocument/2006/math">
                        <m:r>
                          <a:rPr lang="en-US" altLang="zh-CN" sz="2400" i="1">
                            <a:latin typeface="Cambria Math"/>
                          </a:rPr>
                          <m:t>𝑛</m:t>
                        </m:r>
                      </m:oMath>
                    </a14:m>
                    <a:r>
                      <a:rPr lang="zh-CN" altLang="en-US" sz="2400" dirty="0"/>
                      <a:t>位</a:t>
                    </a:r>
                    <a:r>
                      <a:rPr lang="zh-CN" altLang="en-US" sz="2400" b="1" dirty="0">
                        <a:solidFill>
                          <a:srgbClr val="FF0000"/>
                        </a:solidFill>
                      </a:rPr>
                      <a:t>二进制</a:t>
                    </a:r>
                    <a:r>
                      <a:rPr lang="zh-CN" altLang="en-US" sz="2400" dirty="0"/>
                      <a:t>数</a:t>
                    </a:r>
                    <a14:m>
                      <m:oMath xmlns:m="http://schemas.openxmlformats.org/officeDocument/2006/math">
                        <m:r>
                          <a:rPr lang="en-US" altLang="zh-CN" sz="2400" i="1" dirty="0">
                            <a:latin typeface="Cambria Math"/>
                          </a:rPr>
                          <m:t>𝑁</m:t>
                        </m:r>
                      </m:oMath>
                    </a14:m>
                    <a:r>
                      <a:rPr lang="zh-CN" altLang="en-US" sz="24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395536" y="3862672"/>
                    <a:ext cx="2446439" cy="461665"/>
                  </a:xfrm>
                  <a:prstGeom prst="rect">
                    <a:avLst/>
                  </a:prstGeom>
                  <a:blipFill rotWithShape="0">
                    <a:blip r:embed="rId11"/>
                    <a:stretch>
                      <a:fillRect t="-16000" r="-3990"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251520" y="5260441"/>
                    <a:ext cx="3159519"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𝑁</m:t>
                              </m:r>
                            </m:e>
                          </m:d>
                          <m:r>
                            <a:rPr lang="zh-CN" altLang="en-US" sz="2400" i="1" baseline="-25000">
                              <a:latin typeface="Cambria Math" panose="02040503050406030204" pitchFamily="18" charset="0"/>
                            </a:rPr>
                            <m:t>反</m:t>
                          </m:r>
                          <m:r>
                            <a:rPr lang="en-US" altLang="zh-CN" sz="2400" i="1">
                              <a:latin typeface="Cambria Math"/>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i="1">
                                  <a:solidFill>
                                    <a:srgbClr val="FF0000"/>
                                  </a:solidFill>
                                  <a:latin typeface="Cambria Math"/>
                                </a:rPr>
                                <m:t>−1</m:t>
                              </m:r>
                            </m:e>
                          </m:d>
                          <m:r>
                            <a:rPr lang="en-US" altLang="zh-CN" sz="2400" i="1">
                              <a:latin typeface="Cambria Math"/>
                            </a:rPr>
                            <m:t>−</m:t>
                          </m:r>
                          <m:r>
                            <a:rPr lang="en-US" altLang="zh-CN" sz="2400" i="1">
                              <a:latin typeface="Cambria Math"/>
                            </a:rPr>
                            <m:t>𝑁</m:t>
                          </m:r>
                        </m:oMath>
                      </m:oMathPara>
                    </a14:m>
                    <a:endParaRPr lang="zh-CN" altLang="en-US" sz="2400" dirty="0"/>
                  </a:p>
                </p:txBody>
              </p:sp>
            </mc:Choice>
            <mc:Fallback xmlns="">
              <p:sp>
                <p:nvSpPr>
                  <p:cNvPr id="167" name="TextBox 166"/>
                  <p:cNvSpPr txBox="1">
                    <a:spLocks noRot="1" noChangeAspect="1" noMove="1" noResize="1" noEditPoints="1" noAdjustHandles="1" noChangeArrowheads="1" noChangeShapeType="1" noTextEdit="1"/>
                  </p:cNvSpPr>
                  <p:nvPr/>
                </p:nvSpPr>
                <p:spPr>
                  <a:xfrm>
                    <a:off x="251520" y="5260441"/>
                    <a:ext cx="3159519" cy="461665"/>
                  </a:xfrm>
                  <a:prstGeom prst="rect">
                    <a:avLst/>
                  </a:prstGeom>
                  <a:blipFill>
                    <a:blip r:embed="rId12"/>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251520" y="6082288"/>
                    <a:ext cx="2401427" cy="47788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d>
                                <m:dPr>
                                  <m:ctrlPr>
                                    <a:rPr lang="en-US" altLang="zh-CN" sz="2000" b="1" i="1">
                                      <a:solidFill>
                                        <a:srgbClr val="FF0000"/>
                                      </a:solidFill>
                                      <a:latin typeface="Cambria Math" panose="02040503050406030204" pitchFamily="18" charset="0"/>
                                    </a:rPr>
                                  </m:ctrlPr>
                                </m:dPr>
                                <m:e>
                                  <m:r>
                                    <a:rPr lang="en-US" altLang="zh-CN" sz="2000" b="1" i="1">
                                      <a:solidFill>
                                        <a:srgbClr val="FF0000"/>
                                      </a:solidFill>
                                      <a:latin typeface="Cambria Math"/>
                                    </a:rPr>
                                    <m:t>𝑵</m:t>
                                  </m:r>
                                </m:e>
                              </m:d>
                            </m:e>
                            <m:sub>
                              <m:r>
                                <a:rPr lang="zh-CN" altLang="en-US" sz="2000" b="1" i="1">
                                  <a:solidFill>
                                    <a:srgbClr val="FF0000"/>
                                  </a:solidFill>
                                  <a:latin typeface="Cambria Math"/>
                                </a:rPr>
                                <m:t>补</m:t>
                              </m:r>
                            </m:sub>
                          </m:sSub>
                          <m:r>
                            <a:rPr lang="en-US" altLang="zh-CN" sz="2000" b="1" i="1">
                              <a:solidFill>
                                <a:srgbClr val="FF0000"/>
                              </a:solidFill>
                              <a:latin typeface="Cambria Math"/>
                            </a:rPr>
                            <m:t>=</m:t>
                          </m:r>
                          <m:sSub>
                            <m:sSubPr>
                              <m:ctrlPr>
                                <a:rPr lang="en-US" altLang="zh-CN" sz="2000" b="1" i="1">
                                  <a:solidFill>
                                    <a:srgbClr val="FF0000"/>
                                  </a:solidFill>
                                  <a:latin typeface="Cambria Math" panose="02040503050406030204" pitchFamily="18" charset="0"/>
                                </a:rPr>
                              </m:ctrlPr>
                            </m:sSubPr>
                            <m:e>
                              <m:d>
                                <m:dPr>
                                  <m:ctrlPr>
                                    <a:rPr lang="en-US" altLang="zh-CN" sz="2000" b="1" i="1">
                                      <a:solidFill>
                                        <a:srgbClr val="FF0000"/>
                                      </a:solidFill>
                                      <a:latin typeface="Cambria Math" panose="02040503050406030204" pitchFamily="18" charset="0"/>
                                    </a:rPr>
                                  </m:ctrlPr>
                                </m:dPr>
                                <m:e>
                                  <m:r>
                                    <a:rPr lang="en-US" altLang="zh-CN" sz="2000" b="1" i="1">
                                      <a:solidFill>
                                        <a:srgbClr val="FF0000"/>
                                      </a:solidFill>
                                      <a:latin typeface="Cambria Math"/>
                                    </a:rPr>
                                    <m:t>𝑵</m:t>
                                  </m:r>
                                </m:e>
                              </m:d>
                            </m:e>
                            <m:sub>
                              <m:r>
                                <a:rPr lang="zh-CN" altLang="en-US" sz="2000" b="1" i="1">
                                  <a:solidFill>
                                    <a:srgbClr val="FF0000"/>
                                  </a:solidFill>
                                  <a:latin typeface="Cambria Math"/>
                                </a:rPr>
                                <m:t>反</m:t>
                              </m:r>
                            </m:sub>
                          </m:sSub>
                          <m:r>
                            <a:rPr lang="en-US" altLang="zh-CN" sz="2000" b="1" i="1">
                              <a:solidFill>
                                <a:srgbClr val="FF0000"/>
                              </a:solidFill>
                              <a:latin typeface="Cambria Math"/>
                            </a:rPr>
                            <m:t>+</m:t>
                          </m:r>
                          <m:r>
                            <a:rPr lang="en-US" altLang="zh-CN" sz="2000" b="1" i="1">
                              <a:solidFill>
                                <a:srgbClr val="FF0000"/>
                              </a:solidFill>
                              <a:latin typeface="Cambria Math"/>
                            </a:rPr>
                            <m:t>𝟏</m:t>
                          </m:r>
                        </m:oMath>
                      </m:oMathPara>
                    </a14:m>
                    <a:endParaRPr lang="zh-CN" altLang="en-US" sz="2000" b="1" dirty="0">
                      <a:solidFill>
                        <a:srgbClr val="FF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251520" y="6082288"/>
                    <a:ext cx="2401427" cy="477888"/>
                  </a:xfrm>
                  <a:prstGeom prst="rect">
                    <a:avLst/>
                  </a:prstGeom>
                  <a:blipFill>
                    <a:blip r:embed="rId13"/>
                    <a:stretch>
                      <a:fillRect b="-13750"/>
                    </a:stretch>
                  </a:blipFill>
                </p:spPr>
                <p:txBody>
                  <a:bodyPr/>
                  <a:lstStyle/>
                  <a:p>
                    <a:r>
                      <a:rPr lang="zh-CN" altLang="en-US">
                        <a:noFill/>
                      </a:rPr>
                      <a:t> </a:t>
                    </a:r>
                  </a:p>
                </p:txBody>
              </p:sp>
            </mc:Fallback>
          </mc:AlternateContent>
          <p:sp>
            <p:nvSpPr>
              <p:cNvPr id="171" name="TextBox 170"/>
              <p:cNvSpPr txBox="1"/>
              <p:nvPr/>
            </p:nvSpPr>
            <p:spPr>
              <a:xfrm>
                <a:off x="6990338" y="5276640"/>
                <a:ext cx="1127232" cy="461665"/>
              </a:xfrm>
              <a:prstGeom prst="rect">
                <a:avLst/>
              </a:prstGeom>
              <a:noFill/>
            </p:spPr>
            <p:txBody>
              <a:bodyPr wrap="none" rtlCol="0">
                <a:spAutoFit/>
              </a:bodyPr>
              <a:lstStyle/>
              <a:p>
                <a:r>
                  <a:rPr lang="en-US" altLang="zh-CN" sz="2400" b="1" spc="500" dirty="0">
                    <a:solidFill>
                      <a:srgbClr val="0070C0"/>
                    </a:solidFill>
                  </a:rPr>
                  <a:t>1000</a:t>
                </a:r>
              </a:p>
            </p:txBody>
          </p:sp>
          <p:sp>
            <p:nvSpPr>
              <p:cNvPr id="172" name="TextBox 171"/>
              <p:cNvSpPr txBox="1"/>
              <p:nvPr/>
            </p:nvSpPr>
            <p:spPr>
              <a:xfrm>
                <a:off x="6998289" y="4211876"/>
                <a:ext cx="1114408"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a:t>1111</a:t>
                </a:r>
              </a:p>
            </p:txBody>
          </p:sp>
          <p:sp>
            <p:nvSpPr>
              <p:cNvPr id="174" name="TextBox 173"/>
              <p:cNvSpPr txBox="1"/>
              <p:nvPr/>
            </p:nvSpPr>
            <p:spPr>
              <a:xfrm>
                <a:off x="6990338" y="4702317"/>
                <a:ext cx="1127232"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b="1" dirty="0">
                    <a:solidFill>
                      <a:srgbClr val="0070C0"/>
                    </a:solidFill>
                  </a:rPr>
                  <a:t>0111</a:t>
                </a:r>
              </a:p>
            </p:txBody>
          </p:sp>
          <p:cxnSp>
            <p:nvCxnSpPr>
              <p:cNvPr id="175" name="直接连接符 174"/>
              <p:cNvCxnSpPr/>
              <p:nvPr/>
            </p:nvCxnSpPr>
            <p:spPr>
              <a:xfrm>
                <a:off x="6202153" y="5241703"/>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6273961" y="4988608"/>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矩形 176"/>
                  <p:cNvSpPr/>
                  <p:nvPr/>
                </p:nvSpPr>
                <p:spPr>
                  <a:xfrm>
                    <a:off x="8329049" y="4702855"/>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𝟕</m:t>
                          </m:r>
                        </m:oMath>
                      </m:oMathPara>
                    </a14:m>
                    <a:endParaRPr lang="zh-CN" altLang="en-US" sz="2400" dirty="0"/>
                  </a:p>
                </p:txBody>
              </p:sp>
            </mc:Choice>
            <mc:Fallback xmlns="">
              <p:sp>
                <p:nvSpPr>
                  <p:cNvPr id="177" name="矩形 176"/>
                  <p:cNvSpPr>
                    <a:spLocks noRot="1" noChangeAspect="1" noMove="1" noResize="1" noEditPoints="1" noAdjustHandles="1" noChangeArrowheads="1" noChangeShapeType="1" noTextEdit="1"/>
                  </p:cNvSpPr>
                  <p:nvPr/>
                </p:nvSpPr>
                <p:spPr>
                  <a:xfrm>
                    <a:off x="8329049" y="4702855"/>
                    <a:ext cx="465192"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p:cNvSpPr/>
                  <p:nvPr/>
                </p:nvSpPr>
                <p:spPr>
                  <a:xfrm>
                    <a:off x="8146169" y="5313852"/>
                    <a:ext cx="1115817" cy="400110"/>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m:t>
                          </m:r>
                          <m:r>
                            <a:rPr lang="en-US" altLang="zh-CN" sz="2000" b="1" i="1">
                              <a:latin typeface="Cambria Math"/>
                            </a:rPr>
                            <m:t>𝟗</m:t>
                          </m:r>
                          <m:r>
                            <a:rPr lang="en-US" altLang="zh-CN" sz="2000" b="1" i="1">
                              <a:latin typeface="Cambria Math"/>
                            </a:rPr>
                            <m:t>−</m:t>
                          </m:r>
                          <m:r>
                            <a:rPr lang="en-US" altLang="zh-CN" sz="2000" b="1" i="1">
                              <a:latin typeface="Cambria Math"/>
                            </a:rPr>
                            <m:t>𝟏</m:t>
                          </m:r>
                          <m:r>
                            <a:rPr lang="en-US" altLang="zh-CN" sz="2000" b="1" i="1">
                              <a:latin typeface="Cambria Math"/>
                            </a:rPr>
                            <m:t>)</m:t>
                          </m:r>
                        </m:oMath>
                      </m:oMathPara>
                    </a14:m>
                    <a:endParaRPr lang="zh-CN" altLang="en-US" sz="2400" dirty="0"/>
                  </a:p>
                </p:txBody>
              </p:sp>
            </mc:Choice>
            <mc:Fallback xmlns="">
              <p:sp>
                <p:nvSpPr>
                  <p:cNvPr id="178" name="矩形 177"/>
                  <p:cNvSpPr>
                    <a:spLocks noRot="1" noChangeAspect="1" noMove="1" noResize="1" noEditPoints="1" noAdjustHandles="1" noChangeArrowheads="1" noChangeShapeType="1" noTextEdit="1"/>
                  </p:cNvSpPr>
                  <p:nvPr/>
                </p:nvSpPr>
                <p:spPr>
                  <a:xfrm>
                    <a:off x="8146169" y="5313852"/>
                    <a:ext cx="1115817" cy="400110"/>
                  </a:xfrm>
                  <a:prstGeom prst="rect">
                    <a:avLst/>
                  </a:prstGeom>
                  <a:blipFill>
                    <a:blip r:embed="rId15"/>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矩形 178"/>
                  <p:cNvSpPr/>
                  <p:nvPr/>
                </p:nvSpPr>
                <p:spPr>
                  <a:xfrm>
                    <a:off x="8104746" y="4228458"/>
                    <a:ext cx="1157240" cy="400110"/>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1" i="1">
                              <a:latin typeface="Cambria Math"/>
                            </a:rPr>
                            <m:t>(</m:t>
                          </m:r>
                          <m:r>
                            <a:rPr lang="en-US" altLang="zh-CN" sz="2000" b="1" i="1">
                              <a:solidFill>
                                <a:srgbClr val="FF0000"/>
                              </a:solidFill>
                              <a:latin typeface="Cambria Math"/>
                            </a:rPr>
                            <m:t>𝟏𝟔</m:t>
                          </m:r>
                          <m:r>
                            <a:rPr lang="en-US" altLang="zh-CN" sz="2000" b="1" i="1">
                              <a:solidFill>
                                <a:srgbClr val="FF0000"/>
                              </a:solidFill>
                              <a:latin typeface="Cambria Math"/>
                            </a:rPr>
                            <m:t>−</m:t>
                          </m:r>
                          <m:r>
                            <a:rPr lang="en-US" altLang="zh-CN" sz="2000" b="1" i="1">
                              <a:solidFill>
                                <a:srgbClr val="FF0000"/>
                              </a:solidFill>
                              <a:latin typeface="Cambria Math"/>
                            </a:rPr>
                            <m:t>𝟏</m:t>
                          </m:r>
                          <m:r>
                            <a:rPr lang="en-US" altLang="zh-CN" sz="2000" b="1" i="1">
                              <a:latin typeface="Cambria Math"/>
                            </a:rPr>
                            <m:t>)</m:t>
                          </m:r>
                        </m:oMath>
                      </m:oMathPara>
                    </a14:m>
                    <a:endParaRPr lang="zh-CN" altLang="en-US" sz="2400" dirty="0"/>
                  </a:p>
                </p:txBody>
              </p:sp>
            </mc:Choice>
            <mc:Fallback xmlns="">
              <p:sp>
                <p:nvSpPr>
                  <p:cNvPr id="179" name="矩形 178"/>
                  <p:cNvSpPr>
                    <a:spLocks noRot="1" noChangeAspect="1" noMove="1" noResize="1" noEditPoints="1" noAdjustHandles="1" noChangeArrowheads="1" noChangeShapeType="1" noTextEdit="1"/>
                  </p:cNvSpPr>
                  <p:nvPr/>
                </p:nvSpPr>
                <p:spPr>
                  <a:xfrm>
                    <a:off x="8104746" y="4228458"/>
                    <a:ext cx="1157240" cy="400110"/>
                  </a:xfrm>
                  <a:prstGeom prst="rect">
                    <a:avLst/>
                  </a:prstGeom>
                  <a:blipFill>
                    <a:blip r:embed="rId16"/>
                    <a:stretch>
                      <a:fillRect l="-2632" r="-2105" b="-15385"/>
                    </a:stretch>
                  </a:blipFill>
                </p:spPr>
                <p:txBody>
                  <a:bodyPr/>
                  <a:lstStyle/>
                  <a:p>
                    <a:r>
                      <a:rPr lang="zh-CN" altLang="en-US">
                        <a:noFill/>
                      </a:rPr>
                      <a:t> </a:t>
                    </a:r>
                  </a:p>
                </p:txBody>
              </p:sp>
            </mc:Fallback>
          </mc:AlternateContent>
          <p:cxnSp>
            <p:nvCxnSpPr>
              <p:cNvPr id="180" name="直接连接符 179"/>
              <p:cNvCxnSpPr/>
              <p:nvPr/>
            </p:nvCxnSpPr>
            <p:spPr>
              <a:xfrm>
                <a:off x="6202153" y="6207424"/>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6273961" y="5954329"/>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7681973" y="5708688"/>
                <a:ext cx="417102" cy="461665"/>
              </a:xfrm>
              <a:prstGeom prst="rect">
                <a:avLst/>
              </a:prstGeom>
              <a:noFill/>
            </p:spPr>
            <p:txBody>
              <a:bodyPr wrap="none" rtlCol="0">
                <a:spAutoFit/>
              </a:bodyPr>
              <a:lstStyle/>
              <a:p>
                <a:pPr>
                  <a:buNone/>
                </a:pPr>
                <a:r>
                  <a:rPr lang="en-US" altLang="zh-CN" sz="2400" spc="500" dirty="0">
                    <a:solidFill>
                      <a:srgbClr val="00B050"/>
                    </a:solidFill>
                  </a:rPr>
                  <a:t>1</a:t>
                </a:r>
              </a:p>
            </p:txBody>
          </p:sp>
          <p:cxnSp>
            <p:nvCxnSpPr>
              <p:cNvPr id="183" name="直接连接符 182"/>
              <p:cNvCxnSpPr/>
              <p:nvPr/>
            </p:nvCxnSpPr>
            <p:spPr>
              <a:xfrm rot="5400000">
                <a:off x="6267463" y="5961027"/>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6994241" y="6156092"/>
                <a:ext cx="1114408" cy="461665"/>
              </a:xfrm>
              <a:prstGeom prst="rect">
                <a:avLst/>
              </a:prstGeom>
              <a:noFill/>
            </p:spPr>
            <p:txBody>
              <a:bodyPr wrap="none" rtlCol="0">
                <a:spAutoFit/>
              </a:bodyPr>
              <a:lstStyle/>
              <a:p>
                <a:pPr>
                  <a:buNone/>
                </a:pPr>
                <a:r>
                  <a:rPr lang="en-US" altLang="zh-CN" sz="2400" spc="500" dirty="0">
                    <a:solidFill>
                      <a:srgbClr val="00B050"/>
                    </a:solidFill>
                  </a:rPr>
                  <a:t>1001</a:t>
                </a:r>
              </a:p>
            </p:txBody>
          </p:sp>
          <mc:AlternateContent xmlns:mc="http://schemas.openxmlformats.org/markup-compatibility/2006" xmlns:a14="http://schemas.microsoft.com/office/drawing/2010/main">
            <mc:Choice Requires="a14">
              <p:sp>
                <p:nvSpPr>
                  <p:cNvPr id="185" name="矩形 184"/>
                  <p:cNvSpPr/>
                  <p:nvPr/>
                </p:nvSpPr>
                <p:spPr>
                  <a:xfrm>
                    <a:off x="8332952" y="6166724"/>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oMath>
                      </m:oMathPara>
                    </a14:m>
                    <a:endParaRPr lang="zh-CN" altLang="en-US" sz="2400" dirty="0"/>
                  </a:p>
                </p:txBody>
              </p:sp>
            </mc:Choice>
            <mc:Fallback xmlns="">
              <p:sp>
                <p:nvSpPr>
                  <p:cNvPr id="185" name="矩形 184"/>
                  <p:cNvSpPr>
                    <a:spLocks noRot="1" noChangeAspect="1" noMove="1" noResize="1" noEditPoints="1" noAdjustHandles="1" noChangeArrowheads="1" noChangeShapeType="1" noTextEdit="1"/>
                  </p:cNvSpPr>
                  <p:nvPr/>
                </p:nvSpPr>
                <p:spPr>
                  <a:xfrm>
                    <a:off x="8332952" y="6166724"/>
                    <a:ext cx="465192" cy="461665"/>
                  </a:xfrm>
                  <a:prstGeom prst="rect">
                    <a:avLst/>
                  </a:prstGeom>
                  <a:blipFill>
                    <a:blip r:embed="rId17"/>
                    <a:stretch>
                      <a:fillRect/>
                    </a:stretch>
                  </a:blipFill>
                </p:spPr>
                <p:txBody>
                  <a:bodyPr/>
                  <a:lstStyle/>
                  <a:p>
                    <a:r>
                      <a:rPr lang="zh-CN" altLang="en-US">
                        <a:noFill/>
                      </a:rPr>
                      <a:t> </a:t>
                    </a:r>
                  </a:p>
                </p:txBody>
              </p:sp>
            </mc:Fallback>
          </mc:AlternateContent>
          <p:sp>
            <p:nvSpPr>
              <p:cNvPr id="18" name="TextBox 17"/>
              <p:cNvSpPr txBox="1"/>
              <p:nvPr/>
            </p:nvSpPr>
            <p:spPr>
              <a:xfrm>
                <a:off x="-1262648" y="5362679"/>
                <a:ext cx="1606530" cy="400110"/>
              </a:xfrm>
              <a:prstGeom prst="rect">
                <a:avLst/>
              </a:prstGeom>
              <a:noFill/>
            </p:spPr>
            <p:txBody>
              <a:bodyPr wrap="none" rtlCol="0">
                <a:spAutoFit/>
              </a:bodyPr>
              <a:lstStyle/>
              <a:p>
                <a:pPr>
                  <a:buNone/>
                </a:pPr>
                <a:r>
                  <a:rPr lang="zh-CN" altLang="en-US" sz="2000" dirty="0"/>
                  <a:t>（</a:t>
                </a:r>
                <a:r>
                  <a:rPr lang="en-US" altLang="zh-CN" sz="2000" dirty="0"/>
                  <a:t>1</a:t>
                </a:r>
                <a:r>
                  <a:rPr lang="zh-CN" altLang="en-US" sz="2000" dirty="0"/>
                  <a:t>的补码）</a:t>
                </a:r>
              </a:p>
            </p:txBody>
          </p:sp>
          <p:sp>
            <p:nvSpPr>
              <p:cNvPr id="186" name="TextBox 185"/>
              <p:cNvSpPr txBox="1"/>
              <p:nvPr/>
            </p:nvSpPr>
            <p:spPr>
              <a:xfrm>
                <a:off x="-1238907" y="4528047"/>
                <a:ext cx="1512168" cy="400110"/>
              </a:xfrm>
              <a:prstGeom prst="rect">
                <a:avLst/>
              </a:prstGeom>
              <a:noFill/>
            </p:spPr>
            <p:txBody>
              <a:bodyPr wrap="square" rtlCol="0">
                <a:spAutoFit/>
              </a:bodyPr>
              <a:lstStyle/>
              <a:p>
                <a:pPr>
                  <a:buNone/>
                </a:pPr>
                <a:r>
                  <a:rPr lang="zh-CN" altLang="en-US" sz="2000" dirty="0"/>
                  <a:t>（</a:t>
                </a:r>
                <a:r>
                  <a:rPr lang="en-US" altLang="zh-CN" sz="2000" dirty="0"/>
                  <a:t>2</a:t>
                </a:r>
                <a:r>
                  <a:rPr lang="zh-CN" altLang="en-US" sz="2000" dirty="0"/>
                  <a:t>的补码）</a:t>
                </a:r>
              </a:p>
            </p:txBody>
          </p:sp>
        </p:grpSp>
        <p:sp>
          <p:nvSpPr>
            <p:cNvPr id="5" name="左大括号 4"/>
            <p:cNvSpPr/>
            <p:nvPr/>
          </p:nvSpPr>
          <p:spPr>
            <a:xfrm>
              <a:off x="5842113" y="4428513"/>
              <a:ext cx="174180" cy="1198187"/>
            </a:xfrm>
            <a:prstGeom prst="leftBrace">
              <a:avLst>
                <a:gd name="adj1" fmla="val 824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4906009" y="4799090"/>
              <a:ext cx="1192955" cy="1200329"/>
            </a:xfrm>
            <a:prstGeom prst="rect">
              <a:avLst/>
            </a:prstGeom>
            <a:noFill/>
          </p:spPr>
          <p:txBody>
            <a:bodyPr wrap="none" rtlCol="0">
              <a:spAutoFit/>
            </a:bodyPr>
            <a:lstStyle/>
            <a:p>
              <a:r>
                <a:rPr lang="zh-CN" altLang="en-US" sz="2400" dirty="0"/>
                <a:t>反码 ：</a:t>
              </a:r>
              <a:endParaRPr lang="en-US" altLang="zh-CN" sz="2400" dirty="0"/>
            </a:p>
            <a:p>
              <a:r>
                <a:rPr lang="en-US" altLang="zh-CN" sz="2400" dirty="0"/>
                <a:t>  +1</a:t>
              </a:r>
            </a:p>
            <a:p>
              <a:r>
                <a:rPr lang="en-US" altLang="zh-CN" sz="2400" dirty="0"/>
                <a:t>  ||</a:t>
              </a:r>
              <a:endParaRPr lang="zh-CN" altLang="en-US" sz="2400" dirty="0"/>
            </a:p>
          </p:txBody>
        </p:sp>
        <p:sp>
          <p:nvSpPr>
            <p:cNvPr id="102" name="TextBox 101"/>
            <p:cNvSpPr txBox="1"/>
            <p:nvPr/>
          </p:nvSpPr>
          <p:spPr>
            <a:xfrm>
              <a:off x="4950141" y="6124851"/>
              <a:ext cx="1107996" cy="461665"/>
            </a:xfrm>
            <a:prstGeom prst="rect">
              <a:avLst/>
            </a:prstGeom>
            <a:noFill/>
          </p:spPr>
          <p:txBody>
            <a:bodyPr wrap="none" rtlCol="0">
              <a:spAutoFit/>
            </a:bodyPr>
            <a:lstStyle/>
            <a:p>
              <a:r>
                <a:rPr lang="zh-CN" altLang="en-US" sz="2400" dirty="0"/>
                <a:t>补码：</a:t>
              </a:r>
            </a:p>
          </p:txBody>
        </p:sp>
        <p:sp>
          <p:nvSpPr>
            <p:cNvPr id="11" name="右中括号 10"/>
            <p:cNvSpPr/>
            <p:nvPr/>
          </p:nvSpPr>
          <p:spPr>
            <a:xfrm>
              <a:off x="7863457" y="4294172"/>
              <a:ext cx="92719" cy="60568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8002353" y="5035439"/>
              <a:ext cx="646331" cy="369332"/>
            </a:xfrm>
            <a:prstGeom prst="rect">
              <a:avLst/>
            </a:prstGeom>
          </p:spPr>
          <p:txBody>
            <a:bodyPr wrap="none">
              <a:spAutoFit/>
            </a:bodyPr>
            <a:lstStyle/>
            <a:p>
              <a:r>
                <a:rPr lang="zh-CN" altLang="en-US" dirty="0">
                  <a:solidFill>
                    <a:srgbClr val="0070C0"/>
                  </a:solidFill>
                </a:rPr>
                <a:t>反码</a:t>
              </a:r>
            </a:p>
          </p:txBody>
        </p:sp>
      </p:grpSp>
      <p:sp>
        <p:nvSpPr>
          <p:cNvPr id="106" name="饼形 141332">
            <a:extLst>
              <a:ext uri="{FF2B5EF4-FFF2-40B4-BE49-F238E27FC236}">
                <a16:creationId xmlns:a16="http://schemas.microsoft.com/office/drawing/2014/main" id="{81AE20DC-F017-44DC-A0E9-3A81E735019C}"/>
              </a:ext>
            </a:extLst>
          </p:cNvPr>
          <p:cNvSpPr/>
          <p:nvPr/>
        </p:nvSpPr>
        <p:spPr>
          <a:xfrm flipH="1">
            <a:off x="2884441" y="1573962"/>
            <a:ext cx="1703684" cy="1641375"/>
          </a:xfrm>
          <a:prstGeom prst="pie">
            <a:avLst>
              <a:gd name="adj1" fmla="val 0"/>
              <a:gd name="adj2" fmla="val 9504540"/>
            </a:avLst>
          </a:prstGeom>
          <a:solidFill>
            <a:srgbClr val="53C04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Slide Number Placeholder 6">
            <a:extLst>
              <a:ext uri="{FF2B5EF4-FFF2-40B4-BE49-F238E27FC236}">
                <a16:creationId xmlns:a16="http://schemas.microsoft.com/office/drawing/2014/main" id="{C7236205-B8B3-42DB-B6F4-A9DFEE95D615}"/>
              </a:ext>
            </a:extLst>
          </p:cNvPr>
          <p:cNvSpPr>
            <a:spLocks noGrp="1"/>
          </p:cNvSpPr>
          <p:nvPr>
            <p:ph type="sldNum" sz="quarter" idx="12"/>
          </p:nvPr>
        </p:nvSpPr>
        <p:spPr/>
        <p:txBody>
          <a:bodyPr/>
          <a:lstStyle/>
          <a:p>
            <a:fld id="{EC78E7B1-3FC2-4821-B144-3AA6EF938D0A}" type="slidenum">
              <a:rPr lang="zh-CN" altLang="en-US" sz="1400" b="1" smtClean="0"/>
              <a:pPr/>
              <a:t>25</a:t>
            </a:fld>
            <a:r>
              <a:rPr lang="zh-CN" altLang="en-US"/>
              <a:t> </a:t>
            </a:r>
            <a:r>
              <a:rPr lang="en-US" altLang="zh-CN"/>
              <a:t>/ 56</a:t>
            </a:r>
            <a:endParaRPr lang="zh-CN" altLang="en-US" dirty="0"/>
          </a:p>
        </p:txBody>
      </p:sp>
    </p:spTree>
    <p:extLst>
      <p:ext uri="{BB962C8B-B14F-4D97-AF65-F5344CB8AC3E}">
        <p14:creationId xmlns:p14="http://schemas.microsoft.com/office/powerpoint/2010/main" val="260860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zh-CN" altLang="en-US" dirty="0">
                <a:solidFill>
                  <a:srgbClr val="FF0000"/>
                </a:solidFill>
              </a:rPr>
              <a:t>减法</a:t>
            </a:r>
            <a:r>
              <a:rPr lang="zh-CN" altLang="en-US" dirty="0"/>
              <a:t>转换成</a:t>
            </a:r>
            <a:r>
              <a:rPr lang="zh-CN" altLang="en-US" dirty="0">
                <a:solidFill>
                  <a:srgbClr val="FF0000"/>
                </a:solidFill>
              </a:rPr>
              <a:t>加法</a:t>
            </a:r>
            <a:r>
              <a:rPr lang="zh-CN" altLang="en-US" dirty="0"/>
              <a:t>的代价</a:t>
            </a:r>
          </a:p>
        </p:txBody>
      </p:sp>
      <p:grpSp>
        <p:nvGrpSpPr>
          <p:cNvPr id="4" name="组合 3"/>
          <p:cNvGrpSpPr/>
          <p:nvPr/>
        </p:nvGrpSpPr>
        <p:grpSpPr>
          <a:xfrm>
            <a:off x="1400217" y="1158926"/>
            <a:ext cx="8563245" cy="2578754"/>
            <a:chOff x="-246829" y="1052736"/>
            <a:chExt cx="8563245" cy="2578754"/>
          </a:xfrm>
        </p:grpSpPr>
        <p:grpSp>
          <p:nvGrpSpPr>
            <p:cNvPr id="141325" name="组合 141324"/>
            <p:cNvGrpSpPr/>
            <p:nvPr/>
          </p:nvGrpSpPr>
          <p:grpSpPr>
            <a:xfrm>
              <a:off x="1231032" y="1196752"/>
              <a:ext cx="1828800" cy="1828800"/>
              <a:chOff x="755576" y="1196752"/>
              <a:chExt cx="1828800" cy="1828800"/>
            </a:xfrm>
          </p:grpSpPr>
          <p:pic>
            <p:nvPicPr>
              <p:cNvPr id="141314"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1130078" y="211115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V="1">
                <a:off x="1689747" y="142717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noChangeAspect="1"/>
            </p:cNvGrpSpPr>
            <p:nvPr/>
          </p:nvGrpSpPr>
          <p:grpSpPr>
            <a:xfrm>
              <a:off x="6487616" y="1196752"/>
              <a:ext cx="1828800" cy="1828800"/>
              <a:chOff x="5598368" y="1340768"/>
              <a:chExt cx="2286000" cy="2286000"/>
            </a:xfrm>
          </p:grpSpPr>
          <p:pic>
            <p:nvPicPr>
              <p:cNvPr id="9"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68" y="1340768"/>
                <a:ext cx="2286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V="1">
                <a:off x="6767820" y="2168896"/>
                <a:ext cx="576000" cy="324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V="1">
                <a:off x="6766082" y="1628800"/>
                <a:ext cx="0" cy="8640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851920" y="1052736"/>
                  <a:ext cx="159370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r>
                          <a:rPr lang="en-US" altLang="zh-CN" sz="2400" b="1" i="1" smtClean="0">
                            <a:solidFill>
                              <a:srgbClr val="FF0000"/>
                            </a:solidFill>
                            <a:latin typeface="Cambria Math"/>
                          </a:rPr>
                          <m:t>−</m:t>
                        </m:r>
                        <m:r>
                          <a:rPr lang="en-US" altLang="zh-CN" sz="2400" b="1" i="1">
                            <a:solidFill>
                              <a:srgbClr val="00B050"/>
                            </a:solidFill>
                            <a:latin typeface="Cambria Math"/>
                          </a:rPr>
                          <m:t>𝟕</m:t>
                        </m:r>
                        <m:r>
                          <a:rPr lang="en-US" altLang="zh-CN" sz="2400" b="1" i="1">
                            <a:latin typeface="Cambria Math"/>
                          </a:rPr>
                          <m:t>=</m:t>
                        </m:r>
                        <m:r>
                          <a:rPr lang="en-US" altLang="zh-CN" sz="2400" b="1" i="1">
                            <a:latin typeface="Cambria Math"/>
                          </a:rPr>
                          <m:t>𝟐</m:t>
                        </m:r>
                      </m:oMath>
                    </m:oMathPara>
                  </a14:m>
                  <a:endParaRPr lang="zh-CN" alt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851920" y="1052736"/>
                  <a:ext cx="1593705"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51920" y="2780928"/>
                  <a:ext cx="177805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𝟗</m:t>
                        </m:r>
                        <m:r>
                          <a:rPr lang="en-US" altLang="zh-CN" sz="2400" b="1" i="1" smtClean="0">
                            <a:solidFill>
                              <a:srgbClr val="FF0000"/>
                            </a:solidFill>
                            <a:latin typeface="Cambria Math"/>
                          </a:rPr>
                          <m:t>+</m:t>
                        </m:r>
                        <m:r>
                          <a:rPr lang="en-US" altLang="zh-CN" sz="2400" b="1" i="1">
                            <a:solidFill>
                              <a:srgbClr val="00B050"/>
                            </a:solidFill>
                            <a:latin typeface="Cambria Math"/>
                          </a:rPr>
                          <m:t>𝟓</m:t>
                        </m:r>
                        <m:r>
                          <a:rPr lang="en-US" altLang="zh-CN" sz="2400" b="1" i="1">
                            <a:latin typeface="Cambria Math"/>
                          </a:rPr>
                          <m:t>=</m:t>
                        </m:r>
                        <m:r>
                          <a:rPr lang="en-US" altLang="zh-CN" sz="2400" b="1" i="1">
                            <a:latin typeface="Cambria Math"/>
                          </a:rPr>
                          <m:t>𝟏𝟒</m:t>
                        </m:r>
                      </m:oMath>
                    </m:oMathPara>
                  </a14:m>
                  <a:endParaRPr lang="zh-CN" alt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851920" y="2780928"/>
                  <a:ext cx="1778051" cy="461665"/>
                </a:xfrm>
                <a:prstGeom prst="rect">
                  <a:avLst/>
                </a:prstGeom>
                <a:blipFill>
                  <a:blip r:embed="rId4"/>
                  <a:stretch>
                    <a:fillRect/>
                  </a:stretch>
                </a:blipFill>
              </p:spPr>
              <p:txBody>
                <a:bodyPr/>
                <a:lstStyle/>
                <a:p>
                  <a:r>
                    <a:rPr lang="zh-CN" altLang="en-US">
                      <a:noFill/>
                    </a:rPr>
                    <a:t> </a:t>
                  </a:r>
                </a:p>
              </p:txBody>
            </p:sp>
          </mc:Fallback>
        </mc:AlternateContent>
        <p:sp>
          <p:nvSpPr>
            <p:cNvPr id="19" name="TextBox 18"/>
            <p:cNvSpPr txBox="1"/>
            <p:nvPr/>
          </p:nvSpPr>
          <p:spPr>
            <a:xfrm>
              <a:off x="4367591" y="1484785"/>
              <a:ext cx="492443"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a:solidFill>
                    <a:srgbClr val="00B050"/>
                  </a:solidFill>
                </a:rPr>
                <a:t>7</a:t>
              </a:r>
              <a:r>
                <a:rPr lang="en-US" altLang="zh-CN" sz="2000" dirty="0"/>
                <a:t>+</a:t>
              </a:r>
              <a:r>
                <a:rPr lang="en-US" altLang="zh-CN" sz="2000" dirty="0">
                  <a:solidFill>
                    <a:srgbClr val="00B050"/>
                  </a:solidFill>
                </a:rPr>
                <a:t>5</a:t>
              </a:r>
              <a:r>
                <a:rPr lang="en-US" altLang="zh-CN" sz="2000" dirty="0"/>
                <a:t>=</a:t>
              </a:r>
              <a:r>
                <a:rPr lang="en-US" altLang="zh-CN" sz="2000" dirty="0">
                  <a:solidFill>
                    <a:srgbClr val="FF0000"/>
                  </a:solidFill>
                </a:rPr>
                <a:t>12</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TextBox 23"/>
                <p:cNvSpPr txBox="1"/>
                <p:nvPr/>
              </p:nvSpPr>
              <p:spPr>
                <a:xfrm>
                  <a:off x="3059832" y="3169825"/>
                  <a:ext cx="353654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a:solidFill>
                              <a:srgbClr val="00B050"/>
                            </a:solidFill>
                            <a:latin typeface="Cambria Math"/>
                          </a:rPr>
                          <m:t>𝟕</m:t>
                        </m:r>
                        <m:r>
                          <a:rPr lang="zh-CN" altLang="en-US" sz="2400" b="1" i="1">
                            <a:latin typeface="Cambria Math"/>
                          </a:rPr>
                          <m:t>是</m:t>
                        </m:r>
                        <m:r>
                          <a:rPr lang="en-US" altLang="zh-CN" sz="2400" b="1" i="1">
                            <a:solidFill>
                              <a:srgbClr val="00B050"/>
                            </a:solidFill>
                            <a:latin typeface="Cambria Math"/>
                          </a:rPr>
                          <m:t>𝟓</m:t>
                        </m:r>
                        <m:r>
                          <a:rPr lang="en-US" altLang="zh-CN" sz="2400" b="1" i="1">
                            <a:solidFill>
                              <a:srgbClr val="00B050"/>
                            </a:solidFill>
                            <a:latin typeface="Cambria Math"/>
                          </a:rPr>
                          <m:t> </m:t>
                        </m:r>
                        <m:r>
                          <a:rPr lang="zh-CN" altLang="en-US" sz="2400" b="1" i="1">
                            <a:latin typeface="Cambria Math"/>
                          </a:rPr>
                          <m:t>对于模</m:t>
                        </m:r>
                        <m:r>
                          <a:rPr lang="en-US" altLang="zh-CN" sz="2400" b="1" i="1">
                            <a:latin typeface="Cambria Math"/>
                          </a:rPr>
                          <m:t>𝟏𝟐</m:t>
                        </m:r>
                        <m:r>
                          <a:rPr lang="zh-CN" altLang="en-US" sz="2400" b="1" i="1">
                            <a:latin typeface="Cambria Math"/>
                          </a:rPr>
                          <m:t>的</m:t>
                        </m:r>
                        <m:r>
                          <a:rPr lang="zh-CN" altLang="en-US" sz="2400" i="1">
                            <a:latin typeface="Cambria Math"/>
                          </a:rPr>
                          <m:t>补码</m:t>
                        </m:r>
                        <m:r>
                          <a:rPr lang="zh-CN" altLang="en-US" sz="2400" b="1" i="1">
                            <a:latin typeface="Cambria Math"/>
                          </a:rPr>
                          <m:t>。</m:t>
                        </m:r>
                      </m:oMath>
                    </m:oMathPara>
                  </a14:m>
                  <a:endParaRPr lang="zh-CN" altLang="en-US" sz="2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3059832" y="3169825"/>
                  <a:ext cx="3536545" cy="461665"/>
                </a:xfrm>
                <a:prstGeom prst="rect">
                  <a:avLst/>
                </a:prstGeom>
                <a:blipFill>
                  <a:blip r:embed="rId5"/>
                  <a:stretch>
                    <a:fillRect b="-14474"/>
                  </a:stretch>
                </a:blipFill>
              </p:spPr>
              <p:txBody>
                <a:bodyPr/>
                <a:lstStyle/>
                <a:p>
                  <a:r>
                    <a:rPr lang="zh-CN" altLang="en-US">
                      <a:noFill/>
                    </a:rPr>
                    <a:t> </a:t>
                  </a:r>
                </a:p>
              </p:txBody>
            </p:sp>
          </mc:Fallback>
        </mc:AlternateContent>
        <p:sp>
          <p:nvSpPr>
            <p:cNvPr id="141333" name="饼形 141332"/>
            <p:cNvSpPr/>
            <p:nvPr/>
          </p:nvSpPr>
          <p:spPr>
            <a:xfrm flipH="1">
              <a:off x="1320607" y="1283568"/>
              <a:ext cx="1650725" cy="1641375"/>
            </a:xfrm>
            <a:prstGeom prst="pie">
              <a:avLst>
                <a:gd name="adj1" fmla="val 0"/>
                <a:gd name="adj2" fmla="val 12411649"/>
              </a:avLst>
            </a:prstGeom>
            <a:solidFill>
              <a:srgbClr val="53C04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334" name="TextBox 141333"/>
            <p:cNvSpPr txBox="1"/>
            <p:nvPr/>
          </p:nvSpPr>
          <p:spPr>
            <a:xfrm>
              <a:off x="-246829" y="1932801"/>
              <a:ext cx="697627"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zh-CN" altLang="en-US" sz="2000" dirty="0">
                  <a:latin typeface="楷体" pitchFamily="49" charset="-122"/>
                  <a:ea typeface="楷体" pitchFamily="49" charset="-122"/>
                </a:rPr>
                <a:t>时钟</a:t>
              </a:r>
            </a:p>
          </p:txBody>
        </p:sp>
      </p:grpSp>
      <p:sp>
        <p:nvSpPr>
          <p:cNvPr id="6" name="文本框 5"/>
          <p:cNvSpPr txBox="1"/>
          <p:nvPr/>
        </p:nvSpPr>
        <p:spPr>
          <a:xfrm>
            <a:off x="908993" y="3959326"/>
            <a:ext cx="5474109" cy="2611997"/>
          </a:xfrm>
          <a:prstGeom prst="rect">
            <a:avLst/>
          </a:prstGeom>
          <a:noFill/>
        </p:spPr>
        <p:txBody>
          <a:bodyPr wrap="square" rtlCol="0">
            <a:spAutoFit/>
          </a:bodyPr>
          <a:lstStyle/>
          <a:p>
            <a:pPr marL="539750" indent="-539750">
              <a:lnSpc>
                <a:spcPct val="150000"/>
              </a:lnSpc>
              <a:buFont typeface="+mj-ea"/>
              <a:buAutoNum type="circleNumDbPlain"/>
            </a:pPr>
            <a:r>
              <a:rPr lang="zh-CN" altLang="en-US" sz="2800" b="1" dirty="0"/>
              <a:t>求减数</a:t>
            </a:r>
            <a:r>
              <a:rPr lang="en-US" altLang="zh-CN" sz="2800" b="1" dirty="0">
                <a:solidFill>
                  <a:schemeClr val="accent6"/>
                </a:solidFill>
              </a:rPr>
              <a:t>(7)</a:t>
            </a:r>
            <a:r>
              <a:rPr lang="zh-CN" altLang="en-US" sz="2800" b="1" dirty="0"/>
              <a:t>的反码</a:t>
            </a:r>
            <a:endParaRPr lang="en-US" altLang="zh-CN" sz="2800" b="1" dirty="0"/>
          </a:p>
          <a:p>
            <a:pPr marL="539750" indent="-539750">
              <a:lnSpc>
                <a:spcPct val="150000"/>
              </a:lnSpc>
              <a:buFont typeface="+mj-ea"/>
              <a:buAutoNum type="circleNumDbPlain"/>
            </a:pPr>
            <a:r>
              <a:rPr lang="zh-CN" altLang="en-US" sz="2800" b="1" dirty="0"/>
              <a:t>求减数的补码（</a:t>
            </a:r>
            <a:r>
              <a:rPr lang="en-US" altLang="zh-CN" sz="2800" b="1" dirty="0"/>
              <a:t>=</a:t>
            </a:r>
            <a:r>
              <a:rPr lang="zh-CN" altLang="en-US" sz="2800" b="1" dirty="0"/>
              <a:t>反码</a:t>
            </a:r>
            <a:r>
              <a:rPr lang="en-US" altLang="zh-CN" sz="2800" b="1" dirty="0"/>
              <a:t>+1</a:t>
            </a:r>
            <a:r>
              <a:rPr lang="zh-CN" altLang="en-US" sz="2800" b="1" dirty="0"/>
              <a:t>）</a:t>
            </a:r>
            <a:endParaRPr lang="en-US" altLang="zh-CN" sz="2800" b="1" dirty="0"/>
          </a:p>
          <a:p>
            <a:pPr marL="539750" indent="-539750">
              <a:lnSpc>
                <a:spcPct val="150000"/>
              </a:lnSpc>
              <a:buFont typeface="+mj-ea"/>
              <a:buAutoNum type="circleNumDbPlain"/>
            </a:pPr>
            <a:r>
              <a:rPr lang="zh-CN" altLang="en-US" sz="2800" b="1" dirty="0"/>
              <a:t>被减数</a:t>
            </a:r>
            <a:r>
              <a:rPr lang="en-US" altLang="zh-CN" sz="2800" b="1" dirty="0"/>
              <a:t>+</a:t>
            </a:r>
            <a:r>
              <a:rPr lang="zh-CN" altLang="en-US" sz="2800" b="1" dirty="0"/>
              <a:t>减数补码</a:t>
            </a:r>
            <a:endParaRPr lang="en-US" altLang="zh-CN" sz="2800" b="1" dirty="0"/>
          </a:p>
          <a:p>
            <a:pPr marL="539750" indent="-539750">
              <a:lnSpc>
                <a:spcPct val="150000"/>
              </a:lnSpc>
              <a:buFont typeface="+mj-ea"/>
              <a:buAutoNum type="circleNumDbPlain"/>
            </a:pPr>
            <a:r>
              <a:rPr lang="zh-CN" altLang="en-US" sz="2800" b="1" dirty="0"/>
              <a:t>去掉最高位进位</a:t>
            </a:r>
          </a:p>
        </p:txBody>
      </p:sp>
      <p:sp>
        <p:nvSpPr>
          <p:cNvPr id="12" name="文本框 11">
            <a:extLst>
              <a:ext uri="{FF2B5EF4-FFF2-40B4-BE49-F238E27FC236}">
                <a16:creationId xmlns:a16="http://schemas.microsoft.com/office/drawing/2014/main" id="{3150CE2C-7003-4949-8CDD-C22207E45D13}"/>
              </a:ext>
            </a:extLst>
          </p:cNvPr>
          <p:cNvSpPr txBox="1"/>
          <p:nvPr/>
        </p:nvSpPr>
        <p:spPr>
          <a:xfrm>
            <a:off x="7436629" y="4639842"/>
            <a:ext cx="3846378" cy="1698029"/>
          </a:xfrm>
          <a:prstGeom prst="rect">
            <a:avLst/>
          </a:prstGeom>
          <a:noFill/>
        </p:spPr>
        <p:txBody>
          <a:bodyPr wrap="square" rtlCol="0">
            <a:spAutoFit/>
          </a:bodyPr>
          <a:lstStyle/>
          <a:p>
            <a:pPr>
              <a:lnSpc>
                <a:spcPct val="150000"/>
              </a:lnSpc>
            </a:pPr>
            <a:r>
              <a:rPr lang="zh-CN" altLang="en-US" sz="2400" dirty="0"/>
              <a:t>有了</a:t>
            </a:r>
            <a:r>
              <a:rPr lang="zh-CN" altLang="en-US" sz="2400" b="1" dirty="0"/>
              <a:t>补码</a:t>
            </a:r>
            <a:r>
              <a:rPr lang="zh-CN" altLang="en-US" sz="2400" dirty="0"/>
              <a:t>的概念，</a:t>
            </a:r>
            <a:endParaRPr lang="en-US" altLang="zh-CN" sz="2400" dirty="0"/>
          </a:p>
          <a:p>
            <a:pPr>
              <a:lnSpc>
                <a:spcPct val="150000"/>
              </a:lnSpc>
            </a:pPr>
            <a:r>
              <a:rPr lang="zh-CN" altLang="en-US" sz="2400" dirty="0"/>
              <a:t>可以将</a:t>
            </a:r>
            <a:r>
              <a:rPr lang="zh-CN" altLang="en-US" sz="2400" b="1" dirty="0"/>
              <a:t>减法</a:t>
            </a:r>
            <a:r>
              <a:rPr lang="zh-CN" altLang="en-US" sz="2400" dirty="0"/>
              <a:t>转换为</a:t>
            </a:r>
            <a:r>
              <a:rPr lang="zh-CN" altLang="en-US" sz="2400" b="1" dirty="0"/>
              <a:t>加法</a:t>
            </a:r>
            <a:r>
              <a:rPr lang="zh-CN" altLang="en-US" sz="2400" dirty="0"/>
              <a:t>，</a:t>
            </a:r>
            <a:endParaRPr lang="en-US" altLang="zh-CN" sz="2400" dirty="0"/>
          </a:p>
          <a:p>
            <a:pPr>
              <a:lnSpc>
                <a:spcPct val="150000"/>
              </a:lnSpc>
            </a:pPr>
            <a:r>
              <a:rPr lang="zh-CN" altLang="en-US" sz="2400" dirty="0"/>
              <a:t>这样比</a:t>
            </a:r>
            <a:r>
              <a:rPr lang="zh-CN" altLang="en-US" sz="2400" b="1" dirty="0"/>
              <a:t>笔算</a:t>
            </a:r>
            <a:r>
              <a:rPr lang="zh-CN" altLang="en-US" sz="2400" dirty="0"/>
              <a:t>减法简单。</a:t>
            </a:r>
          </a:p>
        </p:txBody>
      </p:sp>
      <p:sp>
        <p:nvSpPr>
          <p:cNvPr id="8" name="Slide Number Placeholder 7">
            <a:extLst>
              <a:ext uri="{FF2B5EF4-FFF2-40B4-BE49-F238E27FC236}">
                <a16:creationId xmlns:a16="http://schemas.microsoft.com/office/drawing/2014/main" id="{230C8041-6027-46CD-80C3-C7E2A8DA2BF9}"/>
              </a:ext>
            </a:extLst>
          </p:cNvPr>
          <p:cNvSpPr>
            <a:spLocks noGrp="1"/>
          </p:cNvSpPr>
          <p:nvPr>
            <p:ph type="sldNum" sz="quarter" idx="12"/>
          </p:nvPr>
        </p:nvSpPr>
        <p:spPr/>
        <p:txBody>
          <a:bodyPr/>
          <a:lstStyle/>
          <a:p>
            <a:fld id="{EC78E7B1-3FC2-4821-B144-3AA6EF938D0A}" type="slidenum">
              <a:rPr lang="zh-CN" altLang="en-US" sz="1400" b="1" smtClean="0"/>
              <a:pPr/>
              <a:t>26</a:t>
            </a:fld>
            <a:r>
              <a:rPr lang="zh-CN" altLang="en-US"/>
              <a:t> </a:t>
            </a:r>
            <a:r>
              <a:rPr lang="en-US" altLang="zh-CN"/>
              <a:t>/ 56</a:t>
            </a:r>
            <a:endParaRPr lang="zh-CN" altLang="en-US" dirty="0"/>
          </a:p>
        </p:txBody>
      </p:sp>
    </p:spTree>
    <p:extLst>
      <p:ext uri="{BB962C8B-B14F-4D97-AF65-F5344CB8AC3E}">
        <p14:creationId xmlns:p14="http://schemas.microsoft.com/office/powerpoint/2010/main" val="149325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十进制、二进制 </a:t>
            </a:r>
          </a:p>
        </p:txBody>
      </p:sp>
      <p:sp>
        <p:nvSpPr>
          <p:cNvPr id="4" name="圆角矩形 3"/>
          <p:cNvSpPr/>
          <p:nvPr/>
        </p:nvSpPr>
        <p:spPr>
          <a:xfrm>
            <a:off x="1734726" y="5431446"/>
            <a:ext cx="8214888" cy="5773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703512" y="2407633"/>
            <a:ext cx="8214888" cy="5773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767408" y="1079296"/>
                <a:ext cx="9289032" cy="110799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Calibri"/>
                  </a:rPr>
                  <a:t>【</a:t>
                </a:r>
                <a:r>
                  <a:rPr kumimoji="0" lang="zh-CN" altLang="en-US" sz="2200" b="0" i="0" u="none" strike="noStrike" kern="0" cap="none" spc="0" normalizeH="0" baseline="0" noProof="0" dirty="0">
                    <a:ln>
                      <a:noFill/>
                    </a:ln>
                    <a:solidFill>
                      <a:prstClr val="black"/>
                    </a:solidFill>
                    <a:effectLst/>
                    <a:uLnTx/>
                    <a:uFillTx/>
                    <a:latin typeface="Calibri"/>
                  </a:rPr>
                  <a:t>例</a:t>
                </a:r>
                <a:r>
                  <a:rPr kumimoji="0" lang="en-US" altLang="zh-CN" sz="2200" b="0" i="0" u="none" strike="noStrike" kern="0" cap="none" spc="0" normalizeH="0" baseline="0" noProof="0" dirty="0">
                    <a:ln>
                      <a:noFill/>
                    </a:ln>
                    <a:solidFill>
                      <a:prstClr val="black"/>
                    </a:solidFill>
                    <a:effectLst/>
                    <a:uLnTx/>
                    <a:uFillTx/>
                    <a:latin typeface="Calibri"/>
                  </a:rPr>
                  <a:t>1】</a:t>
                </a:r>
                <a:r>
                  <a:rPr kumimoji="0" lang="zh-CN" altLang="en-US" sz="2200" b="0" i="0" u="none" strike="noStrike" kern="0" cap="none" spc="0" normalizeH="0" baseline="0" noProof="0" dirty="0">
                    <a:ln>
                      <a:noFill/>
                    </a:ln>
                    <a:solidFill>
                      <a:prstClr val="black"/>
                    </a:solidFill>
                    <a:effectLst/>
                    <a:uLnTx/>
                    <a:uFillTx/>
                    <a:latin typeface="Calibri"/>
                  </a:rPr>
                  <a:t>将</a:t>
                </a:r>
                <a:r>
                  <a:rPr kumimoji="0" lang="zh-CN" altLang="en-US" sz="2200" b="1" i="0" u="none" strike="noStrike" kern="0" cap="none" spc="0" normalizeH="0" baseline="0" noProof="0" dirty="0">
                    <a:ln>
                      <a:noFill/>
                    </a:ln>
                    <a:solidFill>
                      <a:prstClr val="black"/>
                    </a:solidFill>
                    <a:effectLst/>
                    <a:uLnTx/>
                    <a:uFillTx/>
                    <a:latin typeface="Calibri"/>
                  </a:rPr>
                  <a:t>十进制数</a:t>
                </a:r>
                <a:r>
                  <a:rPr kumimoji="0" lang="zh-CN" altLang="en-US" sz="2200" b="0" i="0" u="none" strike="noStrike" kern="0" cap="none" spc="0" normalizeH="0" baseline="0" noProof="0" dirty="0">
                    <a:ln>
                      <a:noFill/>
                    </a:ln>
                    <a:solidFill>
                      <a:prstClr val="black"/>
                    </a:solidFill>
                    <a:effectLst/>
                    <a:uLnTx/>
                    <a:uFillTx/>
                    <a:latin typeface="Calibri"/>
                  </a:rPr>
                  <a:t>写成</a:t>
                </a:r>
                <a:r>
                  <a:rPr kumimoji="0" lang="zh-CN" altLang="en-US" sz="2200" b="1" i="0" u="none" strike="noStrike" kern="0" cap="none" spc="0" normalizeH="0" baseline="0" noProof="0" dirty="0">
                    <a:ln>
                      <a:noFill/>
                    </a:ln>
                    <a:solidFill>
                      <a:prstClr val="black"/>
                    </a:solidFill>
                    <a:effectLst/>
                    <a:uLnTx/>
                    <a:uFillTx/>
                    <a:latin typeface="Calibri"/>
                  </a:rPr>
                  <a:t>权表示</a:t>
                </a:r>
                <a:r>
                  <a:rPr kumimoji="0" lang="zh-CN" altLang="en-US" sz="2200" b="0" i="0" u="none" strike="noStrike" kern="0" cap="none" spc="0" normalizeH="0" baseline="0" noProof="0" dirty="0">
                    <a:ln>
                      <a:noFill/>
                    </a:ln>
                    <a:solidFill>
                      <a:prstClr val="black"/>
                    </a:solidFill>
                    <a:effectLst/>
                    <a:uLnTx/>
                    <a:uFillTx/>
                    <a:latin typeface="Calibri"/>
                  </a:rPr>
                  <a:t>的形式：</a:t>
                </a:r>
                <a:endParaRPr kumimoji="0" lang="en-US" altLang="zh-CN" sz="22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sSubPr>
                        <m:e>
                          <m:d>
                            <m:d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altLang="zh-CN" sz="2200" b="1" i="1" u="none" strike="noStrike" kern="0" cap="none" spc="0" normalizeH="0" baseline="0" noProof="0">
                                  <a:ln>
                                    <a:noFill/>
                                  </a:ln>
                                  <a:solidFill>
                                    <a:prstClr val="black"/>
                                  </a:solidFill>
                                  <a:effectLst/>
                                  <a:uLnTx/>
                                  <a:uFillTx/>
                                  <a:latin typeface="Cambria Math"/>
                                </a:rPr>
                                <m:t>𝟐𝟔</m:t>
                              </m:r>
                              <m:r>
                                <a:rPr kumimoji="0" lang="en-US" altLang="zh-CN" sz="2200" b="1" i="1" u="none" strike="noStrike" kern="0" cap="none" spc="0" normalizeH="0" baseline="0" noProof="0">
                                  <a:ln>
                                    <a:noFill/>
                                  </a:ln>
                                  <a:solidFill>
                                    <a:prstClr val="black"/>
                                  </a:solidFill>
                                  <a:effectLst/>
                                  <a:uLnTx/>
                                  <a:uFillTx/>
                                  <a:latin typeface="Cambria Math"/>
                                </a:rPr>
                                <m:t>.</m:t>
                              </m:r>
                              <m:r>
                                <a:rPr kumimoji="0" lang="en-US" altLang="zh-CN" sz="2200" b="1" i="1" u="none" strike="noStrike" kern="0" cap="none" spc="0" normalizeH="0" baseline="0" noProof="0">
                                  <a:ln>
                                    <a:noFill/>
                                  </a:ln>
                                  <a:solidFill>
                                    <a:prstClr val="black"/>
                                  </a:solidFill>
                                  <a:effectLst/>
                                  <a:uLnTx/>
                                  <a:uFillTx/>
                                  <a:latin typeface="Cambria Math"/>
                                </a:rPr>
                                <m:t>𝟕𝟓</m:t>
                              </m:r>
                            </m:e>
                          </m:d>
                        </m:e>
                        <m:sub>
                          <m:r>
                            <a:rPr kumimoji="0" lang="en-US" altLang="zh-CN" sz="2200" b="1" i="1" u="none" strike="noStrike" kern="0" cap="none" spc="0" normalizeH="0" baseline="0" noProof="0" smtClean="0">
                              <a:ln>
                                <a:noFill/>
                              </a:ln>
                              <a:solidFill>
                                <a:srgbClr val="FF0000"/>
                              </a:solidFill>
                              <a:effectLst/>
                              <a:uLnTx/>
                              <a:uFillTx/>
                              <a:latin typeface="Cambria Math"/>
                            </a:rPr>
                            <m:t>𝟏𝟎</m:t>
                          </m:r>
                        </m:sub>
                      </m:sSub>
                      <m:r>
                        <a:rPr kumimoji="0" lang="en-US" altLang="zh-CN" sz="2200" b="0" i="1" u="none" strike="noStrike" kern="0" cap="none" spc="0" normalizeH="0" baseline="0" noProof="0" smtClean="0">
                          <a:ln>
                            <a:noFill/>
                          </a:ln>
                          <a:solidFill>
                            <a:prstClr val="black"/>
                          </a:solidFill>
                          <a:effectLst/>
                          <a:uLnTx/>
                          <a:uFillTx/>
                          <a:latin typeface="Cambria Math"/>
                        </a:rPr>
                        <m:t>=</m:t>
                      </m:r>
                      <m:r>
                        <a:rPr lang="en-US" altLang="zh-CN" sz="2200" b="1" i="1" kern="0">
                          <a:solidFill>
                            <a:prstClr val="black"/>
                          </a:solidFill>
                          <a:latin typeface="Cambria Math"/>
                        </a:rPr>
                        <m:t>𝟐</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a:ea typeface="Cambria Math"/>
                        </a:rPr>
                        <m:t>𝟔</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a:ea typeface="Cambria Math"/>
                        </a:rPr>
                        <m:t>𝟕</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a:ea typeface="Cambria Math"/>
                        </a:rPr>
                        <m:t>𝟓</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−2</m:t>
                          </m:r>
                        </m:sup>
                      </m:sSup>
                    </m:oMath>
                  </m:oMathPara>
                </a14:m>
                <a:endParaRPr kumimoji="0" lang="zh-CN" altLang="en-US" sz="1800" b="0" i="0" u="none" strike="noStrike" kern="0" cap="none" spc="0" normalizeH="0" baseline="0" noProof="0" dirty="0">
                  <a:ln>
                    <a:noFill/>
                  </a:ln>
                  <a:solidFill>
                    <a:sysClr val="windowText" lastClr="000000"/>
                  </a:solidFill>
                  <a:effectLst/>
                  <a:uLnTx/>
                  <a:uFillTx/>
                </a:endParaRPr>
              </a:p>
            </p:txBody>
          </p:sp>
        </mc:Choice>
        <mc:Fallback xmlns="">
          <p:sp>
            <p:nvSpPr>
              <p:cNvPr id="6" name="矩形 5"/>
              <p:cNvSpPr>
                <a:spLocks noRot="1" noChangeAspect="1" noMove="1" noResize="1" noEditPoints="1" noAdjustHandles="1" noChangeArrowheads="1" noChangeShapeType="1" noTextEdit="1"/>
              </p:cNvSpPr>
              <p:nvPr/>
            </p:nvSpPr>
            <p:spPr>
              <a:xfrm>
                <a:off x="767408" y="1079296"/>
                <a:ext cx="9289032" cy="1107996"/>
              </a:xfrm>
              <a:prstGeom prst="rect">
                <a:avLst/>
              </a:prstGeom>
              <a:blipFill>
                <a:blip r:embed="rId2"/>
                <a:stretch>
                  <a:fillRect l="-853"/>
                </a:stretch>
              </a:blipFill>
            </p:spPr>
            <p:txBody>
              <a:bodyPr/>
              <a:lstStyle/>
              <a:p>
                <a:r>
                  <a:rPr lang="zh-CN" altLang="en-US">
                    <a:noFill/>
                  </a:rPr>
                  <a:t> </a:t>
                </a:r>
              </a:p>
            </p:txBody>
          </p:sp>
        </mc:Fallback>
      </mc:AlternateContent>
      <p:sp>
        <p:nvSpPr>
          <p:cNvPr id="7" name="文本框 6"/>
          <p:cNvSpPr txBox="1"/>
          <p:nvPr/>
        </p:nvSpPr>
        <p:spPr>
          <a:xfrm>
            <a:off x="8201242" y="146893"/>
            <a:ext cx="2646878" cy="584775"/>
          </a:xfrm>
          <a:prstGeom prst="rect">
            <a:avLst/>
          </a:prstGeom>
          <a:noFill/>
        </p:spPr>
        <p:txBody>
          <a:bodyPr wrap="none" rtlCol="0">
            <a:spAutoFit/>
          </a:bodyPr>
          <a:lstStyle/>
          <a:p>
            <a:r>
              <a:rPr lang="zh-CN" altLang="en-US" sz="3200" b="1" dirty="0">
                <a:solidFill>
                  <a:srgbClr val="FF0000"/>
                </a:solidFill>
              </a:rPr>
              <a:t>（逢二进一）</a:t>
            </a:r>
          </a:p>
        </p:txBody>
      </p:sp>
      <mc:AlternateContent xmlns:mc="http://schemas.openxmlformats.org/markup-compatibility/2006" xmlns:a14="http://schemas.microsoft.com/office/drawing/2010/main">
        <mc:Choice Requires="a14">
          <p:sp>
            <p:nvSpPr>
              <p:cNvPr id="8" name="矩形 7"/>
              <p:cNvSpPr/>
              <p:nvPr/>
            </p:nvSpPr>
            <p:spPr>
              <a:xfrm>
                <a:off x="1822850" y="2504015"/>
                <a:ext cx="8095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d>
                            <m:dPr>
                              <m:ctrlPr>
                                <a:rPr lang="en-US" altLang="zh-CN" sz="2000" b="1" i="1" kern="0">
                                  <a:solidFill>
                                    <a:prstClr val="black"/>
                                  </a:solidFill>
                                  <a:latin typeface="Cambria Math" panose="02040503050406030204" pitchFamily="18" charset="0"/>
                                </a:rPr>
                              </m:ctrlPr>
                            </m:dPr>
                            <m:e>
                              <m:r>
                                <a:rPr lang="en-US" altLang="zh-CN" sz="2000" b="1" i="1" kern="0" smtClean="0">
                                  <a:solidFill>
                                    <a:prstClr val="black"/>
                                  </a:solidFill>
                                  <a:latin typeface="Cambria Math" panose="02040503050406030204" pitchFamily="18" charset="0"/>
                                </a:rPr>
                                <m:t>𝑺</m:t>
                              </m:r>
                            </m:e>
                          </m:d>
                        </m:e>
                        <m:sub>
                          <m:r>
                            <a:rPr lang="en-US" altLang="zh-CN" sz="2000" b="1" i="1" kern="0" smtClean="0">
                              <a:solidFill>
                                <a:srgbClr val="FF0000"/>
                              </a:solidFill>
                              <a:latin typeface="Cambria Math"/>
                            </a:rPr>
                            <m:t>𝟏𝟎</m:t>
                          </m:r>
                        </m:sub>
                      </m:sSub>
                      <m:r>
                        <a:rPr lang="en-US" altLang="zh-CN" sz="2000" i="1" kern="0">
                          <a:solidFill>
                            <a:prstClr val="black"/>
                          </a:solidFill>
                          <a:latin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𝑛</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r>
                        <a:rPr lang="en-US" altLang="zh-CN" sz="2000" i="1" kern="0">
                          <a:solidFill>
                            <a:prstClr val="black"/>
                          </a:solidFill>
                          <a:latin typeface="Cambria Math"/>
                          <a:ea typeface="Cambria Math"/>
                        </a:rPr>
                        <m:t>+</m:t>
                      </m:r>
                      <m:r>
                        <a:rPr lang="en-US" altLang="zh-CN" sz="2000"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m:t>
                          </m:r>
                          <m:r>
                            <a:rPr lang="en-US" altLang="zh-CN" sz="2000" b="1" i="1" kern="0">
                              <a:solidFill>
                                <a:prstClr val="black"/>
                              </a:solidFill>
                              <a:latin typeface="Cambria Math" panose="02040503050406030204" pitchFamily="18" charset="0"/>
                            </a:rPr>
                            <m:t>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10</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𝑚</m:t>
                          </m:r>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822850" y="2504015"/>
                <a:ext cx="8095550" cy="400110"/>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231903" y="3108355"/>
                <a:ext cx="4445961" cy="506164"/>
              </a:xfrm>
              <a:prstGeom prst="rect">
                <a:avLst/>
              </a:prstGeom>
            </p:spPr>
            <p:txBody>
              <a:bodyPr wrap="none">
                <a:spAutoFit/>
              </a:bodyPr>
              <a:lstStyle/>
              <a:p>
                <a:pPr>
                  <a:lnSpc>
                    <a:spcPct val="150000"/>
                  </a:lnSpc>
                </a:pPr>
                <a14:m>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smtClean="0">
                            <a:solidFill>
                              <a:prstClr val="black"/>
                            </a:solidFill>
                            <a:latin typeface="Cambria Math" panose="02040503050406030204" pitchFamily="18" charset="0"/>
                          </a:rPr>
                          <m:t>𝒊</m:t>
                        </m:r>
                      </m:sub>
                    </m:sSub>
                  </m:oMath>
                </a14:m>
                <a:r>
                  <a:rPr lang="zh-CN" altLang="en-US" sz="2000" dirty="0"/>
                  <a:t>：</a:t>
                </a:r>
                <a:r>
                  <a:rPr lang="en-US" altLang="zh-CN" sz="2000" dirty="0"/>
                  <a:t>0~9           </a:t>
                </a:r>
                <a14:m>
                  <m:oMath xmlns:m="http://schemas.openxmlformats.org/officeDocument/2006/math">
                    <m:r>
                      <a:rPr lang="en-US" altLang="zh-CN" sz="2000" b="1" i="1" kern="0" smtClean="0">
                        <a:solidFill>
                          <a:prstClr val="black"/>
                        </a:solidFill>
                        <a:latin typeface="Cambria Math" panose="02040503050406030204" pitchFamily="18" charset="0"/>
                      </a:rPr>
                      <m:t>𝒎</m:t>
                    </m:r>
                    <m:r>
                      <a:rPr lang="en-US" altLang="zh-CN" sz="2000" b="1" i="1" kern="0" smtClean="0">
                        <a:solidFill>
                          <a:prstClr val="black"/>
                        </a:solidFill>
                        <a:latin typeface="Cambria Math" panose="02040503050406030204" pitchFamily="18" charset="0"/>
                      </a:rPr>
                      <m:t>, </m:t>
                    </m:r>
                    <m:r>
                      <a:rPr lang="en-US" altLang="zh-CN" sz="2000" b="1" i="1" kern="0" smtClean="0">
                        <a:solidFill>
                          <a:prstClr val="black"/>
                        </a:solidFill>
                        <a:latin typeface="Cambria Math" panose="02040503050406030204" pitchFamily="18" charset="0"/>
                      </a:rPr>
                      <m:t>𝒏</m:t>
                    </m:r>
                    <m:r>
                      <a:rPr lang="zh-CN" altLang="en-US" sz="2000" b="1" i="1" kern="0">
                        <a:solidFill>
                          <a:prstClr val="black"/>
                        </a:solidFill>
                        <a:latin typeface="Cambria Math" panose="02040503050406030204" pitchFamily="18" charset="0"/>
                      </a:rPr>
                      <m:t>：</m:t>
                    </m:r>
                  </m:oMath>
                </a14:m>
                <a:r>
                  <a:rPr lang="zh-CN" altLang="en-US" sz="2000" dirty="0"/>
                  <a:t>正整数，表示权</a:t>
                </a:r>
              </a:p>
            </p:txBody>
          </p:sp>
        </mc:Choice>
        <mc:Fallback xmlns="">
          <p:sp>
            <p:nvSpPr>
              <p:cNvPr id="9" name="矩形 8"/>
              <p:cNvSpPr>
                <a:spLocks noRot="1" noChangeAspect="1" noMove="1" noResize="1" noEditPoints="1" noAdjustHandles="1" noChangeArrowheads="1" noChangeShapeType="1" noTextEdit="1"/>
              </p:cNvSpPr>
              <p:nvPr/>
            </p:nvSpPr>
            <p:spPr>
              <a:xfrm>
                <a:off x="5231903" y="3108355"/>
                <a:ext cx="4445961" cy="506164"/>
              </a:xfrm>
              <a:prstGeom prst="rect">
                <a:avLst/>
              </a:prstGeom>
              <a:blipFill>
                <a:blip r:embed="rId4"/>
                <a:stretch>
                  <a:fillRect r="-685" b="-20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39416" y="4193863"/>
                <a:ext cx="9289032" cy="110799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Calibri"/>
                  </a:rPr>
                  <a:t>【</a:t>
                </a:r>
                <a:r>
                  <a:rPr kumimoji="0" lang="zh-CN" altLang="en-US" sz="2200" b="0" i="0" u="none" strike="noStrike" kern="0" cap="none" spc="0" normalizeH="0" baseline="0" noProof="0" dirty="0">
                    <a:ln>
                      <a:noFill/>
                    </a:ln>
                    <a:solidFill>
                      <a:prstClr val="black"/>
                    </a:solidFill>
                    <a:effectLst/>
                    <a:uLnTx/>
                    <a:uFillTx/>
                    <a:latin typeface="Calibri"/>
                  </a:rPr>
                  <a:t>例</a:t>
                </a:r>
                <a:r>
                  <a:rPr kumimoji="0" lang="en-US" altLang="zh-CN" sz="2200" b="0" i="0" u="none" strike="noStrike" kern="0" cap="none" spc="0" normalizeH="0" baseline="0" noProof="0" dirty="0">
                    <a:ln>
                      <a:noFill/>
                    </a:ln>
                    <a:solidFill>
                      <a:prstClr val="black"/>
                    </a:solidFill>
                    <a:effectLst/>
                    <a:uLnTx/>
                    <a:uFillTx/>
                    <a:latin typeface="Calibri"/>
                  </a:rPr>
                  <a:t>2】</a:t>
                </a:r>
                <a:r>
                  <a:rPr kumimoji="0" lang="zh-CN" altLang="en-US" sz="2200" b="0" i="0" u="none" strike="noStrike" kern="0" cap="none" spc="0" normalizeH="0" baseline="0" noProof="0" dirty="0">
                    <a:ln>
                      <a:noFill/>
                    </a:ln>
                    <a:solidFill>
                      <a:prstClr val="black"/>
                    </a:solidFill>
                    <a:effectLst/>
                    <a:uLnTx/>
                    <a:uFillTx/>
                    <a:latin typeface="Calibri"/>
                  </a:rPr>
                  <a:t>将</a:t>
                </a:r>
                <a:r>
                  <a:rPr kumimoji="0" lang="zh-CN" altLang="en-US" sz="2200" b="1" i="0" u="none" strike="noStrike" kern="0" cap="none" spc="0" normalizeH="0" baseline="0" noProof="0" dirty="0">
                    <a:ln>
                      <a:noFill/>
                    </a:ln>
                    <a:solidFill>
                      <a:prstClr val="black"/>
                    </a:solidFill>
                    <a:effectLst/>
                    <a:uLnTx/>
                    <a:uFillTx/>
                    <a:latin typeface="Calibri"/>
                  </a:rPr>
                  <a:t>二进制数</a:t>
                </a:r>
                <a:r>
                  <a:rPr kumimoji="0" lang="zh-CN" altLang="en-US" sz="2200" b="0" i="0" u="none" strike="noStrike" kern="0" cap="none" spc="0" normalizeH="0" baseline="0" noProof="0" dirty="0">
                    <a:ln>
                      <a:noFill/>
                    </a:ln>
                    <a:solidFill>
                      <a:prstClr val="black"/>
                    </a:solidFill>
                    <a:effectLst/>
                    <a:uLnTx/>
                    <a:uFillTx/>
                    <a:latin typeface="Calibri"/>
                  </a:rPr>
                  <a:t>写成</a:t>
                </a:r>
                <a:r>
                  <a:rPr kumimoji="0" lang="zh-CN" altLang="en-US" sz="2200" b="1" i="0" u="none" strike="noStrike" kern="0" cap="none" spc="0" normalizeH="0" baseline="0" noProof="0" dirty="0">
                    <a:ln>
                      <a:noFill/>
                    </a:ln>
                    <a:solidFill>
                      <a:prstClr val="black"/>
                    </a:solidFill>
                    <a:effectLst/>
                    <a:uLnTx/>
                    <a:uFillTx/>
                    <a:latin typeface="Calibri"/>
                  </a:rPr>
                  <a:t>权表示</a:t>
                </a:r>
                <a:r>
                  <a:rPr kumimoji="0" lang="zh-CN" altLang="en-US" sz="2200" b="0" i="0" u="none" strike="noStrike" kern="0" cap="none" spc="0" normalizeH="0" baseline="0" noProof="0" dirty="0">
                    <a:ln>
                      <a:noFill/>
                    </a:ln>
                    <a:solidFill>
                      <a:prstClr val="black"/>
                    </a:solidFill>
                    <a:effectLst/>
                    <a:uLnTx/>
                    <a:uFillTx/>
                    <a:latin typeface="Calibri"/>
                  </a:rPr>
                  <a:t>的形式：</a:t>
                </a:r>
                <a:endParaRPr kumimoji="0" lang="en-US" altLang="zh-CN" sz="22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sSubPr>
                        <m:e>
                          <m:d>
                            <m:d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lang="en-US" altLang="zh-CN" sz="2200" b="1" i="1" kern="0">
                                  <a:solidFill>
                                    <a:prstClr val="black"/>
                                  </a:solidFill>
                                  <a:latin typeface="Cambria Math" panose="02040503050406030204" pitchFamily="18" charset="0"/>
                                </a:rPr>
                                <m:t>𝟏</m:t>
                              </m:r>
                              <m:r>
                                <a:rPr lang="en-US" altLang="zh-CN" sz="2200" b="1" i="1" kern="0" smtClean="0">
                                  <a:solidFill>
                                    <a:prstClr val="black"/>
                                  </a:solidFill>
                                  <a:latin typeface="Cambria Math" panose="02040503050406030204" pitchFamily="18" charset="0"/>
                                </a:rPr>
                                <m:t>𝟎𝟏</m:t>
                              </m:r>
                              <m:r>
                                <a:rPr kumimoji="0" lang="en-US" altLang="zh-CN" sz="2200" b="1" i="1" u="none" strike="noStrike" kern="0" cap="none" spc="0" normalizeH="0" baseline="0" noProof="0">
                                  <a:ln>
                                    <a:noFill/>
                                  </a:ln>
                                  <a:solidFill>
                                    <a:prstClr val="black"/>
                                  </a:solidFill>
                                  <a:effectLst/>
                                  <a:uLnTx/>
                                  <a:uFillTx/>
                                  <a:latin typeface="Cambria Math"/>
                                </a:rPr>
                                <m:t>.</m:t>
                              </m:r>
                              <m:r>
                                <a:rPr lang="en-US" altLang="zh-CN" sz="2200" b="1" i="1" kern="0">
                                  <a:solidFill>
                                    <a:prstClr val="black"/>
                                  </a:solidFill>
                                  <a:latin typeface="Cambria Math" panose="02040503050406030204" pitchFamily="18" charset="0"/>
                                </a:rPr>
                                <m:t>𝟎𝟏𝟏</m:t>
                              </m:r>
                            </m:e>
                          </m:d>
                        </m:e>
                        <m:sub>
                          <m:r>
                            <a:rPr lang="en-US" altLang="zh-CN" sz="2200" b="1" i="1" kern="0" smtClean="0">
                              <a:solidFill>
                                <a:srgbClr val="FF0000"/>
                              </a:solidFill>
                              <a:latin typeface="Cambria Math" panose="02040503050406030204" pitchFamily="18" charset="0"/>
                            </a:rPr>
                            <m:t>𝟐</m:t>
                          </m:r>
                        </m:sub>
                      </m:sSub>
                      <m:r>
                        <a:rPr kumimoji="0" lang="en-US" altLang="zh-CN" sz="2200" b="0" i="1" u="none" strike="noStrike" kern="0" cap="none" spc="0" normalizeH="0" baseline="0" noProof="0" smtClean="0">
                          <a:ln>
                            <a:noFill/>
                          </a:ln>
                          <a:solidFill>
                            <a:prstClr val="black"/>
                          </a:solidFill>
                          <a:effectLst/>
                          <a:uLnTx/>
                          <a:uFillTx/>
                          <a:latin typeface="Cambria Math"/>
                        </a:rPr>
                        <m:t>=</m:t>
                      </m:r>
                      <m:r>
                        <a:rPr lang="en-US" altLang="zh-CN" sz="2200" b="1" i="1" kern="0">
                          <a:solidFill>
                            <a:prstClr val="black"/>
                          </a:solidFill>
                          <a:latin typeface="Cambria Math" panose="02040503050406030204" pitchFamily="18" charset="0"/>
                        </a:rPr>
                        <m:t>𝟏</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t>2</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𝟎</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𝟏</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𝟎</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𝟏</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−2</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𝟏</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2</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m:t>
                          </m:r>
                          <m:r>
                            <a:rPr lang="en-US" altLang="zh-CN" sz="2200" i="1" kern="0">
                              <a:solidFill>
                                <a:prstClr val="white">
                                  <a:lumMod val="50000"/>
                                </a:prstClr>
                              </a:solidFill>
                              <a:latin typeface="Cambria Math" panose="02040503050406030204" pitchFamily="18" charset="0"/>
                              <a:ea typeface="Cambria Math"/>
                            </a:rPr>
                            <m:t>3</m:t>
                          </m:r>
                        </m:sup>
                      </m:sSup>
                    </m:oMath>
                  </m:oMathPara>
                </a14:m>
                <a:endParaRPr kumimoji="0" lang="zh-CN" altLang="en-US" sz="1800" b="0" i="0" u="none" strike="noStrike" kern="0" cap="none" spc="0" normalizeH="0" baseline="0" noProof="0" dirty="0">
                  <a:ln>
                    <a:noFill/>
                  </a:ln>
                  <a:solidFill>
                    <a:sysClr val="windowText" lastClr="000000"/>
                  </a:solidFill>
                  <a:effectLst/>
                  <a:uLnTx/>
                  <a:uFillTx/>
                </a:endParaRPr>
              </a:p>
            </p:txBody>
          </p:sp>
        </mc:Choice>
        <mc:Fallback xmlns="">
          <p:sp>
            <p:nvSpPr>
              <p:cNvPr id="10" name="矩形 9"/>
              <p:cNvSpPr>
                <a:spLocks noRot="1" noChangeAspect="1" noMove="1" noResize="1" noEditPoints="1" noAdjustHandles="1" noChangeArrowheads="1" noChangeShapeType="1" noTextEdit="1"/>
              </p:cNvSpPr>
              <p:nvPr/>
            </p:nvSpPr>
            <p:spPr>
              <a:xfrm>
                <a:off x="839416" y="4193863"/>
                <a:ext cx="9289032" cy="1107996"/>
              </a:xfrm>
              <a:prstGeom prst="rect">
                <a:avLst/>
              </a:prstGeom>
              <a:blipFill>
                <a:blip r:embed="rId5"/>
                <a:stretch>
                  <a:fillRect l="-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74560" y="5524100"/>
                <a:ext cx="74218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d>
                            <m:dPr>
                              <m:ctrlPr>
                                <a:rPr lang="en-US" altLang="zh-CN" sz="2000" b="1" i="1" kern="0">
                                  <a:solidFill>
                                    <a:prstClr val="black"/>
                                  </a:solidFill>
                                  <a:latin typeface="Cambria Math" panose="02040503050406030204" pitchFamily="18" charset="0"/>
                                </a:rPr>
                              </m:ctrlPr>
                            </m:dPr>
                            <m:e>
                              <m:r>
                                <a:rPr lang="en-US" altLang="zh-CN" sz="2000" b="1" i="1" kern="0" smtClean="0">
                                  <a:solidFill>
                                    <a:prstClr val="black"/>
                                  </a:solidFill>
                                  <a:latin typeface="Cambria Math" panose="02040503050406030204" pitchFamily="18" charset="0"/>
                                </a:rPr>
                                <m:t>𝑺</m:t>
                              </m:r>
                            </m:e>
                          </m:d>
                        </m:e>
                        <m:sub>
                          <m:r>
                            <a:rPr lang="en-US" altLang="zh-CN" sz="2000" b="1" i="1" kern="0" smtClean="0">
                              <a:solidFill>
                                <a:srgbClr val="FF0000"/>
                              </a:solidFill>
                              <a:latin typeface="Cambria Math" panose="02040503050406030204" pitchFamily="18" charset="0"/>
                            </a:rPr>
                            <m:t>2</m:t>
                          </m:r>
                        </m:sub>
                      </m:sSub>
                      <m:r>
                        <a:rPr lang="en-US" altLang="zh-CN" sz="2000" i="1" kern="0">
                          <a:solidFill>
                            <a:prstClr val="black"/>
                          </a:solidFill>
                          <a:latin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2</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𝑛</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2</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2</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m:t>
                          </m:r>
                          <m:r>
                            <a:rPr lang="en-US" altLang="zh-CN" sz="2000" b="1" i="1" kern="0">
                              <a:solidFill>
                                <a:prstClr val="black"/>
                              </a:solidFill>
                              <a:latin typeface="Cambria Math" panose="02040503050406030204" pitchFamily="18" charset="0"/>
                            </a:rPr>
                            <m:t>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2</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𝑚</m:t>
                          </m:r>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274560" y="5524100"/>
                <a:ext cx="7421840" cy="400110"/>
              </a:xfrm>
              <a:prstGeom prst="rect">
                <a:avLst/>
              </a:prstGeom>
              <a:blipFill>
                <a:blip r:embed="rId6"/>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31904" y="6093296"/>
                <a:ext cx="4582793" cy="553998"/>
              </a:xfrm>
              <a:prstGeom prst="rect">
                <a:avLst/>
              </a:prstGeom>
            </p:spPr>
            <p:txBody>
              <a:bodyPr wrap="none">
                <a:spAutoFit/>
              </a:bodyPr>
              <a:lstStyle/>
              <a:p>
                <a:pPr>
                  <a:lnSpc>
                    <a:spcPct val="150000"/>
                  </a:lnSpc>
                </a:pPr>
                <a14:m>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smtClean="0">
                            <a:solidFill>
                              <a:prstClr val="black"/>
                            </a:solidFill>
                            <a:latin typeface="Cambria Math" panose="02040503050406030204" pitchFamily="18" charset="0"/>
                          </a:rPr>
                          <m:t>𝒊</m:t>
                        </m:r>
                      </m:sub>
                    </m:sSub>
                  </m:oMath>
                </a14:m>
                <a:r>
                  <a:rPr lang="zh-CN" altLang="en-US" sz="2000" dirty="0"/>
                  <a:t>：</a:t>
                </a:r>
                <a:r>
                  <a:rPr lang="en-US" altLang="zh-CN" sz="2000" dirty="0"/>
                  <a:t>0</a:t>
                </a:r>
                <a:r>
                  <a:rPr lang="zh-CN" altLang="en-US" sz="2000" dirty="0"/>
                  <a:t>或</a:t>
                </a:r>
                <a:r>
                  <a:rPr lang="en-US" altLang="zh-CN" sz="2000" dirty="0"/>
                  <a:t>1	</a:t>
                </a:r>
                <a14:m>
                  <m:oMath xmlns:m="http://schemas.openxmlformats.org/officeDocument/2006/math">
                    <m:r>
                      <a:rPr lang="en-US" altLang="zh-CN" sz="2000" b="1" i="1" kern="0" smtClean="0">
                        <a:solidFill>
                          <a:prstClr val="black"/>
                        </a:solidFill>
                        <a:latin typeface="Cambria Math" panose="02040503050406030204" pitchFamily="18" charset="0"/>
                      </a:rPr>
                      <m:t>𝒎</m:t>
                    </m:r>
                    <m:r>
                      <a:rPr lang="en-US" altLang="zh-CN" sz="2000" b="1" i="1" kern="0" smtClean="0">
                        <a:solidFill>
                          <a:prstClr val="black"/>
                        </a:solidFill>
                        <a:latin typeface="Cambria Math" panose="02040503050406030204" pitchFamily="18" charset="0"/>
                      </a:rPr>
                      <m:t>, </m:t>
                    </m:r>
                    <m:r>
                      <a:rPr lang="en-US" altLang="zh-CN" sz="2000" b="1" i="1" kern="0" smtClean="0">
                        <a:solidFill>
                          <a:prstClr val="black"/>
                        </a:solidFill>
                        <a:latin typeface="Cambria Math" panose="02040503050406030204" pitchFamily="18" charset="0"/>
                      </a:rPr>
                      <m:t>𝒏</m:t>
                    </m:r>
                    <m:r>
                      <a:rPr lang="zh-CN" altLang="en-US" sz="2000" b="1" i="1" kern="0">
                        <a:solidFill>
                          <a:prstClr val="black"/>
                        </a:solidFill>
                        <a:latin typeface="Cambria Math" panose="02040503050406030204" pitchFamily="18" charset="0"/>
                      </a:rPr>
                      <m:t>：</m:t>
                    </m:r>
                  </m:oMath>
                </a14:m>
                <a:r>
                  <a:rPr lang="zh-CN" altLang="en-US" sz="2000" dirty="0"/>
                  <a:t>正整数，表示权</a:t>
                </a:r>
              </a:p>
            </p:txBody>
          </p:sp>
        </mc:Choice>
        <mc:Fallback xmlns="">
          <p:sp>
            <p:nvSpPr>
              <p:cNvPr id="12" name="矩形 11"/>
              <p:cNvSpPr>
                <a:spLocks noRot="1" noChangeAspect="1" noMove="1" noResize="1" noEditPoints="1" noAdjustHandles="1" noChangeArrowheads="1" noChangeShapeType="1" noTextEdit="1"/>
              </p:cNvSpPr>
              <p:nvPr/>
            </p:nvSpPr>
            <p:spPr>
              <a:xfrm>
                <a:off x="5231904" y="6093296"/>
                <a:ext cx="4582793" cy="553998"/>
              </a:xfrm>
              <a:prstGeom prst="rect">
                <a:avLst/>
              </a:prstGeom>
              <a:blipFill>
                <a:blip r:embed="rId7"/>
                <a:stretch>
                  <a:fillRect b="-11111"/>
                </a:stretch>
              </a:blipFill>
            </p:spPr>
            <p:txBody>
              <a:bodyPr/>
              <a:lstStyle/>
              <a:p>
                <a:r>
                  <a:rPr lang="zh-CN" altLang="en-US">
                    <a:noFill/>
                  </a:rPr>
                  <a:t> </a:t>
                </a:r>
              </a:p>
            </p:txBody>
          </p:sp>
        </mc:Fallback>
      </mc:AlternateContent>
      <p:sp>
        <p:nvSpPr>
          <p:cNvPr id="13" name="圆角矩形 12"/>
          <p:cNvSpPr/>
          <p:nvPr/>
        </p:nvSpPr>
        <p:spPr>
          <a:xfrm>
            <a:off x="4943872" y="1647365"/>
            <a:ext cx="1008112" cy="1337575"/>
          </a:xfrm>
          <a:prstGeom prst="roundRect">
            <a:avLst>
              <a:gd name="adj" fmla="val 83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150418" y="4797152"/>
            <a:ext cx="873574" cy="1183279"/>
          </a:xfrm>
          <a:prstGeom prst="roundRect">
            <a:avLst>
              <a:gd name="adj" fmla="val 83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9B2A0D4-AD63-4CE5-9A7B-D07DA79B20B9}"/>
              </a:ext>
            </a:extLst>
          </p:cNvPr>
          <p:cNvCxnSpPr/>
          <p:nvPr/>
        </p:nvCxnSpPr>
        <p:spPr>
          <a:xfrm>
            <a:off x="0" y="3919072"/>
            <a:ext cx="12192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053E173-355A-4514-9700-CCC4832A8029}"/>
              </a:ext>
            </a:extLst>
          </p:cNvPr>
          <p:cNvSpPr txBox="1"/>
          <p:nvPr/>
        </p:nvSpPr>
        <p:spPr>
          <a:xfrm>
            <a:off x="1300111" y="146893"/>
            <a:ext cx="2646878" cy="584775"/>
          </a:xfrm>
          <a:prstGeom prst="rect">
            <a:avLst/>
          </a:prstGeom>
          <a:noFill/>
        </p:spPr>
        <p:txBody>
          <a:bodyPr wrap="none" rtlCol="0">
            <a:spAutoFit/>
          </a:bodyPr>
          <a:lstStyle/>
          <a:p>
            <a:r>
              <a:rPr lang="zh-CN" altLang="en-US" sz="3200" b="1" dirty="0">
                <a:solidFill>
                  <a:srgbClr val="FF0000"/>
                </a:solidFill>
              </a:rPr>
              <a:t>（逢十进一）</a:t>
            </a:r>
          </a:p>
        </p:txBody>
      </p:sp>
      <p:sp>
        <p:nvSpPr>
          <p:cNvPr id="3" name="Slide Number Placeholder 2">
            <a:extLst>
              <a:ext uri="{FF2B5EF4-FFF2-40B4-BE49-F238E27FC236}">
                <a16:creationId xmlns:a16="http://schemas.microsoft.com/office/drawing/2014/main" id="{098E6188-A92A-405B-AD91-179C152ED392}"/>
              </a:ext>
            </a:extLst>
          </p:cNvPr>
          <p:cNvSpPr>
            <a:spLocks noGrp="1"/>
          </p:cNvSpPr>
          <p:nvPr>
            <p:ph type="sldNum" sz="quarter" idx="12"/>
          </p:nvPr>
        </p:nvSpPr>
        <p:spPr/>
        <p:txBody>
          <a:bodyPr/>
          <a:lstStyle/>
          <a:p>
            <a:fld id="{EC78E7B1-3FC2-4821-B144-3AA6EF938D0A}" type="slidenum">
              <a:rPr lang="zh-CN" altLang="en-US" sz="1400" b="1" smtClean="0"/>
              <a:pPr/>
              <a:t>27</a:t>
            </a:fld>
            <a:r>
              <a:rPr lang="zh-CN" altLang="en-US"/>
              <a:t> </a:t>
            </a:r>
            <a:r>
              <a:rPr lang="en-US" altLang="zh-CN"/>
              <a:t>/ 56</a:t>
            </a:r>
            <a:endParaRPr lang="zh-CN" altLang="en-US" dirty="0"/>
          </a:p>
        </p:txBody>
      </p:sp>
    </p:spTree>
    <p:extLst>
      <p:ext uri="{BB962C8B-B14F-4D97-AF65-F5344CB8AC3E}">
        <p14:creationId xmlns:p14="http://schemas.microsoft.com/office/powerpoint/2010/main" val="349357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八进制、十六进制</a:t>
            </a:r>
          </a:p>
        </p:txBody>
      </p:sp>
      <p:sp>
        <p:nvSpPr>
          <p:cNvPr id="4" name="圆角矩形 3"/>
          <p:cNvSpPr/>
          <p:nvPr/>
        </p:nvSpPr>
        <p:spPr>
          <a:xfrm>
            <a:off x="1770243" y="5431446"/>
            <a:ext cx="8214888" cy="5773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599808" y="2450381"/>
            <a:ext cx="8214888" cy="5773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767408" y="1067107"/>
                <a:ext cx="9289032" cy="110799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Calibri"/>
                  </a:rPr>
                  <a:t>【</a:t>
                </a:r>
                <a:r>
                  <a:rPr kumimoji="0" lang="zh-CN" altLang="en-US" sz="2200" b="0" i="0" u="none" strike="noStrike" kern="0" cap="none" spc="0" normalizeH="0" baseline="0" noProof="0" dirty="0">
                    <a:ln>
                      <a:noFill/>
                    </a:ln>
                    <a:solidFill>
                      <a:prstClr val="black"/>
                    </a:solidFill>
                    <a:effectLst/>
                    <a:uLnTx/>
                    <a:uFillTx/>
                    <a:latin typeface="Calibri"/>
                  </a:rPr>
                  <a:t>例</a:t>
                </a:r>
                <a:r>
                  <a:rPr kumimoji="0" lang="en-US" altLang="zh-CN" sz="2200" b="0" i="0" u="none" strike="noStrike" kern="0" cap="none" spc="0" normalizeH="0" baseline="0" noProof="0" dirty="0">
                    <a:ln>
                      <a:noFill/>
                    </a:ln>
                    <a:solidFill>
                      <a:prstClr val="black"/>
                    </a:solidFill>
                    <a:effectLst/>
                    <a:uLnTx/>
                    <a:uFillTx/>
                    <a:latin typeface="Calibri"/>
                  </a:rPr>
                  <a:t>3】</a:t>
                </a:r>
                <a:r>
                  <a:rPr kumimoji="0" lang="zh-CN" altLang="en-US" sz="2200" b="0" i="0" u="none" strike="noStrike" kern="0" cap="none" spc="0" normalizeH="0" baseline="0" noProof="0" dirty="0">
                    <a:ln>
                      <a:noFill/>
                    </a:ln>
                    <a:solidFill>
                      <a:prstClr val="black"/>
                    </a:solidFill>
                    <a:effectLst/>
                    <a:uLnTx/>
                    <a:uFillTx/>
                    <a:latin typeface="Calibri"/>
                  </a:rPr>
                  <a:t>将</a:t>
                </a:r>
                <a:r>
                  <a:rPr kumimoji="0" lang="zh-CN" altLang="en-US" sz="2200" b="1" i="0" u="none" strike="noStrike" kern="0" cap="none" spc="0" normalizeH="0" baseline="0" noProof="0" dirty="0">
                    <a:ln>
                      <a:noFill/>
                    </a:ln>
                    <a:solidFill>
                      <a:prstClr val="black"/>
                    </a:solidFill>
                    <a:effectLst/>
                    <a:uLnTx/>
                    <a:uFillTx/>
                    <a:latin typeface="Calibri"/>
                  </a:rPr>
                  <a:t>八进制数</a:t>
                </a:r>
                <a:r>
                  <a:rPr kumimoji="0" lang="zh-CN" altLang="en-US" sz="2200" b="0" i="0" u="none" strike="noStrike" kern="0" cap="none" spc="0" normalizeH="0" baseline="0" noProof="0" dirty="0">
                    <a:ln>
                      <a:noFill/>
                    </a:ln>
                    <a:solidFill>
                      <a:prstClr val="black"/>
                    </a:solidFill>
                    <a:effectLst/>
                    <a:uLnTx/>
                    <a:uFillTx/>
                    <a:latin typeface="Calibri"/>
                  </a:rPr>
                  <a:t>写成</a:t>
                </a:r>
                <a:r>
                  <a:rPr kumimoji="0" lang="zh-CN" altLang="en-US" sz="2200" b="1" i="0" u="none" strike="noStrike" kern="0" cap="none" spc="0" normalizeH="0" baseline="0" noProof="0" dirty="0">
                    <a:ln>
                      <a:noFill/>
                    </a:ln>
                    <a:solidFill>
                      <a:prstClr val="black"/>
                    </a:solidFill>
                    <a:effectLst/>
                    <a:uLnTx/>
                    <a:uFillTx/>
                    <a:latin typeface="Calibri"/>
                  </a:rPr>
                  <a:t>权表示</a:t>
                </a:r>
                <a:r>
                  <a:rPr kumimoji="0" lang="zh-CN" altLang="en-US" sz="2200" b="0" i="0" u="none" strike="noStrike" kern="0" cap="none" spc="0" normalizeH="0" baseline="0" noProof="0" dirty="0">
                    <a:ln>
                      <a:noFill/>
                    </a:ln>
                    <a:solidFill>
                      <a:prstClr val="black"/>
                    </a:solidFill>
                    <a:effectLst/>
                    <a:uLnTx/>
                    <a:uFillTx/>
                    <a:latin typeface="Calibri"/>
                  </a:rPr>
                  <a:t>的形式：</a:t>
                </a:r>
                <a:endParaRPr kumimoji="0" lang="en-US" altLang="zh-CN" sz="22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sSubPr>
                        <m:e>
                          <m:d>
                            <m:d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lang="en-US" altLang="zh-CN" sz="2200" b="1" i="1" kern="0">
                                  <a:solidFill>
                                    <a:prstClr val="black"/>
                                  </a:solidFill>
                                  <a:latin typeface="Cambria Math" panose="02040503050406030204" pitchFamily="18" charset="0"/>
                                </a:rPr>
                                <m:t>𝟔𝟕</m:t>
                              </m:r>
                              <m:r>
                                <a:rPr kumimoji="0" lang="en-US" altLang="zh-CN" sz="2200" b="1" i="1" u="none" strike="noStrike" kern="0" cap="none" spc="0" normalizeH="0" baseline="0" noProof="0">
                                  <a:ln>
                                    <a:noFill/>
                                  </a:ln>
                                  <a:solidFill>
                                    <a:prstClr val="black"/>
                                  </a:solidFill>
                                  <a:effectLst/>
                                  <a:uLnTx/>
                                  <a:uFillTx/>
                                  <a:latin typeface="Cambria Math"/>
                                </a:rPr>
                                <m:t>.</m:t>
                              </m:r>
                              <m:r>
                                <a:rPr lang="en-US" altLang="zh-CN" sz="2200" b="1" i="1" kern="0">
                                  <a:solidFill>
                                    <a:prstClr val="black"/>
                                  </a:solidFill>
                                  <a:latin typeface="Cambria Math" panose="02040503050406030204" pitchFamily="18" charset="0"/>
                                </a:rPr>
                                <m:t>𝟕𝟑𝟏</m:t>
                              </m:r>
                            </m:e>
                          </m:d>
                        </m:e>
                        <m:sub>
                          <m:r>
                            <a:rPr lang="en-US" altLang="zh-CN" sz="2200" b="1" i="1" kern="0" smtClean="0">
                              <a:solidFill>
                                <a:srgbClr val="FF0000"/>
                              </a:solidFill>
                              <a:latin typeface="Cambria Math" panose="02040503050406030204" pitchFamily="18" charset="0"/>
                            </a:rPr>
                            <m:t>8</m:t>
                          </m:r>
                        </m:sub>
                      </m:sSub>
                      <m:r>
                        <a:rPr kumimoji="0" lang="en-US" altLang="zh-CN" sz="2200" b="0" i="1" u="none" strike="noStrike" kern="0" cap="none" spc="0" normalizeH="0" baseline="0" noProof="0" smtClean="0">
                          <a:ln>
                            <a:noFill/>
                          </a:ln>
                          <a:solidFill>
                            <a:prstClr val="black"/>
                          </a:solidFill>
                          <a:effectLst/>
                          <a:uLnTx/>
                          <a:uFillTx/>
                          <a:latin typeface="Cambria Math"/>
                        </a:rPr>
                        <m:t>=</m:t>
                      </m:r>
                      <m:r>
                        <a:rPr lang="en-US" altLang="zh-CN" sz="2200" b="1" i="1" kern="0">
                          <a:solidFill>
                            <a:prstClr val="black"/>
                          </a:solidFill>
                          <a:latin typeface="Cambria Math" panose="02040503050406030204" pitchFamily="18" charset="0"/>
                        </a:rPr>
                        <m:t>𝟔</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8</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𝟕</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8</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a:ea typeface="Cambria Math"/>
                        </a:rPr>
                        <m:t>𝟕</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8</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𝟑</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8</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−2</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𝟏</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i="1" kern="0">
                              <a:solidFill>
                                <a:prstClr val="white">
                                  <a:lumMod val="50000"/>
                                </a:prstClr>
                              </a:solidFill>
                              <a:latin typeface="Cambria Math" panose="02040503050406030204" pitchFamily="18" charset="0"/>
                              <a:ea typeface="Cambria Math"/>
                            </a:rPr>
                            <m:t>8</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m:t>
                          </m:r>
                          <m:r>
                            <a:rPr lang="en-US" altLang="zh-CN" sz="2200" i="1" kern="0">
                              <a:solidFill>
                                <a:prstClr val="white">
                                  <a:lumMod val="50000"/>
                                </a:prstClr>
                              </a:solidFill>
                              <a:latin typeface="Cambria Math" panose="02040503050406030204" pitchFamily="18" charset="0"/>
                              <a:ea typeface="Cambria Math"/>
                            </a:rPr>
                            <m:t>3</m:t>
                          </m:r>
                        </m:sup>
                      </m:sSup>
                    </m:oMath>
                  </m:oMathPara>
                </a14:m>
                <a:endParaRPr kumimoji="0" lang="zh-CN" altLang="en-US" sz="1800" b="0" i="0" u="none" strike="noStrike" kern="0" cap="none" spc="0" normalizeH="0" baseline="0" noProof="0" dirty="0">
                  <a:ln>
                    <a:noFill/>
                  </a:ln>
                  <a:solidFill>
                    <a:sysClr val="windowText" lastClr="000000"/>
                  </a:solidFill>
                  <a:effectLst/>
                  <a:uLnTx/>
                  <a:uFillTx/>
                </a:endParaRPr>
              </a:p>
            </p:txBody>
          </p:sp>
        </mc:Choice>
        <mc:Fallback xmlns="">
          <p:sp>
            <p:nvSpPr>
              <p:cNvPr id="6" name="矩形 5"/>
              <p:cNvSpPr>
                <a:spLocks noRot="1" noChangeAspect="1" noMove="1" noResize="1" noEditPoints="1" noAdjustHandles="1" noChangeArrowheads="1" noChangeShapeType="1" noTextEdit="1"/>
              </p:cNvSpPr>
              <p:nvPr/>
            </p:nvSpPr>
            <p:spPr>
              <a:xfrm>
                <a:off x="767408" y="1067107"/>
                <a:ext cx="9289032" cy="1107996"/>
              </a:xfrm>
              <a:prstGeom prst="rect">
                <a:avLst/>
              </a:prstGeom>
              <a:blipFill>
                <a:blip r:embed="rId2"/>
                <a:stretch>
                  <a:fillRect l="-8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78384" y="2566287"/>
                <a:ext cx="74218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d>
                            <m:dPr>
                              <m:ctrlPr>
                                <a:rPr lang="en-US" altLang="zh-CN" sz="2000" b="1" i="1" kern="0">
                                  <a:solidFill>
                                    <a:prstClr val="black"/>
                                  </a:solidFill>
                                  <a:latin typeface="Cambria Math" panose="02040503050406030204" pitchFamily="18" charset="0"/>
                                </a:rPr>
                              </m:ctrlPr>
                            </m:dPr>
                            <m:e>
                              <m:r>
                                <a:rPr lang="en-US" altLang="zh-CN" sz="2000" b="1" i="1" kern="0" smtClean="0">
                                  <a:solidFill>
                                    <a:prstClr val="black"/>
                                  </a:solidFill>
                                  <a:latin typeface="Cambria Math" panose="02040503050406030204" pitchFamily="18" charset="0"/>
                                </a:rPr>
                                <m:t>𝑺</m:t>
                              </m:r>
                            </m:e>
                          </m:d>
                        </m:e>
                        <m:sub>
                          <m:r>
                            <a:rPr lang="en-US" altLang="zh-CN" sz="2000" b="1" i="1" kern="0" smtClean="0">
                              <a:solidFill>
                                <a:srgbClr val="FF0000"/>
                              </a:solidFill>
                              <a:latin typeface="Cambria Math" panose="02040503050406030204" pitchFamily="18" charset="0"/>
                            </a:rPr>
                            <m:t>8</m:t>
                          </m:r>
                        </m:sub>
                      </m:sSub>
                      <m:r>
                        <a:rPr lang="en-US" altLang="zh-CN" sz="2000" i="1" kern="0">
                          <a:solidFill>
                            <a:prstClr val="black"/>
                          </a:solidFill>
                          <a:latin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8</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𝑛</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r>
                        <a:rPr lang="en-US" altLang="zh-CN" sz="2000" i="1" kern="0">
                          <a:solidFill>
                            <a:prstClr val="black"/>
                          </a:solidFill>
                          <a:latin typeface="Cambria Math"/>
                          <a:ea typeface="Cambria Math"/>
                        </a:rPr>
                        <m:t>+</m:t>
                      </m:r>
                      <m:r>
                        <a:rPr lang="en-US" altLang="zh-CN" sz="2000"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8</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8</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m:t>
                          </m:r>
                          <m:r>
                            <a:rPr lang="en-US" altLang="zh-CN" sz="2000" b="1" i="1" kern="0">
                              <a:solidFill>
                                <a:prstClr val="black"/>
                              </a:solidFill>
                              <a:latin typeface="Cambria Math" panose="02040503050406030204" pitchFamily="18" charset="0"/>
                            </a:rPr>
                            <m:t>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8</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𝑚</m:t>
                          </m:r>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578384" y="2566287"/>
                <a:ext cx="7421840"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231902" y="3062509"/>
                <a:ext cx="5936429" cy="506164"/>
              </a:xfrm>
              <a:prstGeom prst="rect">
                <a:avLst/>
              </a:prstGeom>
            </p:spPr>
            <p:txBody>
              <a:bodyPr wrap="square">
                <a:spAutoFit/>
              </a:bodyPr>
              <a:lstStyle/>
              <a:p>
                <a:pPr>
                  <a:lnSpc>
                    <a:spcPct val="150000"/>
                  </a:lnSpc>
                </a:pPr>
                <a14:m>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smtClean="0">
                            <a:solidFill>
                              <a:prstClr val="black"/>
                            </a:solidFill>
                            <a:latin typeface="Cambria Math" panose="02040503050406030204" pitchFamily="18" charset="0"/>
                          </a:rPr>
                          <m:t>𝒊</m:t>
                        </m:r>
                      </m:sub>
                    </m:sSub>
                  </m:oMath>
                </a14:m>
                <a:r>
                  <a:rPr lang="zh-CN" altLang="en-US" sz="2000" dirty="0"/>
                  <a:t>：</a:t>
                </a:r>
                <a:r>
                  <a:rPr lang="en-US" altLang="zh-CN" sz="2000" dirty="0"/>
                  <a:t>0~7		</a:t>
                </a:r>
                <a14:m>
                  <m:oMath xmlns:m="http://schemas.openxmlformats.org/officeDocument/2006/math">
                    <m:r>
                      <a:rPr lang="en-US" altLang="zh-CN" sz="2000" b="1" i="1" kern="0" smtClean="0">
                        <a:solidFill>
                          <a:prstClr val="black"/>
                        </a:solidFill>
                        <a:latin typeface="Cambria Math" panose="02040503050406030204" pitchFamily="18" charset="0"/>
                      </a:rPr>
                      <m:t>𝒎</m:t>
                    </m:r>
                    <m:r>
                      <a:rPr lang="en-US" altLang="zh-CN" sz="2000" b="1" i="1" kern="0" smtClean="0">
                        <a:solidFill>
                          <a:prstClr val="black"/>
                        </a:solidFill>
                        <a:latin typeface="Cambria Math" panose="02040503050406030204" pitchFamily="18" charset="0"/>
                      </a:rPr>
                      <m:t>, </m:t>
                    </m:r>
                    <m:r>
                      <a:rPr lang="en-US" altLang="zh-CN" sz="2000" b="1" i="1" kern="0" smtClean="0">
                        <a:solidFill>
                          <a:prstClr val="black"/>
                        </a:solidFill>
                        <a:latin typeface="Cambria Math" panose="02040503050406030204" pitchFamily="18" charset="0"/>
                      </a:rPr>
                      <m:t>𝒏</m:t>
                    </m:r>
                    <m:r>
                      <a:rPr lang="zh-CN" altLang="en-US" sz="2000" b="1" i="1" kern="0">
                        <a:solidFill>
                          <a:prstClr val="black"/>
                        </a:solidFill>
                        <a:latin typeface="Cambria Math" panose="02040503050406030204" pitchFamily="18" charset="0"/>
                      </a:rPr>
                      <m:t>：</m:t>
                    </m:r>
                  </m:oMath>
                </a14:m>
                <a:r>
                  <a:rPr lang="zh-CN" altLang="en-US" sz="2000" dirty="0"/>
                  <a:t>正整数，表示权</a:t>
                </a:r>
              </a:p>
            </p:txBody>
          </p:sp>
        </mc:Choice>
        <mc:Fallback xmlns="">
          <p:sp>
            <p:nvSpPr>
              <p:cNvPr id="9" name="矩形 8"/>
              <p:cNvSpPr>
                <a:spLocks noRot="1" noChangeAspect="1" noMove="1" noResize="1" noEditPoints="1" noAdjustHandles="1" noChangeArrowheads="1" noChangeShapeType="1" noTextEdit="1"/>
              </p:cNvSpPr>
              <p:nvPr/>
            </p:nvSpPr>
            <p:spPr>
              <a:xfrm>
                <a:off x="5231902" y="3062509"/>
                <a:ext cx="5936429" cy="506164"/>
              </a:xfrm>
              <a:prstGeom prst="rect">
                <a:avLst/>
              </a:prstGeom>
              <a:blipFill>
                <a:blip r:embed="rId4"/>
                <a:stretch>
                  <a:fillRect b="-20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67408" y="4193863"/>
                <a:ext cx="10009112" cy="110799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Calibri"/>
                  </a:rPr>
                  <a:t>【</a:t>
                </a:r>
                <a:r>
                  <a:rPr kumimoji="0" lang="zh-CN" altLang="en-US" sz="2200" b="0" i="0" u="none" strike="noStrike" kern="0" cap="none" spc="0" normalizeH="0" baseline="0" noProof="0" dirty="0">
                    <a:ln>
                      <a:noFill/>
                    </a:ln>
                    <a:solidFill>
                      <a:prstClr val="black"/>
                    </a:solidFill>
                    <a:effectLst/>
                    <a:uLnTx/>
                    <a:uFillTx/>
                    <a:latin typeface="Calibri"/>
                  </a:rPr>
                  <a:t>例</a:t>
                </a:r>
                <a:r>
                  <a:rPr kumimoji="0" lang="en-US" altLang="zh-CN" sz="2200" b="0" i="0" u="none" strike="noStrike" kern="0" cap="none" spc="0" normalizeH="0" baseline="0" noProof="0" dirty="0">
                    <a:ln>
                      <a:noFill/>
                    </a:ln>
                    <a:solidFill>
                      <a:prstClr val="black"/>
                    </a:solidFill>
                    <a:effectLst/>
                    <a:uLnTx/>
                    <a:uFillTx/>
                    <a:latin typeface="Calibri"/>
                  </a:rPr>
                  <a:t>4】</a:t>
                </a:r>
                <a:r>
                  <a:rPr kumimoji="0" lang="zh-CN" altLang="en-US" sz="2200" b="0" i="0" u="none" strike="noStrike" kern="0" cap="none" spc="0" normalizeH="0" baseline="0" noProof="0" dirty="0">
                    <a:ln>
                      <a:noFill/>
                    </a:ln>
                    <a:solidFill>
                      <a:prstClr val="black"/>
                    </a:solidFill>
                    <a:effectLst/>
                    <a:uLnTx/>
                    <a:uFillTx/>
                    <a:latin typeface="Calibri"/>
                  </a:rPr>
                  <a:t>将</a:t>
                </a:r>
                <a:r>
                  <a:rPr kumimoji="0" lang="zh-CN" altLang="en-US" sz="2200" b="1" i="0" u="none" strike="noStrike" kern="0" cap="none" spc="0" normalizeH="0" baseline="0" noProof="0" dirty="0">
                    <a:ln>
                      <a:noFill/>
                    </a:ln>
                    <a:solidFill>
                      <a:prstClr val="black"/>
                    </a:solidFill>
                    <a:effectLst/>
                    <a:uLnTx/>
                    <a:uFillTx/>
                    <a:latin typeface="Calibri"/>
                  </a:rPr>
                  <a:t>十六进制数</a:t>
                </a:r>
                <a:r>
                  <a:rPr kumimoji="0" lang="zh-CN" altLang="en-US" sz="2200" b="0" i="0" u="none" strike="noStrike" kern="0" cap="none" spc="0" normalizeH="0" baseline="0" noProof="0" dirty="0">
                    <a:ln>
                      <a:noFill/>
                    </a:ln>
                    <a:solidFill>
                      <a:prstClr val="black"/>
                    </a:solidFill>
                    <a:effectLst/>
                    <a:uLnTx/>
                    <a:uFillTx/>
                    <a:latin typeface="Calibri"/>
                  </a:rPr>
                  <a:t>写成</a:t>
                </a:r>
                <a:r>
                  <a:rPr kumimoji="0" lang="zh-CN" altLang="en-US" sz="2200" b="1" i="0" u="none" strike="noStrike" kern="0" cap="none" spc="0" normalizeH="0" baseline="0" noProof="0" dirty="0">
                    <a:ln>
                      <a:noFill/>
                    </a:ln>
                    <a:solidFill>
                      <a:prstClr val="black"/>
                    </a:solidFill>
                    <a:effectLst/>
                    <a:uLnTx/>
                    <a:uFillTx/>
                    <a:latin typeface="Calibri"/>
                  </a:rPr>
                  <a:t>权表示</a:t>
                </a:r>
                <a:r>
                  <a:rPr kumimoji="0" lang="zh-CN" altLang="en-US" sz="2200" b="0" i="0" u="none" strike="noStrike" kern="0" cap="none" spc="0" normalizeH="0" baseline="0" noProof="0" dirty="0">
                    <a:ln>
                      <a:noFill/>
                    </a:ln>
                    <a:solidFill>
                      <a:prstClr val="black"/>
                    </a:solidFill>
                    <a:effectLst/>
                    <a:uLnTx/>
                    <a:uFillTx/>
                    <a:latin typeface="Calibri"/>
                  </a:rPr>
                  <a:t>的形式：</a:t>
                </a:r>
                <a:endParaRPr kumimoji="0" lang="en-US" altLang="zh-CN" sz="22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sSubPr>
                        <m:e>
                          <m:d>
                            <m:dPr>
                              <m:ctrlPr>
                                <a:rPr kumimoji="0" lang="en-US" altLang="zh-CN" sz="22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lang="en-US" altLang="zh-CN" sz="2200" b="1" i="1" kern="0" smtClean="0">
                                  <a:solidFill>
                                    <a:prstClr val="black"/>
                                  </a:solidFill>
                                  <a:latin typeface="Cambria Math" panose="02040503050406030204" pitchFamily="18" charset="0"/>
                                </a:rPr>
                                <m:t>𝟖</m:t>
                              </m:r>
                              <m:r>
                                <a:rPr lang="en-US" altLang="zh-CN" sz="2200" b="1" i="1" kern="0" smtClean="0">
                                  <a:solidFill>
                                    <a:prstClr val="black"/>
                                  </a:solidFill>
                                  <a:latin typeface="Cambria Math" panose="02040503050406030204" pitchFamily="18" charset="0"/>
                                </a:rPr>
                                <m:t>𝑨𝑬</m:t>
                              </m:r>
                              <m:r>
                                <a:rPr lang="en-US" altLang="zh-CN" sz="2200" b="1" i="1" kern="0" smtClean="0">
                                  <a:solidFill>
                                    <a:prstClr val="black"/>
                                  </a:solidFill>
                                  <a:latin typeface="Cambria Math" panose="02040503050406030204" pitchFamily="18" charset="0"/>
                                </a:rPr>
                                <m:t>𝟔</m:t>
                              </m:r>
                            </m:e>
                          </m:d>
                        </m:e>
                        <m:sub>
                          <m:r>
                            <a:rPr lang="en-US" altLang="zh-CN" sz="2200" b="1" i="1" kern="0" smtClean="0">
                              <a:solidFill>
                                <a:srgbClr val="FF0000"/>
                              </a:solidFill>
                              <a:latin typeface="Cambria Math" panose="02040503050406030204" pitchFamily="18" charset="0"/>
                            </a:rPr>
                            <m:t>16</m:t>
                          </m:r>
                        </m:sub>
                      </m:sSub>
                      <m:r>
                        <a:rPr kumimoji="0" lang="en-US" altLang="zh-CN" sz="2200" b="0" i="1" u="none" strike="noStrike" kern="0" cap="none" spc="0" normalizeH="0" baseline="0" noProof="0" smtClean="0">
                          <a:ln>
                            <a:noFill/>
                          </a:ln>
                          <a:solidFill>
                            <a:prstClr val="black"/>
                          </a:solidFill>
                          <a:effectLst/>
                          <a:uLnTx/>
                          <a:uFillTx/>
                          <a:latin typeface="Cambria Math"/>
                        </a:rPr>
                        <m:t>=</m:t>
                      </m:r>
                      <m:r>
                        <a:rPr lang="en-US" altLang="zh-CN" sz="2200" b="1" i="1" kern="0">
                          <a:solidFill>
                            <a:prstClr val="black"/>
                          </a:solidFill>
                          <a:latin typeface="Cambria Math" panose="02040503050406030204" pitchFamily="18" charset="0"/>
                          <a:ea typeface="Cambria Math"/>
                        </a:rPr>
                        <m:t>𝟖</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b="0" i="1" kern="0" smtClean="0">
                              <a:solidFill>
                                <a:prstClr val="white">
                                  <a:lumMod val="50000"/>
                                </a:prstClr>
                              </a:solidFill>
                              <a:latin typeface="Cambria Math" panose="02040503050406030204" pitchFamily="18" charset="0"/>
                              <a:ea typeface="Cambria Math"/>
                            </a:rPr>
                            <m:t>16</m:t>
                          </m:r>
                        </m:e>
                        <m:sup>
                          <m:r>
                            <a:rPr kumimoji="0" lang="en-US" altLang="zh-CN" sz="22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3</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rPr>
                        <m:t>𝑨</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b="0" i="1" kern="0" smtClean="0">
                              <a:solidFill>
                                <a:prstClr val="white">
                                  <a:lumMod val="50000"/>
                                </a:prstClr>
                              </a:solidFill>
                              <a:latin typeface="Cambria Math" panose="02040503050406030204" pitchFamily="18" charset="0"/>
                              <a:ea typeface="Cambria Math"/>
                            </a:rPr>
                            <m:t>16</m:t>
                          </m:r>
                        </m:e>
                        <m:sup>
                          <m: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t>2</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𝑬</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b="0" i="1" kern="0" smtClean="0">
                              <a:solidFill>
                                <a:prstClr val="white">
                                  <a:lumMod val="50000"/>
                                </a:prstClr>
                              </a:solidFill>
                              <a:latin typeface="Cambria Math" panose="02040503050406030204" pitchFamily="18" charset="0"/>
                              <a:ea typeface="Cambria Math"/>
                            </a:rPr>
                            <m:t>16</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200" i="1" kern="0">
                          <a:solidFill>
                            <a:prstClr val="black"/>
                          </a:solidFill>
                          <a:latin typeface="Cambria Math"/>
                          <a:ea typeface="Cambria Math"/>
                        </a:rPr>
                        <m:t>+</m:t>
                      </m:r>
                      <m:r>
                        <a:rPr lang="en-US" altLang="zh-CN" sz="2200" b="1" i="1" kern="0">
                          <a:solidFill>
                            <a:prstClr val="black"/>
                          </a:solidFill>
                          <a:latin typeface="Cambria Math" panose="02040503050406030204" pitchFamily="18" charset="0"/>
                          <a:ea typeface="Cambria Math"/>
                        </a:rPr>
                        <m:t>𝟔</m:t>
                      </m:r>
                      <m:r>
                        <a:rPr kumimoji="0" lang="en-US" altLang="zh-CN" sz="22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2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200" b="0" i="1" kern="0" smtClean="0">
                              <a:solidFill>
                                <a:prstClr val="white">
                                  <a:lumMod val="50000"/>
                                </a:prstClr>
                              </a:solidFill>
                              <a:latin typeface="Cambria Math" panose="02040503050406030204" pitchFamily="18" charset="0"/>
                              <a:ea typeface="Cambria Math"/>
                            </a:rPr>
                            <m:t>16</m:t>
                          </m:r>
                        </m:e>
                        <m:sup>
                          <m:r>
                            <a:rPr kumimoji="0" lang="en-US" altLang="zh-CN" sz="2200" b="0" i="1" u="none" strike="noStrike" kern="0" cap="none" spc="0" normalizeH="0" baseline="0" noProof="0">
                              <a:ln>
                                <a:noFill/>
                              </a:ln>
                              <a:solidFill>
                                <a:prstClr val="white">
                                  <a:lumMod val="50000"/>
                                </a:prstClr>
                              </a:solidFill>
                              <a:effectLst/>
                              <a:uLnTx/>
                              <a:uFillTx/>
                              <a:latin typeface="Cambria Math"/>
                              <a:ea typeface="Cambria Math"/>
                            </a:rPr>
                            <m:t>0</m:t>
                          </m:r>
                        </m:sup>
                      </m:sSup>
                    </m:oMath>
                  </m:oMathPara>
                </a14:m>
                <a:endParaRPr kumimoji="0" lang="zh-CN" altLang="en-US" sz="1800" b="0" i="0" u="none" strike="noStrike" kern="0" cap="none" spc="0" normalizeH="0" baseline="0" noProof="0" dirty="0">
                  <a:ln>
                    <a:noFill/>
                  </a:ln>
                  <a:solidFill>
                    <a:sysClr val="windowText" lastClr="000000"/>
                  </a:solidFill>
                  <a:effectLst/>
                  <a:uLnTx/>
                  <a:uFillTx/>
                </a:endParaRPr>
              </a:p>
            </p:txBody>
          </p:sp>
        </mc:Choice>
        <mc:Fallback xmlns="">
          <p:sp>
            <p:nvSpPr>
              <p:cNvPr id="10" name="矩形 9"/>
              <p:cNvSpPr>
                <a:spLocks noRot="1" noChangeAspect="1" noMove="1" noResize="1" noEditPoints="1" noAdjustHandles="1" noChangeArrowheads="1" noChangeShapeType="1" noTextEdit="1"/>
              </p:cNvSpPr>
              <p:nvPr/>
            </p:nvSpPr>
            <p:spPr>
              <a:xfrm>
                <a:off x="767408" y="4193863"/>
                <a:ext cx="10009112" cy="1107996"/>
              </a:xfrm>
              <a:prstGeom prst="rect">
                <a:avLst/>
              </a:prstGeom>
              <a:blipFill>
                <a:blip r:embed="rId5"/>
                <a:stretch>
                  <a:fillRect l="-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19536" y="5524100"/>
                <a:ext cx="8095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d>
                            <m:dPr>
                              <m:ctrlPr>
                                <a:rPr lang="en-US" altLang="zh-CN" sz="2000" b="1" i="1" kern="0">
                                  <a:solidFill>
                                    <a:prstClr val="black"/>
                                  </a:solidFill>
                                  <a:latin typeface="Cambria Math" panose="02040503050406030204" pitchFamily="18" charset="0"/>
                                </a:rPr>
                              </m:ctrlPr>
                            </m:dPr>
                            <m:e>
                              <m:r>
                                <a:rPr lang="en-US" altLang="zh-CN" sz="2000" b="1" i="1" kern="0" smtClean="0">
                                  <a:solidFill>
                                    <a:prstClr val="black"/>
                                  </a:solidFill>
                                  <a:latin typeface="Cambria Math" panose="02040503050406030204" pitchFamily="18" charset="0"/>
                                </a:rPr>
                                <m:t>𝑺</m:t>
                              </m:r>
                            </m:e>
                          </m:d>
                        </m:e>
                        <m:sub>
                          <m:r>
                            <a:rPr lang="en-US" altLang="zh-CN" sz="2000" b="1" i="1" kern="0" smtClean="0">
                              <a:solidFill>
                                <a:srgbClr val="FF0000"/>
                              </a:solidFill>
                              <a:latin typeface="Cambria Math" panose="02040503050406030204" pitchFamily="18" charset="0"/>
                            </a:rPr>
                            <m:t>16</m:t>
                          </m:r>
                        </m:sub>
                      </m:sSub>
                      <m:r>
                        <a:rPr lang="en-US" altLang="zh-CN" sz="2000" i="1" kern="0">
                          <a:solidFill>
                            <a:prstClr val="black"/>
                          </a:solidFill>
                          <a:latin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16</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𝑛</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𝟏</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16</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0</m:t>
                          </m:r>
                        </m:sup>
                      </m:sSup>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16</m:t>
                          </m:r>
                        </m:e>
                        <m:sup>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−1</m:t>
                          </m:r>
                        </m:sup>
                      </m:sSup>
                      <m:r>
                        <a:rPr lang="en-US" altLang="zh-CN" sz="2000" i="1" kern="0">
                          <a:solidFill>
                            <a:prstClr val="black"/>
                          </a:solidFill>
                          <a:latin typeface="Cambria Math"/>
                          <a:ea typeface="Cambria Math"/>
                        </a:rPr>
                        <m:t>+</m:t>
                      </m:r>
                      <m:r>
                        <a:rPr lang="en-US" altLang="zh-CN" sz="2000" i="1" kern="0">
                          <a:solidFill>
                            <a:prstClr val="black"/>
                          </a:solidFill>
                          <a:latin typeface="Cambria Math" panose="02040503050406030204" pitchFamily="18" charset="0"/>
                          <a:ea typeface="Cambria Math" panose="02040503050406030204" pitchFamily="18" charset="0"/>
                        </a:rPr>
                        <m:t>⋯</m:t>
                      </m:r>
                      <m:r>
                        <a:rPr lang="en-US" altLang="zh-CN" sz="2000" i="1" kern="0">
                          <a:solidFill>
                            <a:prstClr val="black"/>
                          </a:solidFill>
                          <a:latin typeface="Cambria Math"/>
                          <a:ea typeface="Cambria Math"/>
                        </a:rPr>
                        <m:t>+</m:t>
                      </m:r>
                      <m:sSub>
                        <m:sSubPr>
                          <m:ctrlPr>
                            <a:rPr lang="en-US" altLang="zh-CN" sz="2000" b="1" i="1" ker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a:solidFill>
                                <a:prstClr val="black"/>
                              </a:solidFill>
                              <a:latin typeface="Cambria Math" panose="02040503050406030204" pitchFamily="18" charset="0"/>
                            </a:rPr>
                            <m:t>−</m:t>
                          </m:r>
                          <m:r>
                            <a:rPr lang="en-US" altLang="zh-CN" sz="2000" b="1" i="1" kern="0">
                              <a:solidFill>
                                <a:prstClr val="black"/>
                              </a:solidFill>
                              <a:latin typeface="Cambria Math" panose="02040503050406030204" pitchFamily="18" charset="0"/>
                            </a:rPr>
                            <m:t>𝒎</m:t>
                          </m:r>
                        </m:sub>
                      </m:sSub>
                      <m:r>
                        <a:rPr kumimoji="0" lang="en-US" altLang="zh-CN" sz="2000" b="0" i="1" u="none" strike="noStrike" kern="0" cap="none" spc="0" normalizeH="0" baseline="0" noProof="0" smtClean="0">
                          <a:ln>
                            <a:noFill/>
                          </a:ln>
                          <a:solidFill>
                            <a:prstClr val="white">
                              <a:lumMod val="50000"/>
                            </a:prstClr>
                          </a:solidFill>
                          <a:effectLst/>
                          <a:uLnTx/>
                          <a:uFillTx/>
                          <a:latin typeface="Cambria Math"/>
                          <a:ea typeface="Cambria Math"/>
                        </a:rPr>
                        <m:t>×</m:t>
                      </m:r>
                      <m:sSup>
                        <m:sSupPr>
                          <m:ctrlPr>
                            <a:rPr kumimoji="0" lang="en-US" altLang="zh-CN" sz="2000" b="0" i="1" u="none" strike="noStrike" kern="0" cap="none" spc="0" normalizeH="0" baseline="0" noProof="0">
                              <a:ln>
                                <a:noFill/>
                              </a:ln>
                              <a:solidFill>
                                <a:prstClr val="white">
                                  <a:lumMod val="50000"/>
                                </a:prstClr>
                              </a:solidFill>
                              <a:effectLst/>
                              <a:uLnTx/>
                              <a:uFillTx/>
                              <a:latin typeface="Cambria Math" panose="02040503050406030204" pitchFamily="18" charset="0"/>
                              <a:ea typeface="Cambria Math"/>
                            </a:rPr>
                          </m:ctrlPr>
                        </m:sSupPr>
                        <m:e>
                          <m:r>
                            <a:rPr lang="en-US" altLang="zh-CN" sz="2000" i="1" kern="0">
                              <a:solidFill>
                                <a:prstClr val="white">
                                  <a:lumMod val="50000"/>
                                </a:prstClr>
                              </a:solidFill>
                              <a:latin typeface="Cambria Math" panose="02040503050406030204" pitchFamily="18" charset="0"/>
                              <a:ea typeface="Cambria Math"/>
                            </a:rPr>
                            <m:t>16</m:t>
                          </m:r>
                        </m:e>
                        <m:sup>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𝑚</m:t>
                          </m:r>
                          <m:r>
                            <a:rPr kumimoji="0" lang="en-US" altLang="zh-CN" sz="2000" b="0" i="1" u="none" strike="noStrike" kern="0" cap="none" spc="0" normalizeH="0" baseline="0" noProof="0">
                              <a:ln>
                                <a:noFill/>
                              </a:ln>
                              <a:solidFill>
                                <a:prstClr val="white">
                                  <a:lumMod val="50000"/>
                                </a:prstClr>
                              </a:solidFill>
                              <a:effectLst/>
                              <a:uLnTx/>
                              <a:uFillTx/>
                              <a:latin typeface="Cambria Math"/>
                              <a:ea typeface="Cambria Math"/>
                            </a:rPr>
                            <m:t>−</m:t>
                          </m:r>
                          <m:r>
                            <a:rPr kumimoji="0" lang="en-US" altLang="zh-CN" sz="2000" b="0" i="1" u="none" strike="noStrike" kern="0" cap="none" spc="0" normalizeH="0" baseline="0" noProof="0" smtClean="0">
                              <a:ln>
                                <a:noFill/>
                              </a:ln>
                              <a:solidFill>
                                <a:prstClr val="white">
                                  <a:lumMod val="50000"/>
                                </a:prstClr>
                              </a:solidFill>
                              <a:effectLst/>
                              <a:uLnTx/>
                              <a:uFillTx/>
                              <a:latin typeface="Cambria Math" panose="02040503050406030204" pitchFamily="18" charset="0"/>
                              <a:ea typeface="Cambria Math"/>
                            </a:rPr>
                            <m:t>1</m:t>
                          </m:r>
                        </m:sup>
                      </m:sSup>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1919536" y="5524100"/>
                <a:ext cx="8095550" cy="400110"/>
              </a:xfrm>
              <a:prstGeom prst="rect">
                <a:avLst/>
              </a:prstGeom>
              <a:blipFill>
                <a:blip r:embed="rId6"/>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31904" y="6093296"/>
                <a:ext cx="6033190" cy="553998"/>
              </a:xfrm>
              <a:prstGeom prst="rect">
                <a:avLst/>
              </a:prstGeom>
            </p:spPr>
            <p:txBody>
              <a:bodyPr wrap="none">
                <a:spAutoFit/>
              </a:bodyPr>
              <a:lstStyle/>
              <a:p>
                <a:pPr>
                  <a:lnSpc>
                    <a:spcPct val="150000"/>
                  </a:lnSpc>
                </a:pPr>
                <a14:m>
                  <m:oMath xmlns:m="http://schemas.openxmlformats.org/officeDocument/2006/math">
                    <m:sSub>
                      <m:sSubPr>
                        <m:ctrlPr>
                          <a:rPr lang="en-US" altLang="zh-CN" sz="2000" b="1" i="1" kern="0" smtClean="0">
                            <a:solidFill>
                              <a:prstClr val="black"/>
                            </a:solidFill>
                            <a:latin typeface="Cambria Math" panose="02040503050406030204" pitchFamily="18" charset="0"/>
                          </a:rPr>
                        </m:ctrlPr>
                      </m:sSubPr>
                      <m:e>
                        <m:r>
                          <a:rPr lang="en-US" altLang="zh-CN" sz="2000" b="1" i="1" kern="0">
                            <a:solidFill>
                              <a:prstClr val="black"/>
                            </a:solidFill>
                            <a:latin typeface="Cambria Math" panose="02040503050406030204" pitchFamily="18" charset="0"/>
                          </a:rPr>
                          <m:t>𝒌</m:t>
                        </m:r>
                      </m:e>
                      <m:sub>
                        <m:r>
                          <a:rPr lang="en-US" altLang="zh-CN" sz="2000" b="1" i="1" kern="0" smtClean="0">
                            <a:solidFill>
                              <a:prstClr val="black"/>
                            </a:solidFill>
                            <a:latin typeface="Cambria Math" panose="02040503050406030204" pitchFamily="18" charset="0"/>
                          </a:rPr>
                          <m:t>𝒊</m:t>
                        </m:r>
                      </m:sub>
                    </m:sSub>
                  </m:oMath>
                </a14:m>
                <a:r>
                  <a:rPr lang="zh-CN" altLang="en-US" sz="2000" dirty="0"/>
                  <a:t>：</a:t>
                </a:r>
                <a:r>
                  <a:rPr lang="en-US" altLang="zh-CN" sz="2000" dirty="0"/>
                  <a:t>0~9, A, B, C, D, E, F       </a:t>
                </a:r>
                <a14:m>
                  <m:oMath xmlns:m="http://schemas.openxmlformats.org/officeDocument/2006/math">
                    <m:r>
                      <a:rPr lang="en-US" altLang="zh-CN" sz="2000" b="1" i="1" kern="0" smtClean="0">
                        <a:solidFill>
                          <a:prstClr val="black"/>
                        </a:solidFill>
                        <a:latin typeface="Cambria Math" panose="02040503050406030204" pitchFamily="18" charset="0"/>
                      </a:rPr>
                      <m:t>𝒎</m:t>
                    </m:r>
                    <m:r>
                      <a:rPr lang="en-US" altLang="zh-CN" sz="2000" b="1" i="1" kern="0" smtClean="0">
                        <a:solidFill>
                          <a:prstClr val="black"/>
                        </a:solidFill>
                        <a:latin typeface="Cambria Math" panose="02040503050406030204" pitchFamily="18" charset="0"/>
                      </a:rPr>
                      <m:t>, </m:t>
                    </m:r>
                    <m:r>
                      <a:rPr lang="en-US" altLang="zh-CN" sz="2000" b="1" i="1" kern="0" smtClean="0">
                        <a:solidFill>
                          <a:prstClr val="black"/>
                        </a:solidFill>
                        <a:latin typeface="Cambria Math" panose="02040503050406030204" pitchFamily="18" charset="0"/>
                      </a:rPr>
                      <m:t>𝒏</m:t>
                    </m:r>
                    <m:r>
                      <a:rPr lang="zh-CN" altLang="en-US" sz="2000" b="1" i="1" kern="0">
                        <a:solidFill>
                          <a:prstClr val="black"/>
                        </a:solidFill>
                        <a:latin typeface="Cambria Math" panose="02040503050406030204" pitchFamily="18" charset="0"/>
                      </a:rPr>
                      <m:t>：</m:t>
                    </m:r>
                  </m:oMath>
                </a14:m>
                <a:r>
                  <a:rPr lang="zh-CN" altLang="en-US" sz="2000" dirty="0"/>
                  <a:t>正整数，表示权</a:t>
                </a:r>
              </a:p>
            </p:txBody>
          </p:sp>
        </mc:Choice>
        <mc:Fallback xmlns="">
          <p:sp>
            <p:nvSpPr>
              <p:cNvPr id="12" name="矩形 11"/>
              <p:cNvSpPr>
                <a:spLocks noRot="1" noChangeAspect="1" noMove="1" noResize="1" noEditPoints="1" noAdjustHandles="1" noChangeArrowheads="1" noChangeShapeType="1" noTextEdit="1"/>
              </p:cNvSpPr>
              <p:nvPr/>
            </p:nvSpPr>
            <p:spPr>
              <a:xfrm>
                <a:off x="5231904" y="6093296"/>
                <a:ext cx="6033190" cy="553998"/>
              </a:xfrm>
              <a:prstGeom prst="rect">
                <a:avLst/>
              </a:prstGeom>
              <a:blipFill>
                <a:blip r:embed="rId7"/>
                <a:stretch>
                  <a:fillRect b="-11111"/>
                </a:stretch>
              </a:blipFill>
            </p:spPr>
            <p:txBody>
              <a:bodyPr/>
              <a:lstStyle/>
              <a:p>
                <a:r>
                  <a:rPr lang="zh-CN" altLang="en-US">
                    <a:noFill/>
                  </a:rPr>
                  <a:t> </a:t>
                </a:r>
              </a:p>
            </p:txBody>
          </p:sp>
        </mc:Fallback>
      </mc:AlternateContent>
      <p:sp>
        <p:nvSpPr>
          <p:cNvPr id="13" name="圆角矩形 12"/>
          <p:cNvSpPr/>
          <p:nvPr/>
        </p:nvSpPr>
        <p:spPr>
          <a:xfrm>
            <a:off x="4455005" y="1658944"/>
            <a:ext cx="885059" cy="1361465"/>
          </a:xfrm>
          <a:prstGeom prst="roundRect">
            <a:avLst>
              <a:gd name="adj" fmla="val 83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6B7FCD7-A1EB-45CB-B124-5F4ECEC01747}"/>
              </a:ext>
            </a:extLst>
          </p:cNvPr>
          <p:cNvSpPr txBox="1"/>
          <p:nvPr/>
        </p:nvSpPr>
        <p:spPr>
          <a:xfrm>
            <a:off x="8201242" y="141285"/>
            <a:ext cx="3057247" cy="584775"/>
          </a:xfrm>
          <a:prstGeom prst="rect">
            <a:avLst/>
          </a:prstGeom>
          <a:noFill/>
        </p:spPr>
        <p:txBody>
          <a:bodyPr wrap="none" rtlCol="0">
            <a:spAutoFit/>
          </a:bodyPr>
          <a:lstStyle/>
          <a:p>
            <a:r>
              <a:rPr lang="zh-CN" altLang="en-US" sz="3200" b="1" dirty="0">
                <a:solidFill>
                  <a:srgbClr val="FF0000"/>
                </a:solidFill>
              </a:rPr>
              <a:t>（逢十六进一）</a:t>
            </a:r>
          </a:p>
        </p:txBody>
      </p:sp>
      <p:sp>
        <p:nvSpPr>
          <p:cNvPr id="15" name="文本框 14">
            <a:extLst>
              <a:ext uri="{FF2B5EF4-FFF2-40B4-BE49-F238E27FC236}">
                <a16:creationId xmlns:a16="http://schemas.microsoft.com/office/drawing/2014/main" id="{EEC7F329-B7F4-47CB-95A3-CF86E90AE8EC}"/>
              </a:ext>
            </a:extLst>
          </p:cNvPr>
          <p:cNvSpPr txBox="1"/>
          <p:nvPr/>
        </p:nvSpPr>
        <p:spPr>
          <a:xfrm>
            <a:off x="1300111" y="141285"/>
            <a:ext cx="2698175" cy="584775"/>
          </a:xfrm>
          <a:prstGeom prst="rect">
            <a:avLst/>
          </a:prstGeom>
          <a:noFill/>
        </p:spPr>
        <p:txBody>
          <a:bodyPr wrap="none" rtlCol="0">
            <a:spAutoFit/>
          </a:bodyPr>
          <a:lstStyle/>
          <a:p>
            <a:r>
              <a:rPr lang="zh-CN" altLang="en-US" sz="3200" b="1" dirty="0">
                <a:solidFill>
                  <a:srgbClr val="FF0000"/>
                </a:solidFill>
              </a:rPr>
              <a:t>（逢八进一）</a:t>
            </a:r>
          </a:p>
        </p:txBody>
      </p:sp>
      <p:cxnSp>
        <p:nvCxnSpPr>
          <p:cNvPr id="16" name="直接连接符 15">
            <a:extLst>
              <a:ext uri="{FF2B5EF4-FFF2-40B4-BE49-F238E27FC236}">
                <a16:creationId xmlns:a16="http://schemas.microsoft.com/office/drawing/2014/main" id="{BE7A6E6A-A2C8-4DAA-9A5E-C1BF6DD4A621}"/>
              </a:ext>
            </a:extLst>
          </p:cNvPr>
          <p:cNvCxnSpPr/>
          <p:nvPr/>
        </p:nvCxnSpPr>
        <p:spPr>
          <a:xfrm>
            <a:off x="0" y="3992000"/>
            <a:ext cx="1219200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69B2B6B-4201-4AC4-8A29-9D94C97FE333}"/>
              </a:ext>
            </a:extLst>
          </p:cNvPr>
          <p:cNvSpPr>
            <a:spLocks noGrp="1"/>
          </p:cNvSpPr>
          <p:nvPr>
            <p:ph type="sldNum" sz="quarter" idx="12"/>
          </p:nvPr>
        </p:nvSpPr>
        <p:spPr/>
        <p:txBody>
          <a:bodyPr/>
          <a:lstStyle/>
          <a:p>
            <a:fld id="{EC78E7B1-3FC2-4821-B144-3AA6EF938D0A}" type="slidenum">
              <a:rPr lang="zh-CN" altLang="en-US" sz="1400" b="1" smtClean="0"/>
              <a:pPr/>
              <a:t>28</a:t>
            </a:fld>
            <a:r>
              <a:rPr lang="zh-CN" altLang="en-US"/>
              <a:t> </a:t>
            </a:r>
            <a:r>
              <a:rPr lang="en-US" altLang="zh-CN"/>
              <a:t>/ 56</a:t>
            </a:r>
            <a:endParaRPr lang="zh-CN" altLang="en-US" dirty="0"/>
          </a:p>
        </p:txBody>
      </p:sp>
    </p:spTree>
    <p:extLst>
      <p:ext uri="{BB962C8B-B14F-4D97-AF65-F5344CB8AC3E}">
        <p14:creationId xmlns:p14="http://schemas.microsoft.com/office/powerpoint/2010/main" val="371658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Arial" panose="020B0604020202020204" pitchFamily="34" charset="0"/>
                <a:cs typeface="Calibri" panose="020F0502020204030204" pitchFamily="34" charset="0"/>
              </a:rPr>
              <a:t>相互转换</a:t>
            </a:r>
            <a:r>
              <a:rPr lang="zh-CN" altLang="en-US" dirty="0">
                <a:latin typeface="Arial" panose="020B0604020202020204" pitchFamily="34" charset="0"/>
                <a:cs typeface="Calibri" panose="020F0502020204030204" pitchFamily="34" charset="0"/>
              </a:rPr>
              <a:t>：</a:t>
            </a:r>
            <a:r>
              <a:rPr lang="zh-CN" altLang="en-US" sz="4000" b="1" dirty="0">
                <a:latin typeface="Arial" panose="020B0604020202020204" pitchFamily="34" charset="0"/>
                <a:cs typeface="Calibri" panose="020F0502020204030204" pitchFamily="34" charset="0"/>
              </a:rPr>
              <a:t>按权相加法</a:t>
            </a:r>
            <a:endParaRPr lang="zh-CN" altLang="en-US" sz="4000" dirty="0"/>
          </a:p>
        </p:txBody>
      </p:sp>
      <p:sp>
        <p:nvSpPr>
          <p:cNvPr id="4" name="矩形 3"/>
          <p:cNvSpPr/>
          <p:nvPr/>
        </p:nvSpPr>
        <p:spPr>
          <a:xfrm>
            <a:off x="997531" y="1046476"/>
            <a:ext cx="10043964" cy="605359"/>
          </a:xfrm>
          <a:prstGeom prst="rect">
            <a:avLst/>
          </a:prstGeom>
        </p:spPr>
        <p:txBody>
          <a:bodyPr wrap="square">
            <a:spAutoFit/>
          </a:bodyPr>
          <a:lstStyle/>
          <a:p>
            <a:pPr algn="ctr">
              <a:lnSpc>
                <a:spcPct val="130000"/>
              </a:lnSpc>
            </a:pPr>
            <a:r>
              <a:rPr lang="en-US" altLang="zh-CN" sz="2800" dirty="0"/>
              <a:t>【</a:t>
            </a:r>
            <a:r>
              <a:rPr lang="zh-CN" altLang="en-US" sz="2800" dirty="0"/>
              <a:t>二进制、八进制、十六进制</a:t>
            </a:r>
            <a:r>
              <a:rPr lang="en-US" altLang="zh-CN" sz="2800" dirty="0"/>
              <a:t>】</a:t>
            </a:r>
            <a:r>
              <a:rPr lang="en-US" altLang="zh-CN" sz="2800" dirty="0">
                <a:latin typeface="宋体" panose="02010600030101010101" pitchFamily="2" charset="-122"/>
                <a:ea typeface="宋体" panose="02010600030101010101" pitchFamily="2" charset="-122"/>
                <a:cs typeface="Arial" panose="020B0604020202020204" pitchFamily="34" charset="0"/>
                <a:sym typeface="Wingdings" panose="05000000000000000000" pitchFamily="2" charset="2"/>
              </a:rPr>
              <a:t></a:t>
            </a:r>
            <a:r>
              <a:rPr lang="en-US" altLang="zh-CN" sz="2800" dirty="0"/>
              <a:t>【</a:t>
            </a:r>
            <a:r>
              <a:rPr lang="zh-CN" altLang="en-US" sz="2800" dirty="0"/>
              <a:t>十进制</a:t>
            </a:r>
            <a:r>
              <a:rPr lang="en-US" altLang="zh-CN" sz="2800" dirty="0"/>
              <a:t>】</a:t>
            </a:r>
          </a:p>
        </p:txBody>
      </p:sp>
      <mc:AlternateContent xmlns:mc="http://schemas.openxmlformats.org/markup-compatibility/2006" xmlns:a14="http://schemas.microsoft.com/office/drawing/2010/main">
        <mc:Choice Requires="a14">
          <p:sp>
            <p:nvSpPr>
              <p:cNvPr id="5" name="矩形 4"/>
              <p:cNvSpPr/>
              <p:nvPr/>
            </p:nvSpPr>
            <p:spPr>
              <a:xfrm>
                <a:off x="1529750" y="2030348"/>
                <a:ext cx="9762581" cy="4549964"/>
              </a:xfrm>
              <a:prstGeom prst="rect">
                <a:avLst/>
              </a:prstGeom>
            </p:spPr>
            <p:txBody>
              <a:bodyPr wrap="square">
                <a:spAutoFit/>
              </a:bodyPr>
              <a:lstStyle/>
              <a:p>
                <a:pPr lvl="0" defTabSz="914400">
                  <a:lnSpc>
                    <a:spcPct val="150000"/>
                  </a:lnSpc>
                  <a:spcBef>
                    <a:spcPts val="2000"/>
                  </a:spcBef>
                  <a:defRPr/>
                </a:pPr>
                <a14:m>
                  <m:oMathPara xmlns:m="http://schemas.openxmlformats.org/officeDocument/2006/math">
                    <m:oMathParaPr>
                      <m:jc m:val="left"/>
                    </m:oMathParaPr>
                    <m:oMath xmlns:m="http://schemas.openxmlformats.org/officeDocument/2006/math">
                      <m:sSub>
                        <m:sSubPr>
                          <m:ctrlPr>
                            <a:rPr lang="en-US" altLang="zh-CN" sz="2400" b="1" i="1" kern="0" smtClea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𝟏</m:t>
                              </m:r>
                              <m:r>
                                <a:rPr lang="en-US" altLang="zh-CN" sz="2400" b="1" i="1" kern="0" smtClean="0">
                                  <a:solidFill>
                                    <a:prstClr val="black"/>
                                  </a:solidFill>
                                  <a:latin typeface="Cambria Math" panose="02040503050406030204" pitchFamily="18" charset="0"/>
                                </a:rPr>
                                <m:t>𝟎𝟏𝟎</m:t>
                              </m:r>
                            </m:e>
                          </m:d>
                        </m:e>
                        <m:sub>
                          <m:r>
                            <a:rPr lang="en-US" altLang="zh-CN" sz="2400" b="1" i="1" kern="0" smtClean="0">
                              <a:solidFill>
                                <a:srgbClr val="FF0000"/>
                              </a:solidFill>
                              <a:latin typeface="Cambria Math" panose="02040503050406030204" pitchFamily="18" charset="0"/>
                            </a:rPr>
                            <m:t>𝟐</m:t>
                          </m:r>
                        </m:sub>
                      </m:sSub>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smtClean="0">
                          <a:solidFill>
                            <a:prstClr val="black"/>
                          </a:solidFill>
                          <a:latin typeface="Cambria Math" panose="02040503050406030204" pitchFamily="18" charset="0"/>
                          <a:ea typeface="Cambria Math"/>
                        </a:rPr>
                        <m:t>𝟏</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2</m:t>
                          </m:r>
                        </m:e>
                        <m:sup>
                          <m:r>
                            <a:rPr lang="en-US" altLang="zh-CN" sz="2400" b="0" i="1" kern="0" smtClean="0">
                              <a:solidFill>
                                <a:prstClr val="white">
                                  <a:lumMod val="50000"/>
                                </a:prstClr>
                              </a:solidFill>
                              <a:latin typeface="Cambria Math" panose="02040503050406030204" pitchFamily="18" charset="0"/>
                              <a:ea typeface="Cambria Math"/>
                            </a:rPr>
                            <m:t>3</m:t>
                          </m:r>
                        </m:sup>
                      </m:sSup>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𝟎</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b="0" i="1" kern="0" smtClean="0">
                              <a:solidFill>
                                <a:prstClr val="white">
                                  <a:lumMod val="50000"/>
                                </a:prstClr>
                              </a:solidFill>
                              <a:latin typeface="Cambria Math" panose="02040503050406030204" pitchFamily="18" charset="0"/>
                              <a:ea typeface="Cambria Math"/>
                            </a:rPr>
                            <m:t>2</m:t>
                          </m:r>
                        </m:e>
                        <m:sup>
                          <m:r>
                            <a:rPr lang="en-US" altLang="zh-CN" sz="2400" i="1" kern="0">
                              <a:solidFill>
                                <a:prstClr val="white">
                                  <a:lumMod val="50000"/>
                                </a:prstClr>
                              </a:solidFill>
                              <a:latin typeface="Cambria Math" panose="02040503050406030204" pitchFamily="18" charset="0"/>
                              <a:ea typeface="Cambria Math"/>
                            </a:rPr>
                            <m:t>2</m:t>
                          </m:r>
                        </m:sup>
                      </m:sSup>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rPr>
                        <m:t>𝟏</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b="0" i="1" kern="0" smtClean="0">
                              <a:solidFill>
                                <a:prstClr val="white">
                                  <a:lumMod val="50000"/>
                                </a:prstClr>
                              </a:solidFill>
                              <a:latin typeface="Cambria Math" panose="02040503050406030204" pitchFamily="18" charset="0"/>
                              <a:ea typeface="Cambria Math"/>
                            </a:rPr>
                            <m:t>2</m:t>
                          </m:r>
                        </m:e>
                        <m:sup>
                          <m:r>
                            <a:rPr lang="en-US" altLang="zh-CN" sz="2400" i="1" kern="0">
                              <a:solidFill>
                                <a:prstClr val="white">
                                  <a:lumMod val="50000"/>
                                </a:prstClr>
                              </a:solidFill>
                              <a:latin typeface="Cambria Math"/>
                              <a:ea typeface="Cambria Math"/>
                            </a:rPr>
                            <m:t>1</m:t>
                          </m:r>
                        </m:sup>
                      </m:sSup>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𝟎</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b="0" i="1" kern="0" smtClean="0">
                              <a:solidFill>
                                <a:prstClr val="white">
                                  <a:lumMod val="50000"/>
                                </a:prstClr>
                              </a:solidFill>
                              <a:latin typeface="Cambria Math" panose="02040503050406030204" pitchFamily="18" charset="0"/>
                              <a:ea typeface="Cambria Math"/>
                            </a:rPr>
                            <m:t>2</m:t>
                          </m:r>
                        </m:e>
                        <m:sup>
                          <m:r>
                            <a:rPr lang="en-US" altLang="zh-CN" sz="2400" i="1" kern="0">
                              <a:solidFill>
                                <a:prstClr val="white">
                                  <a:lumMod val="50000"/>
                                </a:prstClr>
                              </a:solidFill>
                              <a:latin typeface="Cambria Math"/>
                              <a:ea typeface="Cambria Math"/>
                            </a:rPr>
                            <m:t>0</m:t>
                          </m:r>
                        </m:sup>
                      </m:sSup>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ea typeface="Cambria Math"/>
                        </a:rPr>
                        <m:t>𝟖</m:t>
                      </m:r>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𝟐</m:t>
                      </m:r>
                      <m:r>
                        <a:rPr lang="en-US" altLang="zh-CN" sz="2400" b="1" i="1" kern="0">
                          <a:solidFill>
                            <a:prstClr val="black"/>
                          </a:solidFill>
                          <a:latin typeface="Cambria Math" panose="02040503050406030204" pitchFamily="18" charset="0"/>
                          <a:ea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𝟏</m:t>
                              </m:r>
                              <m:r>
                                <a:rPr lang="en-US" altLang="zh-CN" sz="2400" b="1" i="1" kern="0" smtClean="0">
                                  <a:solidFill>
                                    <a:prstClr val="black"/>
                                  </a:solidFill>
                                  <a:latin typeface="Cambria Math" panose="02040503050406030204" pitchFamily="18" charset="0"/>
                                </a:rPr>
                                <m:t>𝟎</m:t>
                              </m:r>
                            </m:e>
                          </m:d>
                        </m:e>
                        <m:sub>
                          <m:r>
                            <a:rPr lang="en-US" altLang="zh-CN" sz="2400" b="1" i="1" kern="0" smtClean="0">
                              <a:solidFill>
                                <a:srgbClr val="FF0000"/>
                              </a:solidFill>
                              <a:latin typeface="Cambria Math" panose="02040503050406030204" pitchFamily="18" charset="0"/>
                            </a:rPr>
                            <m:t>10</m:t>
                          </m:r>
                        </m:sub>
                      </m:sSub>
                    </m:oMath>
                  </m:oMathPara>
                </a14:m>
                <a:endParaRPr lang="en-US" altLang="zh-CN" sz="2400" kern="0" dirty="0">
                  <a:solidFill>
                    <a:prstClr val="black"/>
                  </a:solidFill>
                  <a:latin typeface="Calibri"/>
                </a:endParaRPr>
              </a:p>
              <a:p>
                <a:pPr lvl="0" defTabSz="914400">
                  <a:lnSpc>
                    <a:spcPct val="150000"/>
                  </a:lnSpc>
                  <a:spcBef>
                    <a:spcPts val="2000"/>
                  </a:spcBef>
                  <a:defRPr/>
                </a:pPr>
                <a:endParaRPr lang="en-US" altLang="zh-CN" sz="500" kern="0" dirty="0">
                  <a:solidFill>
                    <a:prstClr val="black"/>
                  </a:solidFill>
                  <a:latin typeface="Calibri"/>
                </a:endParaRPr>
              </a:p>
              <a:p>
                <a:pPr marL="0" marR="0" lvl="0" indent="0" defTabSz="914400" eaLnBrk="1" fontAlgn="auto" latinLnBrk="0" hangingPunct="1">
                  <a:lnSpc>
                    <a:spcPct val="300000"/>
                  </a:lnSpc>
                  <a:spcBef>
                    <a:spcPts val="0"/>
                  </a:spcBef>
                  <a:spcAft>
                    <a:spcPts val="0"/>
                  </a:spcAft>
                  <a:buClrTx/>
                  <a:buSzTx/>
                  <a:buFontTx/>
                  <a:buNone/>
                  <a:tabLst>
                    <a:tab pos="1074738" algn="l"/>
                  </a:tabLst>
                  <a:defRPr/>
                </a:pPr>
                <a14:m>
                  <m:oMathPara xmlns:m="http://schemas.openxmlformats.org/officeDocument/2006/math">
                    <m:oMathParaPr>
                      <m:jc m:val="left"/>
                    </m:oMathParaPr>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𝟏</m:t>
                              </m:r>
                              <m:r>
                                <a:rPr lang="en-US" altLang="zh-CN" sz="2400" b="1" i="1" kern="0">
                                  <a:solidFill>
                                    <a:prstClr val="black"/>
                                  </a:solidFill>
                                  <a:latin typeface="Cambria Math" panose="02040503050406030204" pitchFamily="18" charset="0"/>
                                </a:rPr>
                                <m:t>𝟔</m:t>
                              </m:r>
                              <m:r>
                                <a:rPr lang="en-US" altLang="zh-CN" sz="2400" b="1" i="1" kern="0" smtClean="0">
                                  <a:solidFill>
                                    <a:prstClr val="black"/>
                                  </a:solidFill>
                                  <a:latin typeface="Cambria Math" panose="02040503050406030204" pitchFamily="18" charset="0"/>
                                </a:rPr>
                                <m:t>𝟕</m:t>
                              </m:r>
                            </m:e>
                          </m:d>
                        </m:e>
                        <m:sub>
                          <m:r>
                            <a:rPr lang="en-US" altLang="zh-CN" sz="2400" b="1" i="1" kern="0" smtClean="0">
                              <a:solidFill>
                                <a:srgbClr val="FF0000"/>
                              </a:solidFill>
                              <a:latin typeface="Cambria Math" panose="02040503050406030204" pitchFamily="18" charset="0"/>
                            </a:rPr>
                            <m:t>8</m:t>
                          </m:r>
                        </m:sub>
                      </m:sSub>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ea typeface="Cambria Math"/>
                        </a:rPr>
                        <m:t>𝟏</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8</m:t>
                          </m:r>
                        </m:e>
                        <m:sup>
                          <m:r>
                            <a:rPr lang="en-US" altLang="zh-CN" sz="2400" i="1" kern="0">
                              <a:solidFill>
                                <a:prstClr val="white">
                                  <a:lumMod val="50000"/>
                                </a:prstClr>
                              </a:solidFill>
                              <a:latin typeface="Cambria Math" panose="02040503050406030204" pitchFamily="18" charset="0"/>
                              <a:ea typeface="Cambria Math"/>
                            </a:rPr>
                            <m:t>2</m:t>
                          </m:r>
                        </m:sup>
                      </m:sSup>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rPr>
                        <m:t>𝟔</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8</m:t>
                          </m:r>
                        </m:e>
                        <m:sup>
                          <m:r>
                            <a:rPr lang="en-US" altLang="zh-CN" sz="2400" i="1" kern="0">
                              <a:solidFill>
                                <a:prstClr val="white">
                                  <a:lumMod val="50000"/>
                                </a:prstClr>
                              </a:solidFill>
                              <a:latin typeface="Cambria Math"/>
                              <a:ea typeface="Cambria Math"/>
                            </a:rPr>
                            <m:t>1</m:t>
                          </m:r>
                        </m:sup>
                      </m:sSup>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𝟕</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8</m:t>
                          </m:r>
                        </m:e>
                        <m:sup>
                          <m:r>
                            <a:rPr lang="en-US" altLang="zh-CN" sz="2400" i="1" kern="0">
                              <a:solidFill>
                                <a:prstClr val="white">
                                  <a:lumMod val="50000"/>
                                </a:prstClr>
                              </a:solidFill>
                              <a:latin typeface="Cambria Math"/>
                              <a:ea typeface="Cambria Math"/>
                            </a:rPr>
                            <m:t>0</m:t>
                          </m:r>
                        </m:sup>
                      </m:sSup>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ea typeface="Cambria Math"/>
                        </a:rPr>
                        <m:t>𝟔𝟒</m:t>
                      </m:r>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𝟒𝟖</m:t>
                      </m:r>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𝟕</m:t>
                      </m:r>
                      <m:r>
                        <a:rPr lang="en-US" altLang="zh-CN" sz="2400" b="1" i="1" kern="0">
                          <a:solidFill>
                            <a:prstClr val="black"/>
                          </a:solidFill>
                          <a:latin typeface="Cambria Math" panose="02040503050406030204" pitchFamily="18" charset="0"/>
                          <a:ea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𝟏𝟏𝟗</m:t>
                              </m:r>
                            </m:e>
                          </m:d>
                        </m:e>
                        <m:sub>
                          <m:r>
                            <a:rPr lang="en-US" altLang="zh-CN" sz="2400" b="1" i="1" kern="0" smtClean="0">
                              <a:solidFill>
                                <a:srgbClr val="FF0000"/>
                              </a:solidFill>
                              <a:latin typeface="Cambria Math" panose="02040503050406030204" pitchFamily="18" charset="0"/>
                            </a:rPr>
                            <m:t>1</m:t>
                          </m:r>
                          <m:r>
                            <a:rPr lang="en-US" altLang="zh-CN" sz="2400" b="1" i="1" kern="0">
                              <a:solidFill>
                                <a:srgbClr val="FF0000"/>
                              </a:solidFill>
                              <a:latin typeface="Cambria Math" panose="02040503050406030204" pitchFamily="18" charset="0"/>
                            </a:rPr>
                            <m:t>0</m:t>
                          </m:r>
                        </m:sub>
                      </m:sSub>
                    </m:oMath>
                  </m:oMathPara>
                </a14:m>
                <a:endParaRPr lang="en-US" altLang="zh-CN" sz="2400" dirty="0"/>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𝟎</m:t>
                              </m:r>
                              <m:r>
                                <a:rPr lang="en-US" altLang="zh-CN" sz="2400" b="1" i="1" kern="0">
                                  <a:solidFill>
                                    <a:prstClr val="black"/>
                                  </a:solidFill>
                                  <a:latin typeface="Cambria Math" panose="02040503050406030204" pitchFamily="18" charset="0"/>
                                </a:rPr>
                                <m:t>.</m:t>
                              </m:r>
                              <m:r>
                                <a:rPr lang="en-US" altLang="zh-CN" sz="2400" b="1" i="1" kern="0">
                                  <a:solidFill>
                                    <a:prstClr val="black"/>
                                  </a:solidFill>
                                  <a:latin typeface="Cambria Math" panose="02040503050406030204" pitchFamily="18" charset="0"/>
                                </a:rPr>
                                <m:t>𝟒𝟐</m:t>
                              </m:r>
                            </m:e>
                          </m:d>
                        </m:e>
                        <m:sub>
                          <m:r>
                            <a:rPr lang="en-US" altLang="zh-CN" sz="2400" b="1" i="1" kern="0" smtClean="0">
                              <a:solidFill>
                                <a:srgbClr val="FF0000"/>
                              </a:solidFill>
                              <a:latin typeface="Cambria Math" panose="02040503050406030204" pitchFamily="18" charset="0"/>
                            </a:rPr>
                            <m:t>8</m:t>
                          </m:r>
                        </m:sub>
                      </m:sSub>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rPr>
                        <m:t>𝟒</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8</m:t>
                          </m:r>
                        </m:e>
                        <m:sup>
                          <m:r>
                            <a:rPr lang="en-US" altLang="zh-CN" sz="2400" i="1" kern="0">
                              <a:solidFill>
                                <a:prstClr val="white">
                                  <a:lumMod val="50000"/>
                                </a:prstClr>
                              </a:solidFill>
                              <a:latin typeface="Cambria Math" panose="02040503050406030204" pitchFamily="18" charset="0"/>
                              <a:ea typeface="Cambria Math"/>
                            </a:rPr>
                            <m:t>−</m:t>
                          </m:r>
                          <m:r>
                            <a:rPr lang="en-US" altLang="zh-CN" sz="2400" i="1" kern="0">
                              <a:solidFill>
                                <a:prstClr val="white">
                                  <a:lumMod val="50000"/>
                                </a:prstClr>
                              </a:solidFill>
                              <a:latin typeface="Cambria Math"/>
                              <a:ea typeface="Cambria Math"/>
                            </a:rPr>
                            <m:t>1</m:t>
                          </m:r>
                        </m:sup>
                      </m:sSup>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𝟐</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8</m:t>
                          </m:r>
                        </m:e>
                        <m:sup>
                          <m:r>
                            <a:rPr lang="en-US" altLang="zh-CN" sz="2400" i="1" kern="0">
                              <a:solidFill>
                                <a:prstClr val="white">
                                  <a:lumMod val="50000"/>
                                </a:prstClr>
                              </a:solidFill>
                              <a:latin typeface="Cambria Math" panose="02040503050406030204" pitchFamily="18" charset="0"/>
                              <a:ea typeface="Cambria Math"/>
                            </a:rPr>
                            <m:t>−2</m:t>
                          </m:r>
                        </m:sup>
                      </m:sSup>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ea typeface="Cambria Math"/>
                        </a:rPr>
                        <m:t>𝟎</m:t>
                      </m:r>
                      <m:r>
                        <a:rPr lang="en-US" altLang="zh-CN" sz="2400" b="1" i="1" kern="0">
                          <a:solidFill>
                            <a:prstClr val="black"/>
                          </a:solidFill>
                          <a:latin typeface="Cambria Math" panose="02040503050406030204" pitchFamily="18" charset="0"/>
                          <a:ea typeface="Cambria Math"/>
                        </a:rPr>
                        <m:t>.</m:t>
                      </m:r>
                      <m:r>
                        <a:rPr lang="en-US" altLang="zh-CN" sz="2400" b="1" i="1" kern="0">
                          <a:solidFill>
                            <a:prstClr val="black"/>
                          </a:solidFill>
                          <a:latin typeface="Cambria Math" panose="02040503050406030204" pitchFamily="18" charset="0"/>
                          <a:ea typeface="Cambria Math"/>
                        </a:rPr>
                        <m:t>𝟓</m:t>
                      </m:r>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𝟎</m:t>
                      </m:r>
                      <m:r>
                        <a:rPr lang="en-US" altLang="zh-CN" sz="2400" b="1" i="1" kern="0">
                          <a:solidFill>
                            <a:prstClr val="black"/>
                          </a:solidFill>
                          <a:latin typeface="Cambria Math" panose="02040503050406030204" pitchFamily="18" charset="0"/>
                          <a:ea typeface="Cambria Math"/>
                        </a:rPr>
                        <m:t>.</m:t>
                      </m:r>
                      <m:r>
                        <a:rPr lang="en-US" altLang="zh-CN" sz="2400" b="1" i="1" kern="0">
                          <a:solidFill>
                            <a:prstClr val="black"/>
                          </a:solidFill>
                          <a:latin typeface="Cambria Math" panose="02040503050406030204" pitchFamily="18" charset="0"/>
                          <a:ea typeface="Cambria Math"/>
                        </a:rPr>
                        <m:t>𝟎𝟑𝟏𝟐𝟓</m:t>
                      </m:r>
                      <m:r>
                        <a:rPr lang="en-US" altLang="zh-CN" sz="2400" b="1" i="1" kern="0">
                          <a:solidFill>
                            <a:prstClr val="black"/>
                          </a:solidFill>
                          <a:latin typeface="Cambria Math" panose="02040503050406030204" pitchFamily="18" charset="0"/>
                          <a:ea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𝟎</m:t>
                              </m:r>
                              <m:r>
                                <a:rPr lang="en-US" altLang="zh-CN" sz="2400" b="1" i="1" kern="0">
                                  <a:solidFill>
                                    <a:prstClr val="black"/>
                                  </a:solidFill>
                                  <a:latin typeface="Cambria Math" panose="02040503050406030204" pitchFamily="18" charset="0"/>
                                </a:rPr>
                                <m:t>.</m:t>
                              </m:r>
                              <m:r>
                                <a:rPr lang="en-US" altLang="zh-CN" sz="2400" b="1" i="1" kern="0">
                                  <a:solidFill>
                                    <a:prstClr val="black"/>
                                  </a:solidFill>
                                  <a:latin typeface="Cambria Math" panose="02040503050406030204" pitchFamily="18" charset="0"/>
                                </a:rPr>
                                <m:t>𝟓𝟑𝟏𝟐𝟓</m:t>
                              </m:r>
                            </m:e>
                          </m:d>
                        </m:e>
                        <m:sub>
                          <m:r>
                            <a:rPr lang="en-US" altLang="zh-CN" sz="2400" b="1" i="1" kern="0" smtClean="0">
                              <a:solidFill>
                                <a:srgbClr val="FF0000"/>
                              </a:solidFill>
                              <a:latin typeface="Cambria Math" panose="02040503050406030204" pitchFamily="18" charset="0"/>
                            </a:rPr>
                            <m:t>10</m:t>
                          </m:r>
                        </m:sub>
                      </m:sSub>
                    </m:oMath>
                  </m:oMathPara>
                </a14:m>
                <a:endParaRPr lang="en-US" altLang="zh-CN" sz="2400" dirty="0"/>
              </a:p>
              <a:p>
                <a:pPr marL="0" marR="0" lvl="0" indent="0" defTabSz="914400" eaLnBrk="1" fontAlgn="auto" latinLnBrk="0" hangingPunct="1">
                  <a:lnSpc>
                    <a:spcPct val="250000"/>
                  </a:lnSpc>
                  <a:spcBef>
                    <a:spcPts val="500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𝟏</m:t>
                              </m:r>
                              <m:r>
                                <a:rPr lang="en-US" altLang="zh-CN" sz="2400" b="1" i="1" kern="0" smtClean="0">
                                  <a:solidFill>
                                    <a:srgbClr val="0070C0"/>
                                  </a:solidFill>
                                  <a:latin typeface="Cambria Math" panose="02040503050406030204" pitchFamily="18" charset="0"/>
                                </a:rPr>
                                <m:t>𝑪</m:t>
                              </m:r>
                              <m:r>
                                <a:rPr lang="en-US" altLang="zh-CN" sz="2400" b="1" i="1" kern="0" smtClean="0">
                                  <a:solidFill>
                                    <a:prstClr val="black"/>
                                  </a:solidFill>
                                  <a:latin typeface="Cambria Math" panose="02040503050406030204" pitchFamily="18" charset="0"/>
                                </a:rPr>
                                <m:t>𝟒</m:t>
                              </m:r>
                            </m:e>
                          </m:d>
                        </m:e>
                        <m:sub>
                          <m:r>
                            <a:rPr lang="en-US" altLang="zh-CN" sz="2400" b="1" i="1" kern="0" smtClean="0">
                              <a:solidFill>
                                <a:srgbClr val="FF0000"/>
                              </a:solidFill>
                              <a:latin typeface="Cambria Math" panose="02040503050406030204" pitchFamily="18" charset="0"/>
                            </a:rPr>
                            <m:t>𝟏𝟔</m:t>
                          </m:r>
                        </m:sub>
                      </m:sSub>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ea typeface="Cambria Math"/>
                        </a:rPr>
                        <m:t>𝟏</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16</m:t>
                          </m:r>
                        </m:e>
                        <m:sup>
                          <m:r>
                            <a:rPr lang="en-US" altLang="zh-CN" sz="2400" i="1" kern="0">
                              <a:solidFill>
                                <a:prstClr val="white">
                                  <a:lumMod val="50000"/>
                                </a:prstClr>
                              </a:solidFill>
                              <a:latin typeface="Cambria Math" panose="02040503050406030204" pitchFamily="18" charset="0"/>
                              <a:ea typeface="Cambria Math"/>
                            </a:rPr>
                            <m:t>2</m:t>
                          </m:r>
                        </m:sup>
                      </m:sSup>
                      <m:r>
                        <a:rPr lang="en-US" altLang="zh-CN" sz="2400" i="1" kern="0">
                          <a:solidFill>
                            <a:prstClr val="black"/>
                          </a:solidFill>
                          <a:latin typeface="Cambria Math"/>
                          <a:ea typeface="Cambria Math"/>
                        </a:rPr>
                        <m:t>+</m:t>
                      </m:r>
                      <m:r>
                        <a:rPr lang="en-US" altLang="zh-CN" sz="2400" b="1" i="1" kern="0" smtClean="0">
                          <a:solidFill>
                            <a:srgbClr val="0070C0"/>
                          </a:solidFill>
                          <a:latin typeface="Cambria Math" panose="02040503050406030204" pitchFamily="18" charset="0"/>
                        </a:rPr>
                        <m:t>𝟏𝟐</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16</m:t>
                          </m:r>
                        </m:e>
                        <m:sup>
                          <m:r>
                            <a:rPr lang="en-US" altLang="zh-CN" sz="2400" i="1" kern="0">
                              <a:solidFill>
                                <a:prstClr val="white">
                                  <a:lumMod val="50000"/>
                                </a:prstClr>
                              </a:solidFill>
                              <a:latin typeface="Cambria Math"/>
                              <a:ea typeface="Cambria Math"/>
                            </a:rPr>
                            <m:t>1</m:t>
                          </m:r>
                        </m:sup>
                      </m:sSup>
                      <m:r>
                        <a:rPr lang="en-US" altLang="zh-CN" sz="2400" i="1" kern="0">
                          <a:solidFill>
                            <a:prstClr val="black"/>
                          </a:solidFill>
                          <a:latin typeface="Cambria Math"/>
                          <a:ea typeface="Cambria Math"/>
                        </a:rPr>
                        <m:t>+</m:t>
                      </m:r>
                      <m:r>
                        <a:rPr lang="en-US" altLang="zh-CN" sz="2400" b="1" i="1" kern="0">
                          <a:solidFill>
                            <a:prstClr val="black"/>
                          </a:solidFill>
                          <a:latin typeface="Cambria Math" panose="02040503050406030204" pitchFamily="18" charset="0"/>
                          <a:ea typeface="Cambria Math"/>
                        </a:rPr>
                        <m:t>𝟒</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i="1" kern="0">
                              <a:solidFill>
                                <a:prstClr val="white">
                                  <a:lumMod val="50000"/>
                                </a:prstClr>
                              </a:solidFill>
                              <a:latin typeface="Cambria Math" panose="02040503050406030204" pitchFamily="18" charset="0"/>
                              <a:ea typeface="Cambria Math"/>
                            </a:rPr>
                            <m:t>16</m:t>
                          </m:r>
                        </m:e>
                        <m:sup>
                          <m:r>
                            <a:rPr lang="en-US" altLang="zh-CN" sz="2400" i="1" kern="0">
                              <a:solidFill>
                                <a:prstClr val="white">
                                  <a:lumMod val="50000"/>
                                </a:prstClr>
                              </a:solidFill>
                              <a:latin typeface="Cambria Math"/>
                              <a:ea typeface="Cambria Math"/>
                            </a:rPr>
                            <m:t>0</m:t>
                          </m:r>
                        </m:sup>
                      </m:sSup>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smtClean="0">
                          <a:solidFill>
                            <a:prstClr val="black"/>
                          </a:solidFill>
                          <a:latin typeface="Cambria Math" panose="02040503050406030204" pitchFamily="18" charset="0"/>
                          <a:ea typeface="Cambria Math"/>
                        </a:rPr>
                        <m:t>𝟐𝟓𝟔</m:t>
                      </m:r>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𝟏𝟗𝟐</m:t>
                      </m:r>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𝟒</m:t>
                      </m:r>
                      <m:r>
                        <a:rPr lang="en-US" altLang="zh-CN" sz="2400" b="1" i="1" kern="0">
                          <a:solidFill>
                            <a:prstClr val="black"/>
                          </a:solidFill>
                          <a:latin typeface="Cambria Math" panose="02040503050406030204" pitchFamily="18" charset="0"/>
                          <a:ea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𝟒𝟓𝟐</m:t>
                              </m:r>
                            </m:e>
                          </m:d>
                        </m:e>
                        <m:sub>
                          <m:r>
                            <a:rPr lang="en-US" altLang="zh-CN" sz="2400" b="1" i="1" kern="0" smtClean="0">
                              <a:solidFill>
                                <a:srgbClr val="FF0000"/>
                              </a:solidFill>
                              <a:latin typeface="Cambria Math" panose="02040503050406030204" pitchFamily="18" charset="0"/>
                            </a:rPr>
                            <m:t>10</m:t>
                          </m:r>
                        </m:sub>
                      </m:sSub>
                    </m:oMath>
                  </m:oMathPara>
                </a14:m>
                <a:endParaRPr lang="en-US" altLang="zh-CN" sz="2400" dirty="0"/>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𝟎</m:t>
                              </m:r>
                              <m:r>
                                <a:rPr lang="en-US" altLang="zh-CN" sz="2400" b="1" i="1" kern="0" smtClean="0">
                                  <a:solidFill>
                                    <a:prstClr val="black"/>
                                  </a:solidFill>
                                  <a:latin typeface="Cambria Math" panose="02040503050406030204" pitchFamily="18" charset="0"/>
                                </a:rPr>
                                <m:t>.</m:t>
                              </m:r>
                              <m:r>
                                <a:rPr lang="en-US" altLang="zh-CN" sz="2400" b="1" i="1" kern="0">
                                  <a:solidFill>
                                    <a:prstClr val="black"/>
                                  </a:solidFill>
                                  <a:latin typeface="Cambria Math" panose="02040503050406030204" pitchFamily="18" charset="0"/>
                                </a:rPr>
                                <m:t>𝟔</m:t>
                              </m:r>
                              <m:r>
                                <a:rPr lang="en-US" altLang="zh-CN" sz="2400" b="1" i="1" kern="0" smtClean="0">
                                  <a:solidFill>
                                    <a:prstClr val="black"/>
                                  </a:solidFill>
                                  <a:latin typeface="Cambria Math" panose="02040503050406030204" pitchFamily="18" charset="0"/>
                                </a:rPr>
                                <m:t>𝟖</m:t>
                              </m:r>
                            </m:e>
                          </m:d>
                        </m:e>
                        <m:sub>
                          <m:r>
                            <a:rPr lang="en-US" altLang="zh-CN" sz="2400" b="1" i="1" kern="0" smtClean="0">
                              <a:solidFill>
                                <a:srgbClr val="FF0000"/>
                              </a:solidFill>
                              <a:latin typeface="Cambria Math" panose="02040503050406030204" pitchFamily="18" charset="0"/>
                            </a:rPr>
                            <m:t>𝟏𝟔</m:t>
                          </m:r>
                        </m:sub>
                      </m:sSub>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a:solidFill>
                            <a:prstClr val="black"/>
                          </a:solidFill>
                          <a:latin typeface="Cambria Math" panose="02040503050406030204" pitchFamily="18" charset="0"/>
                        </a:rPr>
                        <m:t>𝟔</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b="0" i="1" kern="0" smtClean="0">
                              <a:solidFill>
                                <a:prstClr val="white">
                                  <a:lumMod val="50000"/>
                                </a:prstClr>
                              </a:solidFill>
                              <a:latin typeface="Cambria Math" panose="02040503050406030204" pitchFamily="18" charset="0"/>
                              <a:ea typeface="Cambria Math"/>
                            </a:rPr>
                            <m:t>16</m:t>
                          </m:r>
                        </m:e>
                        <m:sup>
                          <m:r>
                            <a:rPr lang="en-US" altLang="zh-CN" sz="2400" b="0" i="1" kern="0" smtClean="0">
                              <a:solidFill>
                                <a:prstClr val="white">
                                  <a:lumMod val="50000"/>
                                </a:prstClr>
                              </a:solidFill>
                              <a:latin typeface="Cambria Math" panose="02040503050406030204" pitchFamily="18" charset="0"/>
                              <a:ea typeface="Cambria Math"/>
                            </a:rPr>
                            <m:t>−</m:t>
                          </m:r>
                          <m:r>
                            <a:rPr lang="en-US" altLang="zh-CN" sz="2400" i="1" kern="0">
                              <a:solidFill>
                                <a:prstClr val="white">
                                  <a:lumMod val="50000"/>
                                </a:prstClr>
                              </a:solidFill>
                              <a:latin typeface="Cambria Math"/>
                              <a:ea typeface="Cambria Math"/>
                            </a:rPr>
                            <m:t>1</m:t>
                          </m:r>
                        </m:sup>
                      </m:sSup>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𝟖</m:t>
                      </m:r>
                      <m:r>
                        <a:rPr lang="en-US" altLang="zh-CN" sz="2400" i="1" kern="0">
                          <a:solidFill>
                            <a:prstClr val="white">
                              <a:lumMod val="50000"/>
                            </a:prstClr>
                          </a:solidFill>
                          <a:latin typeface="Cambria Math"/>
                          <a:ea typeface="Cambria Math"/>
                        </a:rPr>
                        <m:t>×</m:t>
                      </m:r>
                      <m:sSup>
                        <m:sSupPr>
                          <m:ctrlPr>
                            <a:rPr lang="en-US" altLang="zh-CN" sz="2400" i="1" kern="0">
                              <a:solidFill>
                                <a:prstClr val="white">
                                  <a:lumMod val="50000"/>
                                </a:prstClr>
                              </a:solidFill>
                              <a:latin typeface="Cambria Math" panose="02040503050406030204" pitchFamily="18" charset="0"/>
                              <a:ea typeface="Cambria Math"/>
                            </a:rPr>
                          </m:ctrlPr>
                        </m:sSupPr>
                        <m:e>
                          <m:r>
                            <a:rPr lang="en-US" altLang="zh-CN" sz="2400" b="0" i="1" kern="0" smtClean="0">
                              <a:solidFill>
                                <a:prstClr val="white">
                                  <a:lumMod val="50000"/>
                                </a:prstClr>
                              </a:solidFill>
                              <a:latin typeface="Cambria Math" panose="02040503050406030204" pitchFamily="18" charset="0"/>
                              <a:ea typeface="Cambria Math"/>
                            </a:rPr>
                            <m:t>16</m:t>
                          </m:r>
                        </m:e>
                        <m:sup>
                          <m:r>
                            <a:rPr lang="en-US" altLang="zh-CN" sz="2400" b="0" i="1" kern="0" smtClean="0">
                              <a:solidFill>
                                <a:prstClr val="white">
                                  <a:lumMod val="50000"/>
                                </a:prstClr>
                              </a:solidFill>
                              <a:latin typeface="Cambria Math" panose="02040503050406030204" pitchFamily="18" charset="0"/>
                              <a:ea typeface="Cambria Math"/>
                            </a:rPr>
                            <m:t>−2</m:t>
                          </m:r>
                        </m:sup>
                      </m:sSup>
                      <m:r>
                        <a:rPr lang="en-US" altLang="zh-CN" sz="2400" b="1" i="1" kern="0">
                          <a:solidFill>
                            <a:prstClr val="black"/>
                          </a:solidFill>
                          <a:latin typeface="Cambria Math" panose="02040503050406030204" pitchFamily="18" charset="0"/>
                          <a:ea typeface="Cambria Math" panose="02040503050406030204" pitchFamily="18" charset="0"/>
                        </a:rPr>
                        <m:t>=</m:t>
                      </m:r>
                      <m:r>
                        <a:rPr lang="en-US" altLang="zh-CN" sz="2400" b="1" i="1" kern="0" smtClean="0">
                          <a:solidFill>
                            <a:prstClr val="black"/>
                          </a:solidFill>
                          <a:latin typeface="Cambria Math" panose="02040503050406030204" pitchFamily="18" charset="0"/>
                          <a:ea typeface="Cambria Math"/>
                        </a:rPr>
                        <m:t>𝟎</m:t>
                      </m:r>
                      <m:r>
                        <a:rPr lang="en-US" altLang="zh-CN" sz="2400" b="1" i="1" kern="0" smtClean="0">
                          <a:solidFill>
                            <a:prstClr val="black"/>
                          </a:solidFill>
                          <a:latin typeface="Cambria Math" panose="02040503050406030204" pitchFamily="18" charset="0"/>
                          <a:ea typeface="Cambria Math"/>
                        </a:rPr>
                        <m:t>.</m:t>
                      </m:r>
                      <m:r>
                        <a:rPr lang="en-US" altLang="zh-CN" sz="2400" b="1" i="1" kern="0" smtClean="0">
                          <a:solidFill>
                            <a:prstClr val="black"/>
                          </a:solidFill>
                          <a:latin typeface="Cambria Math" panose="02040503050406030204" pitchFamily="18" charset="0"/>
                          <a:ea typeface="Cambria Math"/>
                        </a:rPr>
                        <m:t>𝟑𝟕𝟓</m:t>
                      </m:r>
                      <m:r>
                        <a:rPr lang="en-US" altLang="zh-CN" sz="2400" i="1" kern="0">
                          <a:solidFill>
                            <a:prstClr val="black"/>
                          </a:solidFill>
                          <a:latin typeface="Cambria Math"/>
                          <a:ea typeface="Cambria Math"/>
                        </a:rPr>
                        <m:t>+</m:t>
                      </m:r>
                      <m:r>
                        <a:rPr lang="en-US" altLang="zh-CN" sz="2400" b="1" i="1" kern="0" smtClean="0">
                          <a:solidFill>
                            <a:prstClr val="black"/>
                          </a:solidFill>
                          <a:latin typeface="Cambria Math" panose="02040503050406030204" pitchFamily="18" charset="0"/>
                          <a:ea typeface="Cambria Math"/>
                        </a:rPr>
                        <m:t>𝟎</m:t>
                      </m:r>
                      <m:r>
                        <a:rPr lang="en-US" altLang="zh-CN" sz="2400" b="1" i="1" kern="0" smtClean="0">
                          <a:solidFill>
                            <a:prstClr val="black"/>
                          </a:solidFill>
                          <a:latin typeface="Cambria Math" panose="02040503050406030204" pitchFamily="18" charset="0"/>
                          <a:ea typeface="Cambria Math"/>
                        </a:rPr>
                        <m:t>.</m:t>
                      </m:r>
                      <m:r>
                        <a:rPr lang="en-US" altLang="zh-CN" sz="2400" b="1" i="1" kern="0" smtClean="0">
                          <a:solidFill>
                            <a:prstClr val="black"/>
                          </a:solidFill>
                          <a:latin typeface="Cambria Math" panose="02040503050406030204" pitchFamily="18" charset="0"/>
                          <a:ea typeface="Cambria Math"/>
                        </a:rPr>
                        <m:t>𝟎𝟑𝟏𝟐𝟓</m:t>
                      </m:r>
                      <m:r>
                        <a:rPr lang="en-US" altLang="zh-CN" sz="2400" b="1" i="1" kern="0">
                          <a:solidFill>
                            <a:prstClr val="black"/>
                          </a:solidFill>
                          <a:latin typeface="Cambria Math" panose="02040503050406030204" pitchFamily="18" charset="0"/>
                          <a:ea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𝟎</m:t>
                              </m:r>
                              <m:r>
                                <a:rPr lang="en-US" altLang="zh-CN" sz="2400" b="1" i="1" kern="0" smtClean="0">
                                  <a:solidFill>
                                    <a:prstClr val="black"/>
                                  </a:solidFill>
                                  <a:latin typeface="Cambria Math" panose="02040503050406030204" pitchFamily="18" charset="0"/>
                                </a:rPr>
                                <m:t>.</m:t>
                              </m:r>
                              <m:r>
                                <a:rPr lang="en-US" altLang="zh-CN" sz="2400" b="1" i="1" kern="0" smtClean="0">
                                  <a:solidFill>
                                    <a:prstClr val="black"/>
                                  </a:solidFill>
                                  <a:latin typeface="Cambria Math" panose="02040503050406030204" pitchFamily="18" charset="0"/>
                                </a:rPr>
                                <m:t>𝟒𝟎𝟔𝟐𝟓</m:t>
                              </m:r>
                            </m:e>
                          </m:d>
                        </m:e>
                        <m:sub>
                          <m:r>
                            <a:rPr lang="en-US" altLang="zh-CN" sz="2400" b="1" i="1" kern="0" smtClean="0">
                              <a:solidFill>
                                <a:srgbClr val="FF0000"/>
                              </a:solidFill>
                              <a:latin typeface="Cambria Math" panose="02040503050406030204" pitchFamily="18" charset="0"/>
                            </a:rPr>
                            <m:t>10</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529750" y="2030348"/>
                <a:ext cx="9762581" cy="4549964"/>
              </a:xfrm>
              <a:prstGeom prst="rect">
                <a:avLst/>
              </a:prstGeom>
              <a:blipFill>
                <a:blip r:embed="rId2"/>
                <a:stretch>
                  <a:fillRect/>
                </a:stretch>
              </a:blipFill>
            </p:spPr>
            <p:txBody>
              <a:bodyPr/>
              <a:lstStyle/>
              <a:p>
                <a:r>
                  <a:rPr lang="zh-CN" altLang="en-US">
                    <a:noFill/>
                  </a:rPr>
                  <a:t> </a:t>
                </a:r>
              </a:p>
            </p:txBody>
          </p:sp>
        </mc:Fallback>
      </mc:AlternateContent>
      <p:sp>
        <p:nvSpPr>
          <p:cNvPr id="6" name="矩形 5"/>
          <p:cNvSpPr/>
          <p:nvPr/>
        </p:nvSpPr>
        <p:spPr>
          <a:xfrm>
            <a:off x="314659" y="2177264"/>
            <a:ext cx="1354858" cy="461665"/>
          </a:xfrm>
          <a:prstGeom prst="rect">
            <a:avLst/>
          </a:prstGeom>
        </p:spPr>
        <p:txBody>
          <a:bodyPr wrap="none">
            <a:spAutoFit/>
          </a:bodyPr>
          <a:lstStyle/>
          <a:p>
            <a:r>
              <a:rPr lang="en-US" altLang="zh-CN" sz="2400" kern="0" dirty="0">
                <a:solidFill>
                  <a:prstClr val="black"/>
                </a:solidFill>
              </a:rPr>
              <a:t>【</a:t>
            </a:r>
            <a:r>
              <a:rPr lang="zh-CN" altLang="en-US" sz="2400" kern="0" dirty="0">
                <a:solidFill>
                  <a:prstClr val="black"/>
                </a:solidFill>
              </a:rPr>
              <a:t>例</a:t>
            </a:r>
            <a:r>
              <a:rPr lang="en-US" altLang="zh-CN" sz="2400" kern="0" dirty="0">
                <a:solidFill>
                  <a:prstClr val="black"/>
                </a:solidFill>
              </a:rPr>
              <a:t>5】 </a:t>
            </a:r>
            <a:endParaRPr lang="zh-CN" altLang="en-US" sz="2400" dirty="0"/>
          </a:p>
        </p:txBody>
      </p:sp>
      <p:grpSp>
        <p:nvGrpSpPr>
          <p:cNvPr id="3" name="组合 2">
            <a:extLst>
              <a:ext uri="{FF2B5EF4-FFF2-40B4-BE49-F238E27FC236}">
                <a16:creationId xmlns:a16="http://schemas.microsoft.com/office/drawing/2014/main" id="{3F716CE7-A370-43A8-A525-D0AFDE933471}"/>
              </a:ext>
            </a:extLst>
          </p:cNvPr>
          <p:cNvGrpSpPr/>
          <p:nvPr/>
        </p:nvGrpSpPr>
        <p:grpSpPr>
          <a:xfrm>
            <a:off x="1647075" y="2644541"/>
            <a:ext cx="8348064" cy="493600"/>
            <a:chOff x="1647075" y="2847698"/>
            <a:chExt cx="8348064" cy="493600"/>
          </a:xfrm>
        </p:grpSpPr>
        <p:sp>
          <p:nvSpPr>
            <p:cNvPr id="8" name="右箭头 7"/>
            <p:cNvSpPr/>
            <p:nvPr/>
          </p:nvSpPr>
          <p:spPr>
            <a:xfrm flipH="1">
              <a:off x="1647075" y="2847698"/>
              <a:ext cx="8348064" cy="493600"/>
            </a:xfrm>
            <a:prstGeom prst="rightArrow">
              <a:avLst>
                <a:gd name="adj1" fmla="val 63981"/>
                <a:gd name="adj2" fmla="val 50000"/>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98577" y="2909832"/>
              <a:ext cx="5740674" cy="369332"/>
            </a:xfrm>
            <a:prstGeom prst="rect">
              <a:avLst/>
            </a:prstGeom>
            <a:noFill/>
          </p:spPr>
          <p:txBody>
            <a:bodyPr wrap="none" rtlCol="0">
              <a:spAutoFit/>
            </a:bodyPr>
            <a:lstStyle/>
            <a:p>
              <a:r>
                <a:rPr lang="zh-CN" altLang="en-US" dirty="0">
                  <a:solidFill>
                    <a:schemeClr val="accent5"/>
                  </a:solidFill>
                  <a:latin typeface="楷体" panose="02010609060101010101" pitchFamily="49" charset="-122"/>
                  <a:ea typeface="楷体" panose="02010609060101010101" pitchFamily="49" charset="-122"/>
                </a:rPr>
                <a:t>反向操作：可以将</a:t>
              </a:r>
              <a:r>
                <a:rPr lang="zh-CN" altLang="en-US" b="1" dirty="0">
                  <a:solidFill>
                    <a:schemeClr val="accent5"/>
                  </a:solidFill>
                  <a:latin typeface="楷体" panose="02010609060101010101" pitchFamily="49" charset="-122"/>
                  <a:ea typeface="楷体" panose="02010609060101010101" pitchFamily="49" charset="-122"/>
                </a:rPr>
                <a:t>十进制</a:t>
              </a:r>
              <a:r>
                <a:rPr lang="zh-CN" altLang="en-US" dirty="0">
                  <a:solidFill>
                    <a:schemeClr val="accent5"/>
                  </a:solidFill>
                  <a:latin typeface="楷体" panose="02010609060101010101" pitchFamily="49" charset="-122"/>
                  <a:ea typeface="楷体" panose="02010609060101010101" pitchFamily="49" charset="-122"/>
                </a:rPr>
                <a:t> 转换为 </a:t>
              </a:r>
              <a:r>
                <a:rPr lang="zh-CN" altLang="en-US" b="1" dirty="0">
                  <a:solidFill>
                    <a:schemeClr val="accent5"/>
                  </a:solidFill>
                  <a:latin typeface="楷体" panose="02010609060101010101" pitchFamily="49" charset="-122"/>
                  <a:ea typeface="楷体" panose="02010609060101010101" pitchFamily="49" charset="-122"/>
                </a:rPr>
                <a:t>二进制</a:t>
              </a:r>
              <a:r>
                <a:rPr lang="zh-CN" altLang="en-US" dirty="0">
                  <a:solidFill>
                    <a:schemeClr val="accent5"/>
                  </a:solidFill>
                  <a:latin typeface="楷体" panose="02010609060101010101" pitchFamily="49" charset="-122"/>
                  <a:ea typeface="楷体" panose="02010609060101010101" pitchFamily="49" charset="-122"/>
                </a:rPr>
                <a:t>，但计算麻烦</a:t>
              </a:r>
            </a:p>
          </p:txBody>
        </p:sp>
      </p:grpSp>
      <p:sp>
        <p:nvSpPr>
          <p:cNvPr id="10" name="Slide Number Placeholder 9">
            <a:extLst>
              <a:ext uri="{FF2B5EF4-FFF2-40B4-BE49-F238E27FC236}">
                <a16:creationId xmlns:a16="http://schemas.microsoft.com/office/drawing/2014/main" id="{1C272336-AA83-406F-AC3E-506E063CE4C6}"/>
              </a:ext>
            </a:extLst>
          </p:cNvPr>
          <p:cNvSpPr>
            <a:spLocks noGrp="1"/>
          </p:cNvSpPr>
          <p:nvPr>
            <p:ph type="sldNum" sz="quarter" idx="12"/>
          </p:nvPr>
        </p:nvSpPr>
        <p:spPr/>
        <p:txBody>
          <a:bodyPr/>
          <a:lstStyle/>
          <a:p>
            <a:fld id="{EC78E7B1-3FC2-4821-B144-3AA6EF938D0A}" type="slidenum">
              <a:rPr lang="zh-CN" altLang="en-US" sz="1400" b="1" smtClean="0"/>
              <a:pPr/>
              <a:t>29</a:t>
            </a:fld>
            <a:r>
              <a:rPr lang="zh-CN" altLang="en-US"/>
              <a:t> </a:t>
            </a:r>
            <a:r>
              <a:rPr lang="en-US" altLang="zh-CN"/>
              <a:t>/ 56</a:t>
            </a:r>
            <a:endParaRPr lang="zh-CN" altLang="en-US" dirty="0"/>
          </a:p>
        </p:txBody>
      </p:sp>
    </p:spTree>
    <p:extLst>
      <p:ext uri="{BB962C8B-B14F-4D97-AF65-F5344CB8AC3E}">
        <p14:creationId xmlns:p14="http://schemas.microsoft.com/office/powerpoint/2010/main" val="3004775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BBE62-97ED-4BCF-BE24-CDEC65B72E7E}"/>
              </a:ext>
            </a:extLst>
          </p:cNvPr>
          <p:cNvSpPr>
            <a:spLocks noGrp="1"/>
          </p:cNvSpPr>
          <p:nvPr>
            <p:ph type="title"/>
          </p:nvPr>
        </p:nvSpPr>
        <p:spPr>
          <a:solidFill>
            <a:schemeClr val="accent5">
              <a:lumMod val="20000"/>
              <a:lumOff val="80000"/>
            </a:schemeClr>
          </a:solidFill>
        </p:spPr>
        <p:txBody>
          <a:bodyPr/>
          <a:lstStyle/>
          <a:p>
            <a:r>
              <a:rPr lang="zh-CN" altLang="en-US" dirty="0"/>
              <a:t>硬件 电路 设计</a:t>
            </a:r>
          </a:p>
        </p:txBody>
      </p:sp>
      <p:pic>
        <p:nvPicPr>
          <p:cNvPr id="4098" name="Picture 2">
            <a:extLst>
              <a:ext uri="{FF2B5EF4-FFF2-40B4-BE49-F238E27FC236}">
                <a16:creationId xmlns:a16="http://schemas.microsoft.com/office/drawing/2014/main" id="{593D82F8-BD7D-4024-930A-4293813C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79" y="2459268"/>
            <a:ext cx="3021999" cy="22653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FE93B19-B629-4BE1-BFE1-1C3DD4FC28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919380" y="2106793"/>
            <a:ext cx="2917420" cy="317393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9ED2EC0-2301-4E8C-87A0-0E137870F246}"/>
              </a:ext>
            </a:extLst>
          </p:cNvPr>
          <p:cNvPicPr>
            <a:picLocks noChangeAspect="1"/>
          </p:cNvPicPr>
          <p:nvPr/>
        </p:nvPicPr>
        <p:blipFill rotWithShape="1">
          <a:blip r:embed="rId5">
            <a:extLst>
              <a:ext uri="{28A0092B-C50C-407E-A947-70E740481C1C}">
                <a14:useLocalDpi xmlns:a14="http://schemas.microsoft.com/office/drawing/2010/main" val="0"/>
              </a:ext>
            </a:extLst>
          </a:blip>
          <a:srcRect l="3222" t="5620" r="1637" b="8072"/>
          <a:stretch/>
        </p:blipFill>
        <p:spPr>
          <a:xfrm>
            <a:off x="7576364" y="2037914"/>
            <a:ext cx="3777436" cy="3426811"/>
          </a:xfrm>
          <a:prstGeom prst="rect">
            <a:avLst/>
          </a:prstGeom>
        </p:spPr>
      </p:pic>
      <p:grpSp>
        <p:nvGrpSpPr>
          <p:cNvPr id="41" name="组合 40">
            <a:extLst>
              <a:ext uri="{FF2B5EF4-FFF2-40B4-BE49-F238E27FC236}">
                <a16:creationId xmlns:a16="http://schemas.microsoft.com/office/drawing/2014/main" id="{75138AB4-88D8-496C-BDA0-6C3E0A573FE3}"/>
              </a:ext>
            </a:extLst>
          </p:cNvPr>
          <p:cNvGrpSpPr/>
          <p:nvPr/>
        </p:nvGrpSpPr>
        <p:grpSpPr>
          <a:xfrm>
            <a:off x="8345932" y="2171023"/>
            <a:ext cx="3700648" cy="1967710"/>
            <a:chOff x="8429058" y="1156216"/>
            <a:chExt cx="3700648" cy="1967710"/>
          </a:xfrm>
        </p:grpSpPr>
        <p:pic>
          <p:nvPicPr>
            <p:cNvPr id="8" name="图片 7">
              <a:extLst>
                <a:ext uri="{FF2B5EF4-FFF2-40B4-BE49-F238E27FC236}">
                  <a16:creationId xmlns:a16="http://schemas.microsoft.com/office/drawing/2014/main" id="{01B77278-85E8-42C0-BAA8-A0FF38A934BE}"/>
                </a:ext>
              </a:extLst>
            </p:cNvPr>
            <p:cNvPicPr>
              <a:picLocks noChangeAspect="1"/>
            </p:cNvPicPr>
            <p:nvPr/>
          </p:nvPicPr>
          <p:blipFill rotWithShape="1">
            <a:blip r:embed="rId6"/>
            <a:srcRect b="37244"/>
            <a:stretch/>
          </p:blipFill>
          <p:spPr>
            <a:xfrm>
              <a:off x="8429058" y="1156216"/>
              <a:ext cx="3700648" cy="1967710"/>
            </a:xfrm>
            <a:prstGeom prst="rect">
              <a:avLst/>
            </a:prstGeom>
          </p:spPr>
        </p:pic>
        <p:sp>
          <p:nvSpPr>
            <p:cNvPr id="5" name="文本框 4">
              <a:extLst>
                <a:ext uri="{FF2B5EF4-FFF2-40B4-BE49-F238E27FC236}">
                  <a16:creationId xmlns:a16="http://schemas.microsoft.com/office/drawing/2014/main" id="{F616C741-7A8C-4A56-B173-FAA24F23DEB7}"/>
                </a:ext>
              </a:extLst>
            </p:cNvPr>
            <p:cNvSpPr txBox="1"/>
            <p:nvPr/>
          </p:nvSpPr>
          <p:spPr>
            <a:xfrm>
              <a:off x="9049278" y="1976476"/>
              <a:ext cx="2836033" cy="1107996"/>
            </a:xfrm>
            <a:prstGeom prst="rect">
              <a:avLst/>
            </a:prstGeom>
            <a:noFill/>
          </p:spPr>
          <p:txBody>
            <a:bodyPr wrap="none" rtlCol="0">
              <a:spAutoFit/>
            </a:bodyPr>
            <a:lstStyle/>
            <a:p>
              <a:r>
                <a:rPr lang="en-US" altLang="zh-CN" sz="6600" b="1" dirty="0">
                  <a:solidFill>
                    <a:schemeClr val="bg1">
                      <a:lumMod val="65000"/>
                    </a:schemeClr>
                  </a:solidFill>
                </a:rPr>
                <a:t>Vivado</a:t>
              </a:r>
              <a:endParaRPr lang="zh-CN" altLang="en-US" sz="6600" b="1" dirty="0">
                <a:solidFill>
                  <a:schemeClr val="bg1">
                    <a:lumMod val="65000"/>
                  </a:schemeClr>
                </a:solidFill>
              </a:endParaRPr>
            </a:p>
          </p:txBody>
        </p:sp>
      </p:grpSp>
      <p:sp>
        <p:nvSpPr>
          <p:cNvPr id="4" name="Slide Number Placeholder 3">
            <a:extLst>
              <a:ext uri="{FF2B5EF4-FFF2-40B4-BE49-F238E27FC236}">
                <a16:creationId xmlns:a16="http://schemas.microsoft.com/office/drawing/2014/main" id="{10266852-98A6-4C00-862F-C6A205FEE3D2}"/>
              </a:ext>
            </a:extLst>
          </p:cNvPr>
          <p:cNvSpPr>
            <a:spLocks noGrp="1"/>
          </p:cNvSpPr>
          <p:nvPr>
            <p:ph type="sldNum" sz="quarter" idx="12"/>
          </p:nvPr>
        </p:nvSpPr>
        <p:spPr/>
        <p:txBody>
          <a:bodyPr/>
          <a:lstStyle/>
          <a:p>
            <a:fld id="{EC78E7B1-3FC2-4821-B144-3AA6EF938D0A}" type="slidenum">
              <a:rPr lang="zh-CN" altLang="en-US" sz="1400" b="1" smtClean="0"/>
              <a:pPr/>
              <a:t>3</a:t>
            </a:fld>
            <a:r>
              <a:rPr lang="zh-CN" altLang="en-US"/>
              <a:t> </a:t>
            </a:r>
            <a:r>
              <a:rPr lang="en-US" altLang="zh-CN"/>
              <a:t>/ 56</a:t>
            </a:r>
            <a:endParaRPr lang="zh-CN" altLang="en-US" dirty="0"/>
          </a:p>
        </p:txBody>
      </p:sp>
    </p:spTree>
    <p:extLst>
      <p:ext uri="{BB962C8B-B14F-4D97-AF65-F5344CB8AC3E}">
        <p14:creationId xmlns:p14="http://schemas.microsoft.com/office/powerpoint/2010/main" val="54560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wipe(left)">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02363957-DCCD-4079-9D21-88CAC5AFEC02}"/>
              </a:ext>
            </a:extLst>
          </p:cNvPr>
          <p:cNvSpPr/>
          <p:nvPr/>
        </p:nvSpPr>
        <p:spPr>
          <a:xfrm>
            <a:off x="272143" y="1014963"/>
            <a:ext cx="5513614" cy="451038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58B3F94-6B19-44EF-AA43-F2E60CF2DCE2}"/>
              </a:ext>
            </a:extLst>
          </p:cNvPr>
          <p:cNvSpPr>
            <a:spLocks noGrp="1"/>
          </p:cNvSpPr>
          <p:nvPr>
            <p:ph type="title"/>
          </p:nvPr>
        </p:nvSpPr>
        <p:spPr/>
        <p:txBody>
          <a:bodyPr/>
          <a:lstStyle/>
          <a:p>
            <a:r>
              <a:rPr lang="zh-CN" altLang="en-US" b="1" dirty="0"/>
              <a:t>基数乘除法</a:t>
            </a:r>
            <a:r>
              <a:rPr lang="zh-CN" altLang="en-US" dirty="0"/>
              <a:t>：十进制 </a:t>
            </a:r>
            <a:r>
              <a:rPr lang="en-US" altLang="zh-CN" sz="4000" spc="-600" dirty="0">
                <a:solidFill>
                  <a:schemeClr val="accent1"/>
                </a:solidFill>
              </a:rPr>
              <a:t>=&gt;</a:t>
            </a:r>
            <a:r>
              <a:rPr lang="zh-CN" altLang="en-US" dirty="0"/>
              <a:t> 二进制</a:t>
            </a:r>
          </a:p>
        </p:txBody>
      </p:sp>
      <p:grpSp>
        <p:nvGrpSpPr>
          <p:cNvPr id="5" name="组合 4">
            <a:extLst>
              <a:ext uri="{FF2B5EF4-FFF2-40B4-BE49-F238E27FC236}">
                <a16:creationId xmlns:a16="http://schemas.microsoft.com/office/drawing/2014/main" id="{E964C33C-AB82-425D-A9D2-E3AC31C47C72}"/>
              </a:ext>
            </a:extLst>
          </p:cNvPr>
          <p:cNvGrpSpPr/>
          <p:nvPr/>
        </p:nvGrpSpPr>
        <p:grpSpPr>
          <a:xfrm>
            <a:off x="1356207" y="1164224"/>
            <a:ext cx="3496452" cy="4246222"/>
            <a:chOff x="446204" y="1938563"/>
            <a:chExt cx="3496452" cy="4246222"/>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F79D4FF-108A-4DAA-B336-16015B90E625}"/>
                    </a:ext>
                  </a:extLst>
                </p:cNvPr>
                <p:cNvSpPr txBox="1"/>
                <p:nvPr/>
              </p:nvSpPr>
              <p:spPr>
                <a:xfrm>
                  <a:off x="1023143" y="3050724"/>
                  <a:ext cx="9444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𝟏𝟏</m:t>
                        </m:r>
                      </m:oMath>
                    </m:oMathPara>
                  </a14:m>
                  <a:endParaRPr lang="zh-CN" altLang="en-US" sz="2000" b="1" spc="600" dirty="0"/>
                </a:p>
              </p:txBody>
            </p:sp>
          </mc:Choice>
          <mc:Fallback xmlns="">
            <p:sp>
              <p:nvSpPr>
                <p:cNvPr id="6" name="文本框 5">
                  <a:extLst>
                    <a:ext uri="{FF2B5EF4-FFF2-40B4-BE49-F238E27FC236}">
                      <a16:creationId xmlns:a16="http://schemas.microsoft.com/office/drawing/2014/main" id="{EF79D4FF-108A-4DAA-B336-16015B90E625}"/>
                    </a:ext>
                  </a:extLst>
                </p:cNvPr>
                <p:cNvSpPr txBox="1">
                  <a:spLocks noRot="1" noChangeAspect="1" noMove="1" noResize="1" noEditPoints="1" noAdjustHandles="1" noChangeArrowheads="1" noChangeShapeType="1" noTextEdit="1"/>
                </p:cNvSpPr>
                <p:nvPr/>
              </p:nvSpPr>
              <p:spPr>
                <a:xfrm>
                  <a:off x="1023143" y="3050724"/>
                  <a:ext cx="94448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FA68E4-44B0-4DC0-BDC9-D78F830050EB}"/>
                    </a:ext>
                  </a:extLst>
                </p:cNvPr>
                <p:cNvSpPr txBox="1"/>
                <p:nvPr/>
              </p:nvSpPr>
              <p:spPr>
                <a:xfrm>
                  <a:off x="446204" y="305072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7" name="文本框 6">
                  <a:extLst>
                    <a:ext uri="{FF2B5EF4-FFF2-40B4-BE49-F238E27FC236}">
                      <a16:creationId xmlns:a16="http://schemas.microsoft.com/office/drawing/2014/main" id="{A6FA68E4-44B0-4DC0-BDC9-D78F830050EB}"/>
                    </a:ext>
                  </a:extLst>
                </p:cNvPr>
                <p:cNvSpPr txBox="1">
                  <a:spLocks noRot="1" noChangeAspect="1" noMove="1" noResize="1" noEditPoints="1" noAdjustHandles="1" noChangeArrowheads="1" noChangeShapeType="1" noTextEdit="1"/>
                </p:cNvSpPr>
                <p:nvPr/>
              </p:nvSpPr>
              <p:spPr>
                <a:xfrm>
                  <a:off x="446204" y="3050724"/>
                  <a:ext cx="652743" cy="523220"/>
                </a:xfrm>
                <a:prstGeom prst="rect">
                  <a:avLst/>
                </a:prstGeom>
                <a:blipFill>
                  <a:blip r:embed="rId4"/>
                  <a:stretch>
                    <a:fillRect/>
                  </a:stretch>
                </a:blipFill>
              </p:spPr>
              <p:txBody>
                <a:bodyPr/>
                <a:lstStyle/>
                <a:p>
                  <a:r>
                    <a:rPr lang="zh-CN" altLang="en-US">
                      <a:noFill/>
                    </a:rPr>
                    <a:t> </a:t>
                  </a:r>
                </a:p>
              </p:txBody>
            </p:sp>
          </mc:Fallback>
        </mc:AlternateContent>
        <p:cxnSp>
          <p:nvCxnSpPr>
            <p:cNvPr id="8" name="连接符: 肘形 7">
              <a:extLst>
                <a:ext uri="{FF2B5EF4-FFF2-40B4-BE49-F238E27FC236}">
                  <a16:creationId xmlns:a16="http://schemas.microsoft.com/office/drawing/2014/main" id="{7BF9B5CD-4B63-4D89-9D38-A39F9E1249DA}"/>
                </a:ext>
              </a:extLst>
            </p:cNvPr>
            <p:cNvCxnSpPr/>
            <p:nvPr/>
          </p:nvCxnSpPr>
          <p:spPr>
            <a:xfrm>
              <a:off x="957829" y="3100986"/>
              <a:ext cx="1008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E7DD1D8-88DB-4540-8DB5-BB52A165DD3C}"/>
                    </a:ext>
                  </a:extLst>
                </p:cNvPr>
                <p:cNvSpPr txBox="1"/>
                <p:nvPr/>
              </p:nvSpPr>
              <p:spPr>
                <a:xfrm>
                  <a:off x="1308138" y="356359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𝟓</m:t>
                        </m:r>
                      </m:oMath>
                    </m:oMathPara>
                  </a14:m>
                  <a:endParaRPr lang="zh-CN" altLang="en-US" sz="2000" b="1" spc="600" dirty="0"/>
                </a:p>
              </p:txBody>
            </p:sp>
          </mc:Choice>
          <mc:Fallback xmlns="">
            <p:sp>
              <p:nvSpPr>
                <p:cNvPr id="9" name="文本框 8">
                  <a:extLst>
                    <a:ext uri="{FF2B5EF4-FFF2-40B4-BE49-F238E27FC236}">
                      <a16:creationId xmlns:a16="http://schemas.microsoft.com/office/drawing/2014/main" id="{6E7DD1D8-88DB-4540-8DB5-BB52A165DD3C}"/>
                    </a:ext>
                  </a:extLst>
                </p:cNvPr>
                <p:cNvSpPr txBox="1">
                  <a:spLocks noRot="1" noChangeAspect="1" noMove="1" noResize="1" noEditPoints="1" noAdjustHandles="1" noChangeArrowheads="1" noChangeShapeType="1" noTextEdit="1"/>
                </p:cNvSpPr>
                <p:nvPr/>
              </p:nvSpPr>
              <p:spPr>
                <a:xfrm>
                  <a:off x="1308138" y="3563599"/>
                  <a:ext cx="65274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1CAEB87-4984-4EF6-85B2-62ADD050CBA0}"/>
                    </a:ext>
                  </a:extLst>
                </p:cNvPr>
                <p:cNvSpPr txBox="1"/>
                <p:nvPr/>
              </p:nvSpPr>
              <p:spPr>
                <a:xfrm>
                  <a:off x="687655" y="356359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10" name="文本框 9">
                  <a:extLst>
                    <a:ext uri="{FF2B5EF4-FFF2-40B4-BE49-F238E27FC236}">
                      <a16:creationId xmlns:a16="http://schemas.microsoft.com/office/drawing/2014/main" id="{D1CAEB87-4984-4EF6-85B2-62ADD050CBA0}"/>
                    </a:ext>
                  </a:extLst>
                </p:cNvPr>
                <p:cNvSpPr txBox="1">
                  <a:spLocks noRot="1" noChangeAspect="1" noMove="1" noResize="1" noEditPoints="1" noAdjustHandles="1" noChangeArrowheads="1" noChangeShapeType="1" noTextEdit="1"/>
                </p:cNvSpPr>
                <p:nvPr/>
              </p:nvSpPr>
              <p:spPr>
                <a:xfrm>
                  <a:off x="687655" y="3563599"/>
                  <a:ext cx="652743" cy="523220"/>
                </a:xfrm>
                <a:prstGeom prst="rect">
                  <a:avLst/>
                </a:prstGeom>
                <a:blipFill>
                  <a:blip r:embed="rId6"/>
                  <a:stretch>
                    <a:fillRect/>
                  </a:stretch>
                </a:blipFill>
              </p:spPr>
              <p:txBody>
                <a:bodyPr/>
                <a:lstStyle/>
                <a:p>
                  <a:r>
                    <a:rPr lang="zh-CN" altLang="en-US">
                      <a:noFill/>
                    </a:rPr>
                    <a:t> </a:t>
                  </a:r>
                </a:p>
              </p:txBody>
            </p:sp>
          </mc:Fallback>
        </mc:AlternateContent>
        <p:cxnSp>
          <p:nvCxnSpPr>
            <p:cNvPr id="11" name="连接符: 肘形 10">
              <a:extLst>
                <a:ext uri="{FF2B5EF4-FFF2-40B4-BE49-F238E27FC236}">
                  <a16:creationId xmlns:a16="http://schemas.microsoft.com/office/drawing/2014/main" id="{B430C331-C0EE-4C91-BB8A-F2242A2B803F}"/>
                </a:ext>
              </a:extLst>
            </p:cNvPr>
            <p:cNvCxnSpPr/>
            <p:nvPr/>
          </p:nvCxnSpPr>
          <p:spPr>
            <a:xfrm>
              <a:off x="1242824" y="3613861"/>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942DD17-E3B7-451C-85ED-E1532124C671}"/>
                    </a:ext>
                  </a:extLst>
                </p:cNvPr>
                <p:cNvSpPr txBox="1"/>
                <p:nvPr/>
              </p:nvSpPr>
              <p:spPr>
                <a:xfrm>
                  <a:off x="1308138" y="408681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12" name="文本框 11">
                  <a:extLst>
                    <a:ext uri="{FF2B5EF4-FFF2-40B4-BE49-F238E27FC236}">
                      <a16:creationId xmlns:a16="http://schemas.microsoft.com/office/drawing/2014/main" id="{8942DD17-E3B7-451C-85ED-E1532124C671}"/>
                    </a:ext>
                  </a:extLst>
                </p:cNvPr>
                <p:cNvSpPr txBox="1">
                  <a:spLocks noRot="1" noChangeAspect="1" noMove="1" noResize="1" noEditPoints="1" noAdjustHandles="1" noChangeArrowheads="1" noChangeShapeType="1" noTextEdit="1"/>
                </p:cNvSpPr>
                <p:nvPr/>
              </p:nvSpPr>
              <p:spPr>
                <a:xfrm>
                  <a:off x="1308138" y="4086819"/>
                  <a:ext cx="65274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894C8A7-BF08-418B-956A-38396EDDB909}"/>
                    </a:ext>
                  </a:extLst>
                </p:cNvPr>
                <p:cNvSpPr txBox="1"/>
                <p:nvPr/>
              </p:nvSpPr>
              <p:spPr>
                <a:xfrm>
                  <a:off x="687655" y="408681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13" name="文本框 12">
                  <a:extLst>
                    <a:ext uri="{FF2B5EF4-FFF2-40B4-BE49-F238E27FC236}">
                      <a16:creationId xmlns:a16="http://schemas.microsoft.com/office/drawing/2014/main" id="{E894C8A7-BF08-418B-956A-38396EDDB909}"/>
                    </a:ext>
                  </a:extLst>
                </p:cNvPr>
                <p:cNvSpPr txBox="1">
                  <a:spLocks noRot="1" noChangeAspect="1" noMove="1" noResize="1" noEditPoints="1" noAdjustHandles="1" noChangeArrowheads="1" noChangeShapeType="1" noTextEdit="1"/>
                </p:cNvSpPr>
                <p:nvPr/>
              </p:nvSpPr>
              <p:spPr>
                <a:xfrm>
                  <a:off x="687655" y="4086819"/>
                  <a:ext cx="652743" cy="523220"/>
                </a:xfrm>
                <a:prstGeom prst="rect">
                  <a:avLst/>
                </a:prstGeom>
                <a:blipFill>
                  <a:blip r:embed="rId8"/>
                  <a:stretch>
                    <a:fillRect/>
                  </a:stretch>
                </a:blipFill>
              </p:spPr>
              <p:txBody>
                <a:bodyPr/>
                <a:lstStyle/>
                <a:p>
                  <a:r>
                    <a:rPr lang="zh-CN" altLang="en-US">
                      <a:noFill/>
                    </a:rPr>
                    <a:t> </a:t>
                  </a:r>
                </a:p>
              </p:txBody>
            </p:sp>
          </mc:Fallback>
        </mc:AlternateContent>
        <p:cxnSp>
          <p:nvCxnSpPr>
            <p:cNvPr id="14" name="连接符: 肘形 13">
              <a:extLst>
                <a:ext uri="{FF2B5EF4-FFF2-40B4-BE49-F238E27FC236}">
                  <a16:creationId xmlns:a16="http://schemas.microsoft.com/office/drawing/2014/main" id="{45440EB0-FF03-4396-B909-32941377B680}"/>
                </a:ext>
              </a:extLst>
            </p:cNvPr>
            <p:cNvCxnSpPr/>
            <p:nvPr/>
          </p:nvCxnSpPr>
          <p:spPr>
            <a:xfrm>
              <a:off x="1242824" y="4137081"/>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D4347A6-ED55-4C57-92EF-3D8642C30D75}"/>
                    </a:ext>
                  </a:extLst>
                </p:cNvPr>
                <p:cNvSpPr txBox="1"/>
                <p:nvPr/>
              </p:nvSpPr>
              <p:spPr>
                <a:xfrm>
                  <a:off x="1306195"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𝟏</m:t>
                        </m:r>
                      </m:oMath>
                    </m:oMathPara>
                  </a14:m>
                  <a:endParaRPr lang="zh-CN" altLang="en-US" sz="2000" b="1" spc="600" dirty="0"/>
                </a:p>
              </p:txBody>
            </p:sp>
          </mc:Choice>
          <mc:Fallback xmlns="">
            <p:sp>
              <p:nvSpPr>
                <p:cNvPr id="15" name="文本框 14">
                  <a:extLst>
                    <a:ext uri="{FF2B5EF4-FFF2-40B4-BE49-F238E27FC236}">
                      <a16:creationId xmlns:a16="http://schemas.microsoft.com/office/drawing/2014/main" id="{FD4347A6-ED55-4C57-92EF-3D8642C30D75}"/>
                    </a:ext>
                  </a:extLst>
                </p:cNvPr>
                <p:cNvSpPr txBox="1">
                  <a:spLocks noRot="1" noChangeAspect="1" noMove="1" noResize="1" noEditPoints="1" noAdjustHandles="1" noChangeArrowheads="1" noChangeShapeType="1" noTextEdit="1"/>
                </p:cNvSpPr>
                <p:nvPr/>
              </p:nvSpPr>
              <p:spPr>
                <a:xfrm>
                  <a:off x="1306195" y="4599694"/>
                  <a:ext cx="6527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539B6FB-3FFF-464C-8454-F192E824DEC2}"/>
                    </a:ext>
                  </a:extLst>
                </p:cNvPr>
                <p:cNvSpPr txBox="1"/>
                <p:nvPr/>
              </p:nvSpPr>
              <p:spPr>
                <a:xfrm>
                  <a:off x="685712"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16" name="文本框 15">
                  <a:extLst>
                    <a:ext uri="{FF2B5EF4-FFF2-40B4-BE49-F238E27FC236}">
                      <a16:creationId xmlns:a16="http://schemas.microsoft.com/office/drawing/2014/main" id="{A539B6FB-3FFF-464C-8454-F192E824DEC2}"/>
                    </a:ext>
                  </a:extLst>
                </p:cNvPr>
                <p:cNvSpPr txBox="1">
                  <a:spLocks noRot="1" noChangeAspect="1" noMove="1" noResize="1" noEditPoints="1" noAdjustHandles="1" noChangeArrowheads="1" noChangeShapeType="1" noTextEdit="1"/>
                </p:cNvSpPr>
                <p:nvPr/>
              </p:nvSpPr>
              <p:spPr>
                <a:xfrm>
                  <a:off x="685712" y="4599694"/>
                  <a:ext cx="652743" cy="523220"/>
                </a:xfrm>
                <a:prstGeom prst="rect">
                  <a:avLst/>
                </a:prstGeom>
                <a:blipFill>
                  <a:blip r:embed="rId10"/>
                  <a:stretch>
                    <a:fillRect/>
                  </a:stretch>
                </a:blipFill>
              </p:spPr>
              <p:txBody>
                <a:bodyPr/>
                <a:lstStyle/>
                <a:p>
                  <a:r>
                    <a:rPr lang="zh-CN" altLang="en-US">
                      <a:noFill/>
                    </a:rPr>
                    <a:t> </a:t>
                  </a:r>
                </a:p>
              </p:txBody>
            </p:sp>
          </mc:Fallback>
        </mc:AlternateContent>
        <p:cxnSp>
          <p:nvCxnSpPr>
            <p:cNvPr id="17" name="连接符: 肘形 16">
              <a:extLst>
                <a:ext uri="{FF2B5EF4-FFF2-40B4-BE49-F238E27FC236}">
                  <a16:creationId xmlns:a16="http://schemas.microsoft.com/office/drawing/2014/main" id="{10D0C680-3171-437E-861C-29F871633DC8}"/>
                </a:ext>
              </a:extLst>
            </p:cNvPr>
            <p:cNvCxnSpPr/>
            <p:nvPr/>
          </p:nvCxnSpPr>
          <p:spPr>
            <a:xfrm>
              <a:off x="1240881" y="4649956"/>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8010197-FF5F-4F48-A5D1-3AD3D8DCF0F0}"/>
                    </a:ext>
                  </a:extLst>
                </p:cNvPr>
                <p:cNvSpPr txBox="1"/>
                <p:nvPr/>
              </p:nvSpPr>
              <p:spPr>
                <a:xfrm>
                  <a:off x="1313086" y="5161556"/>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rgbClr val="FF0000"/>
                            </a:solidFill>
                            <a:latin typeface="Cambria Math" panose="02040503050406030204" pitchFamily="18" charset="0"/>
                          </a:rPr>
                          <m:t>𝟎</m:t>
                        </m:r>
                      </m:oMath>
                    </m:oMathPara>
                  </a14:m>
                  <a:endParaRPr lang="zh-CN" altLang="en-US" sz="2000" b="1" spc="600" dirty="0">
                    <a:solidFill>
                      <a:srgbClr val="FF0000"/>
                    </a:solidFill>
                  </a:endParaRPr>
                </a:p>
              </p:txBody>
            </p:sp>
          </mc:Choice>
          <mc:Fallback xmlns="">
            <p:sp>
              <p:nvSpPr>
                <p:cNvPr id="18" name="文本框 17">
                  <a:extLst>
                    <a:ext uri="{FF2B5EF4-FFF2-40B4-BE49-F238E27FC236}">
                      <a16:creationId xmlns:a16="http://schemas.microsoft.com/office/drawing/2014/main" id="{F8010197-FF5F-4F48-A5D1-3AD3D8DCF0F0}"/>
                    </a:ext>
                  </a:extLst>
                </p:cNvPr>
                <p:cNvSpPr txBox="1">
                  <a:spLocks noRot="1" noChangeAspect="1" noMove="1" noResize="1" noEditPoints="1" noAdjustHandles="1" noChangeArrowheads="1" noChangeShapeType="1" noTextEdit="1"/>
                </p:cNvSpPr>
                <p:nvPr/>
              </p:nvSpPr>
              <p:spPr>
                <a:xfrm>
                  <a:off x="1313086" y="5161556"/>
                  <a:ext cx="652743" cy="523220"/>
                </a:xfrm>
                <a:prstGeom prst="rect">
                  <a:avLst/>
                </a:prstGeom>
                <a:blipFill>
                  <a:blip r:embed="rId11"/>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246344A1-6108-4DDF-8832-6F3BEB3CE241}"/>
                </a:ext>
              </a:extLst>
            </p:cNvPr>
            <p:cNvGrpSpPr/>
            <p:nvPr/>
          </p:nvGrpSpPr>
          <p:grpSpPr>
            <a:xfrm>
              <a:off x="1905000" y="4599694"/>
              <a:ext cx="1563932" cy="523220"/>
              <a:chOff x="1905000" y="4599694"/>
              <a:chExt cx="1563932" cy="523220"/>
            </a:xfrm>
          </p:grpSpPr>
          <p:cxnSp>
            <p:nvCxnSpPr>
              <p:cNvPr id="34" name="直接连接符 33">
                <a:extLst>
                  <a:ext uri="{FF2B5EF4-FFF2-40B4-BE49-F238E27FC236}">
                    <a16:creationId xmlns:a16="http://schemas.microsoft.com/office/drawing/2014/main" id="{65D8F944-C14B-4630-B650-A7D91EBBC55E}"/>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17D080A-5F3E-45FB-B3D4-6E660F91F60A}"/>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35" name="文本框 34">
                    <a:extLst>
                      <a:ext uri="{FF2B5EF4-FFF2-40B4-BE49-F238E27FC236}">
                        <a16:creationId xmlns:a16="http://schemas.microsoft.com/office/drawing/2014/main" id="{917D080A-5F3E-45FB-B3D4-6E660F91F60A}"/>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2885D887-C5F8-4CBB-831B-8826229DA5AD}"/>
                </a:ext>
              </a:extLst>
            </p:cNvPr>
            <p:cNvGrpSpPr/>
            <p:nvPr/>
          </p:nvGrpSpPr>
          <p:grpSpPr>
            <a:xfrm>
              <a:off x="1893624" y="4094662"/>
              <a:ext cx="1563932" cy="523220"/>
              <a:chOff x="1905000" y="4599694"/>
              <a:chExt cx="1563932" cy="523220"/>
            </a:xfrm>
          </p:grpSpPr>
          <p:cxnSp>
            <p:nvCxnSpPr>
              <p:cNvPr id="32" name="直接连接符 31">
                <a:extLst>
                  <a:ext uri="{FF2B5EF4-FFF2-40B4-BE49-F238E27FC236}">
                    <a16:creationId xmlns:a16="http://schemas.microsoft.com/office/drawing/2014/main" id="{0F89D55C-98FE-4277-A8FE-EC46AADEC3BA}"/>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D2B97A3-C46E-474B-931B-C647B76EBD54}"/>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𝟎</m:t>
                          </m:r>
                        </m:oMath>
                      </m:oMathPara>
                    </a14:m>
                    <a:endParaRPr lang="zh-CN" altLang="en-US" sz="2000" b="1" spc="600" dirty="0"/>
                  </a:p>
                </p:txBody>
              </p:sp>
            </mc:Choice>
            <mc:Fallback xmlns="">
              <p:sp>
                <p:nvSpPr>
                  <p:cNvPr id="33" name="文本框 32">
                    <a:extLst>
                      <a:ext uri="{FF2B5EF4-FFF2-40B4-BE49-F238E27FC236}">
                        <a16:creationId xmlns:a16="http://schemas.microsoft.com/office/drawing/2014/main" id="{ED2B97A3-C46E-474B-931B-C647B76EBD54}"/>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3"/>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99B7FC91-62F5-4129-B8A2-C6E74C825A64}"/>
                </a:ext>
              </a:extLst>
            </p:cNvPr>
            <p:cNvGrpSpPr/>
            <p:nvPr/>
          </p:nvGrpSpPr>
          <p:grpSpPr>
            <a:xfrm>
              <a:off x="1899133" y="3558482"/>
              <a:ext cx="1563932" cy="523220"/>
              <a:chOff x="1905000" y="4599694"/>
              <a:chExt cx="1563932" cy="523220"/>
            </a:xfrm>
          </p:grpSpPr>
          <p:cxnSp>
            <p:nvCxnSpPr>
              <p:cNvPr id="30" name="直接连接符 29">
                <a:extLst>
                  <a:ext uri="{FF2B5EF4-FFF2-40B4-BE49-F238E27FC236}">
                    <a16:creationId xmlns:a16="http://schemas.microsoft.com/office/drawing/2014/main" id="{DBA80596-7400-4962-8CE6-A6839FC163E3}"/>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06B58FC-03C4-4ACB-8C88-4210F864CAE6}"/>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31" name="文本框 30">
                    <a:extLst>
                      <a:ext uri="{FF2B5EF4-FFF2-40B4-BE49-F238E27FC236}">
                        <a16:creationId xmlns:a16="http://schemas.microsoft.com/office/drawing/2014/main" id="{606B58FC-03C4-4ACB-8C88-4210F864CAE6}"/>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4"/>
                    <a:stretch>
                      <a:fillRect/>
                    </a:stretch>
                  </a:blipFill>
                </p:spPr>
                <p:txBody>
                  <a:bodyPr/>
                  <a:lstStyle/>
                  <a:p>
                    <a:r>
                      <a:rPr lang="zh-CN" altLang="en-US">
                        <a:noFill/>
                      </a:rPr>
                      <a:t> </a:t>
                    </a:r>
                  </a:p>
                </p:txBody>
              </p:sp>
            </mc:Fallback>
          </mc:AlternateContent>
        </p:grpSp>
        <p:grpSp>
          <p:nvGrpSpPr>
            <p:cNvPr id="22" name="组合 21">
              <a:extLst>
                <a:ext uri="{FF2B5EF4-FFF2-40B4-BE49-F238E27FC236}">
                  <a16:creationId xmlns:a16="http://schemas.microsoft.com/office/drawing/2014/main" id="{9C9002D0-5CE1-4F6E-859C-8CD76B9E9184}"/>
                </a:ext>
              </a:extLst>
            </p:cNvPr>
            <p:cNvGrpSpPr/>
            <p:nvPr/>
          </p:nvGrpSpPr>
          <p:grpSpPr>
            <a:xfrm>
              <a:off x="1905000" y="3032791"/>
              <a:ext cx="1563932" cy="523220"/>
              <a:chOff x="1905000" y="4599694"/>
              <a:chExt cx="1563932" cy="523220"/>
            </a:xfrm>
          </p:grpSpPr>
          <p:cxnSp>
            <p:nvCxnSpPr>
              <p:cNvPr id="28" name="直接连接符 27">
                <a:extLst>
                  <a:ext uri="{FF2B5EF4-FFF2-40B4-BE49-F238E27FC236}">
                    <a16:creationId xmlns:a16="http://schemas.microsoft.com/office/drawing/2014/main" id="{7D888368-F36A-455B-9ED8-0C08FA65DBB9}"/>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D49119E-36DD-4F99-AE43-74556A9BB1A7}"/>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29" name="文本框 28">
                    <a:extLst>
                      <a:ext uri="{FF2B5EF4-FFF2-40B4-BE49-F238E27FC236}">
                        <a16:creationId xmlns:a16="http://schemas.microsoft.com/office/drawing/2014/main" id="{0D49119E-36DD-4F99-AE43-74556A9BB1A7}"/>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5"/>
                    <a:stretch>
                      <a:fillRect/>
                    </a:stretch>
                  </a:blipFill>
                </p:spPr>
                <p:txBody>
                  <a:bodyPr/>
                  <a:lstStyle/>
                  <a:p>
                    <a:r>
                      <a:rPr lang="zh-CN" altLang="en-US">
                        <a:noFill/>
                      </a:rPr>
                      <a:t> </a:t>
                    </a:r>
                  </a:p>
                </p:txBody>
              </p:sp>
            </mc:Fallback>
          </mc:AlternateContent>
        </p:grpSp>
        <p:sp>
          <p:nvSpPr>
            <p:cNvPr id="23" name="TextBox 5">
              <a:extLst>
                <a:ext uri="{FF2B5EF4-FFF2-40B4-BE49-F238E27FC236}">
                  <a16:creationId xmlns:a16="http://schemas.microsoft.com/office/drawing/2014/main" id="{476D9812-3D96-4132-9550-CE280A737C57}"/>
                </a:ext>
              </a:extLst>
            </p:cNvPr>
            <p:cNvSpPr txBox="1"/>
            <p:nvPr/>
          </p:nvSpPr>
          <p:spPr>
            <a:xfrm>
              <a:off x="1065173" y="1938563"/>
              <a:ext cx="2196435" cy="461665"/>
            </a:xfrm>
            <a:prstGeom prst="rect">
              <a:avLst/>
            </a:prstGeom>
            <a:noFill/>
          </p:spPr>
          <p:txBody>
            <a:bodyPr wrap="none" rtlCol="0">
              <a:spAutoFit/>
            </a:bodyPr>
            <a:lstStyle/>
            <a:p>
              <a:pPr>
                <a:buSzPct val="100000"/>
              </a:pPr>
              <a:r>
                <a:rPr lang="zh-CN" altLang="en-US" sz="2400" b="1" dirty="0">
                  <a:solidFill>
                    <a:srgbClr val="0070C0"/>
                  </a:solidFill>
                  <a:ea typeface="楷体" pitchFamily="49" charset="-122"/>
                </a:rPr>
                <a:t>整数：除</a:t>
              </a:r>
              <a:r>
                <a:rPr lang="en-US" altLang="zh-CN" sz="2400" b="1" dirty="0">
                  <a:solidFill>
                    <a:srgbClr val="0070C0"/>
                  </a:solidFill>
                  <a:ea typeface="楷体" pitchFamily="49" charset="-122"/>
                </a:rPr>
                <a:t>2</a:t>
              </a:r>
              <a:r>
                <a:rPr lang="zh-CN" altLang="en-US" sz="2400" b="1" dirty="0">
                  <a:solidFill>
                    <a:srgbClr val="0070C0"/>
                  </a:solidFill>
                  <a:ea typeface="楷体" pitchFamily="49" charset="-122"/>
                </a:rPr>
                <a:t>取余</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BA5007-3B48-4BEE-BF35-D0506D6505C4}"/>
                    </a:ext>
                  </a:extLst>
                </p:cNvPr>
                <p:cNvSpPr txBox="1"/>
                <p:nvPr/>
              </p:nvSpPr>
              <p:spPr>
                <a:xfrm>
                  <a:off x="2720991" y="2398933"/>
                  <a:ext cx="7681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i="1" dirty="0">
                            <a:solidFill>
                              <a:schemeClr val="accent6"/>
                            </a:solidFill>
                            <a:latin typeface="Cambria Math" panose="02040503050406030204" pitchFamily="18" charset="0"/>
                          </a:rPr>
                          <m:t>余数</m:t>
                        </m:r>
                      </m:oMath>
                    </m:oMathPara>
                  </a14:m>
                  <a:endParaRPr lang="zh-CN" altLang="en-US" sz="1600" dirty="0"/>
                </a:p>
              </p:txBody>
            </p:sp>
          </mc:Choice>
          <mc:Fallback xmlns="">
            <p:sp>
              <p:nvSpPr>
                <p:cNvPr id="24" name="文本框 23">
                  <a:extLst>
                    <a:ext uri="{FF2B5EF4-FFF2-40B4-BE49-F238E27FC236}">
                      <a16:creationId xmlns:a16="http://schemas.microsoft.com/office/drawing/2014/main" id="{5EBA5007-3B48-4BEE-BF35-D0506D6505C4}"/>
                    </a:ext>
                  </a:extLst>
                </p:cNvPr>
                <p:cNvSpPr txBox="1">
                  <a:spLocks noRot="1" noChangeAspect="1" noMove="1" noResize="1" noEditPoints="1" noAdjustHandles="1" noChangeArrowheads="1" noChangeShapeType="1" noTextEdit="1"/>
                </p:cNvSpPr>
                <p:nvPr/>
              </p:nvSpPr>
              <p:spPr>
                <a:xfrm>
                  <a:off x="2720991" y="2398933"/>
                  <a:ext cx="768159" cy="400110"/>
                </a:xfrm>
                <a:prstGeom prst="rect">
                  <a:avLst/>
                </a:prstGeom>
                <a:blipFill>
                  <a:blip r:embed="rId16"/>
                  <a:stretch>
                    <a:fillRect b="-13846"/>
                  </a:stretch>
                </a:blipFill>
              </p:spPr>
              <p:txBody>
                <a:bodyPr/>
                <a:lstStyle/>
                <a:p>
                  <a:r>
                    <a:rPr lang="zh-CN" altLang="en-US">
                      <a:noFill/>
                    </a:rPr>
                    <a:t> </a:t>
                  </a:r>
                </a:p>
              </p:txBody>
            </p:sp>
          </mc:Fallback>
        </mc:AlternateContent>
        <p:sp>
          <p:nvSpPr>
            <p:cNvPr id="25" name="箭头: 下 24">
              <a:extLst>
                <a:ext uri="{FF2B5EF4-FFF2-40B4-BE49-F238E27FC236}">
                  <a16:creationId xmlns:a16="http://schemas.microsoft.com/office/drawing/2014/main" id="{1CDF409F-ABF1-4517-B759-48FEDCBA679D}"/>
                </a:ext>
              </a:extLst>
            </p:cNvPr>
            <p:cNvSpPr/>
            <p:nvPr/>
          </p:nvSpPr>
          <p:spPr>
            <a:xfrm flipV="1">
              <a:off x="2819670" y="2763338"/>
              <a:ext cx="570803" cy="2456362"/>
            </a:xfrm>
            <a:prstGeom prst="downArrow">
              <a:avLst/>
            </a:prstGeom>
            <a:no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43F1791-D23A-475E-A0B6-2E34AF9E170C}"/>
                </a:ext>
              </a:extLst>
            </p:cNvPr>
            <p:cNvSpPr txBox="1"/>
            <p:nvPr/>
          </p:nvSpPr>
          <p:spPr>
            <a:xfrm>
              <a:off x="538863" y="5733081"/>
              <a:ext cx="1210588" cy="400110"/>
            </a:xfrm>
            <a:prstGeom prst="wedgeRectCallout">
              <a:avLst>
                <a:gd name="adj1" fmla="val 33120"/>
                <a:gd name="adj2" fmla="val -87138"/>
              </a:avLst>
            </a:prstGeom>
            <a:noFill/>
            <a:ln>
              <a:solidFill>
                <a:srgbClr val="C0C0C0"/>
              </a:solidFill>
            </a:ln>
          </p:spPr>
          <p:txBody>
            <a:bodyPr wrap="none" rtlCol="0">
              <a:spAutoFit/>
            </a:bodyPr>
            <a:lstStyle/>
            <a:p>
              <a:r>
                <a:rPr lang="zh-CN" altLang="en-US" sz="2000" dirty="0">
                  <a:solidFill>
                    <a:srgbClr val="FF0000"/>
                  </a:solidFill>
                </a:rPr>
                <a:t>除尽为止</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28AB296-EB13-4B51-A512-08DC708A3C7B}"/>
                    </a:ext>
                  </a:extLst>
                </p:cNvPr>
                <p:cNvSpPr txBox="1"/>
                <p:nvPr/>
              </p:nvSpPr>
              <p:spPr>
                <a:xfrm>
                  <a:off x="2414674" y="5661565"/>
                  <a:ext cx="152798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𝟏𝟎𝟏𝟏</m:t>
                        </m:r>
                      </m:oMath>
                    </m:oMathPara>
                  </a14:m>
                  <a:endParaRPr lang="zh-CN" altLang="en-US" sz="2000" b="1" spc="600" dirty="0"/>
                </a:p>
              </p:txBody>
            </p:sp>
          </mc:Choice>
          <mc:Fallback xmlns="">
            <p:sp>
              <p:nvSpPr>
                <p:cNvPr id="27" name="文本框 26">
                  <a:extLst>
                    <a:ext uri="{FF2B5EF4-FFF2-40B4-BE49-F238E27FC236}">
                      <a16:creationId xmlns:a16="http://schemas.microsoft.com/office/drawing/2014/main" id="{928AB296-EB13-4B51-A512-08DC708A3C7B}"/>
                    </a:ext>
                  </a:extLst>
                </p:cNvPr>
                <p:cNvSpPr txBox="1">
                  <a:spLocks noRot="1" noChangeAspect="1" noMove="1" noResize="1" noEditPoints="1" noAdjustHandles="1" noChangeArrowheads="1" noChangeShapeType="1" noTextEdit="1"/>
                </p:cNvSpPr>
                <p:nvPr/>
              </p:nvSpPr>
              <p:spPr>
                <a:xfrm>
                  <a:off x="2414674" y="5661565"/>
                  <a:ext cx="1527982" cy="523220"/>
                </a:xfrm>
                <a:prstGeom prst="rect">
                  <a:avLst/>
                </a:prstGeom>
                <a:blipFill>
                  <a:blip r:embed="rId17"/>
                  <a:stretch>
                    <a:fillRect/>
                  </a:stretch>
                </a:blipFill>
              </p:spPr>
              <p:txBody>
                <a:bodyPr/>
                <a:lstStyle/>
                <a:p>
                  <a:r>
                    <a:rPr lang="zh-CN" altLang="en-US">
                      <a:noFill/>
                    </a:rPr>
                    <a:t> </a:t>
                  </a:r>
                </a:p>
              </p:txBody>
            </p:sp>
          </mc:Fallback>
        </mc:AlternateContent>
      </p:grpSp>
      <p:grpSp>
        <p:nvGrpSpPr>
          <p:cNvPr id="90" name="组合 89">
            <a:extLst>
              <a:ext uri="{FF2B5EF4-FFF2-40B4-BE49-F238E27FC236}">
                <a16:creationId xmlns:a16="http://schemas.microsoft.com/office/drawing/2014/main" id="{333EF263-04F4-40F2-AC0A-890BB35E7F19}"/>
              </a:ext>
            </a:extLst>
          </p:cNvPr>
          <p:cNvGrpSpPr/>
          <p:nvPr/>
        </p:nvGrpSpPr>
        <p:grpSpPr>
          <a:xfrm>
            <a:off x="6485040" y="1185996"/>
            <a:ext cx="4397738" cy="4348714"/>
            <a:chOff x="5766583" y="1980655"/>
            <a:chExt cx="4397738" cy="4348714"/>
          </a:xfrm>
        </p:grpSpPr>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9BE3E36A-8324-430F-BA01-3A706028A951}"/>
                    </a:ext>
                  </a:extLst>
                </p:cNvPr>
                <p:cNvSpPr txBox="1"/>
                <p:nvPr/>
              </p:nvSpPr>
              <p:spPr>
                <a:xfrm>
                  <a:off x="7351210" y="2690037"/>
                  <a:ext cx="11549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𝟎</m:t>
                        </m:r>
                        <m:r>
                          <a:rPr lang="en-US" altLang="zh-CN" sz="2800" b="1" i="1" spc="600" dirty="0" smtClean="0">
                            <a:latin typeface="Cambria Math" panose="02040503050406030204" pitchFamily="18" charset="0"/>
                          </a:rPr>
                          <m:t>.</m:t>
                        </m:r>
                        <m:r>
                          <a:rPr lang="en-US" altLang="zh-CN" sz="2800" b="1" i="1" spc="600" dirty="0" smtClean="0">
                            <a:latin typeface="Cambria Math" panose="02040503050406030204" pitchFamily="18" charset="0"/>
                          </a:rPr>
                          <m:t>𝟒</m:t>
                        </m:r>
                      </m:oMath>
                    </m:oMathPara>
                  </a14:m>
                  <a:endParaRPr lang="zh-CN" altLang="en-US" sz="2000" b="1" spc="600" dirty="0"/>
                </a:p>
              </p:txBody>
            </p:sp>
          </mc:Choice>
          <mc:Fallback xmlns="">
            <p:sp>
              <p:nvSpPr>
                <p:cNvPr id="37" name="文本框 36">
                  <a:extLst>
                    <a:ext uri="{FF2B5EF4-FFF2-40B4-BE49-F238E27FC236}">
                      <a16:creationId xmlns:a16="http://schemas.microsoft.com/office/drawing/2014/main" id="{9BE3E36A-8324-430F-BA01-3A706028A951}"/>
                    </a:ext>
                  </a:extLst>
                </p:cNvPr>
                <p:cNvSpPr txBox="1">
                  <a:spLocks noRot="1" noChangeAspect="1" noMove="1" noResize="1" noEditPoints="1" noAdjustHandles="1" noChangeArrowheads="1" noChangeShapeType="1" noTextEdit="1"/>
                </p:cNvSpPr>
                <p:nvPr/>
              </p:nvSpPr>
              <p:spPr>
                <a:xfrm>
                  <a:off x="7351210" y="2690037"/>
                  <a:ext cx="115499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941F9C7-69CA-478B-8289-00975770F184}"/>
                    </a:ext>
                  </a:extLst>
                </p:cNvPr>
                <p:cNvSpPr txBox="1"/>
                <p:nvPr/>
              </p:nvSpPr>
              <p:spPr>
                <a:xfrm>
                  <a:off x="7351210" y="3219241"/>
                  <a:ext cx="11549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𝟎</m:t>
                        </m:r>
                        <m:r>
                          <a:rPr lang="en-US" altLang="zh-CN" sz="2800" b="1" i="1" spc="600" dirty="0" smtClean="0">
                            <a:latin typeface="Cambria Math" panose="02040503050406030204" pitchFamily="18" charset="0"/>
                          </a:rPr>
                          <m:t>.</m:t>
                        </m:r>
                        <m:r>
                          <a:rPr lang="en-US" altLang="zh-CN" sz="2800" b="1" i="1" spc="600" dirty="0" smtClean="0">
                            <a:latin typeface="Cambria Math" panose="02040503050406030204" pitchFamily="18" charset="0"/>
                          </a:rPr>
                          <m:t>𝟖</m:t>
                        </m:r>
                      </m:oMath>
                    </m:oMathPara>
                  </a14:m>
                  <a:endParaRPr lang="zh-CN" altLang="en-US" sz="2000" b="1" spc="600" dirty="0"/>
                </a:p>
              </p:txBody>
            </p:sp>
          </mc:Choice>
          <mc:Fallback xmlns="">
            <p:sp>
              <p:nvSpPr>
                <p:cNvPr id="40" name="文本框 39">
                  <a:extLst>
                    <a:ext uri="{FF2B5EF4-FFF2-40B4-BE49-F238E27FC236}">
                      <a16:creationId xmlns:a16="http://schemas.microsoft.com/office/drawing/2014/main" id="{B941F9C7-69CA-478B-8289-00975770F184}"/>
                    </a:ext>
                  </a:extLst>
                </p:cNvPr>
                <p:cNvSpPr txBox="1">
                  <a:spLocks noRot="1" noChangeAspect="1" noMove="1" noResize="1" noEditPoints="1" noAdjustHandles="1" noChangeArrowheads="1" noChangeShapeType="1" noTextEdit="1"/>
                </p:cNvSpPr>
                <p:nvPr/>
              </p:nvSpPr>
              <p:spPr>
                <a:xfrm>
                  <a:off x="7351210" y="3219241"/>
                  <a:ext cx="1154996"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6A414F0-D4AB-4E27-A4A6-01E0455DA6BB}"/>
                    </a:ext>
                  </a:extLst>
                </p:cNvPr>
                <p:cNvSpPr txBox="1"/>
                <p:nvPr/>
              </p:nvSpPr>
              <p:spPr>
                <a:xfrm>
                  <a:off x="7351210" y="3796891"/>
                  <a:ext cx="11549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𝟎</m:t>
                        </m:r>
                        <m:r>
                          <a:rPr lang="en-US" altLang="zh-CN" sz="2800" b="1" i="1" spc="600" dirty="0" smtClean="0">
                            <a:latin typeface="Cambria Math" panose="02040503050406030204" pitchFamily="18" charset="0"/>
                          </a:rPr>
                          <m:t>.</m:t>
                        </m:r>
                        <m:r>
                          <a:rPr lang="en-US" altLang="zh-CN" sz="2800" b="1" i="1" spc="600" dirty="0" smtClean="0">
                            <a:latin typeface="Cambria Math" panose="02040503050406030204" pitchFamily="18" charset="0"/>
                          </a:rPr>
                          <m:t>𝟔</m:t>
                        </m:r>
                      </m:oMath>
                    </m:oMathPara>
                  </a14:m>
                  <a:endParaRPr lang="zh-CN" altLang="en-US" sz="2000" b="1" spc="600" dirty="0"/>
                </a:p>
              </p:txBody>
            </p:sp>
          </mc:Choice>
          <mc:Fallback xmlns="">
            <p:sp>
              <p:nvSpPr>
                <p:cNvPr id="43" name="文本框 42">
                  <a:extLst>
                    <a:ext uri="{FF2B5EF4-FFF2-40B4-BE49-F238E27FC236}">
                      <a16:creationId xmlns:a16="http://schemas.microsoft.com/office/drawing/2014/main" id="{26A414F0-D4AB-4E27-A4A6-01E0455DA6BB}"/>
                    </a:ext>
                  </a:extLst>
                </p:cNvPr>
                <p:cNvSpPr txBox="1">
                  <a:spLocks noRot="1" noChangeAspect="1" noMove="1" noResize="1" noEditPoints="1" noAdjustHandles="1" noChangeArrowheads="1" noChangeShapeType="1" noTextEdit="1"/>
                </p:cNvSpPr>
                <p:nvPr/>
              </p:nvSpPr>
              <p:spPr>
                <a:xfrm>
                  <a:off x="7351210" y="3796891"/>
                  <a:ext cx="115499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8B0D069-92A5-402F-AF74-D53B67F152B6}"/>
                    </a:ext>
                  </a:extLst>
                </p:cNvPr>
                <p:cNvSpPr txBox="1"/>
                <p:nvPr/>
              </p:nvSpPr>
              <p:spPr>
                <a:xfrm>
                  <a:off x="7351210" y="4336981"/>
                  <a:ext cx="11549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𝟎</m:t>
                        </m:r>
                        <m:r>
                          <a:rPr lang="en-US" altLang="zh-CN" sz="2800" b="1" i="1" spc="600" dirty="0" smtClean="0">
                            <a:latin typeface="Cambria Math" panose="02040503050406030204" pitchFamily="18" charset="0"/>
                          </a:rPr>
                          <m:t>.</m:t>
                        </m:r>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46" name="文本框 45">
                  <a:extLst>
                    <a:ext uri="{FF2B5EF4-FFF2-40B4-BE49-F238E27FC236}">
                      <a16:creationId xmlns:a16="http://schemas.microsoft.com/office/drawing/2014/main" id="{38B0D069-92A5-402F-AF74-D53B67F152B6}"/>
                    </a:ext>
                  </a:extLst>
                </p:cNvPr>
                <p:cNvSpPr txBox="1">
                  <a:spLocks noRot="1" noChangeAspect="1" noMove="1" noResize="1" noEditPoints="1" noAdjustHandles="1" noChangeArrowheads="1" noChangeShapeType="1" noTextEdit="1"/>
                </p:cNvSpPr>
                <p:nvPr/>
              </p:nvSpPr>
              <p:spPr>
                <a:xfrm>
                  <a:off x="7351210" y="4336981"/>
                  <a:ext cx="1154996"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8BA9BEAF-9F1C-4B99-BFBE-3E74CCA4200E}"/>
                    </a:ext>
                  </a:extLst>
                </p:cNvPr>
                <p:cNvSpPr txBox="1"/>
                <p:nvPr/>
              </p:nvSpPr>
              <p:spPr>
                <a:xfrm>
                  <a:off x="7351210" y="4909729"/>
                  <a:ext cx="11549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rgbClr val="FF0000"/>
                            </a:solidFill>
                            <a:latin typeface="Cambria Math" panose="02040503050406030204" pitchFamily="18" charset="0"/>
                          </a:rPr>
                          <m:t>𝟎</m:t>
                        </m:r>
                        <m:r>
                          <a:rPr lang="en-US" altLang="zh-CN" sz="2800" b="1" i="1" spc="600" dirty="0" smtClean="0">
                            <a:solidFill>
                              <a:srgbClr val="FF0000"/>
                            </a:solidFill>
                            <a:latin typeface="Cambria Math" panose="02040503050406030204" pitchFamily="18" charset="0"/>
                          </a:rPr>
                          <m:t>.</m:t>
                        </m:r>
                        <m:r>
                          <a:rPr lang="en-US" altLang="zh-CN" sz="2800" b="1" i="1" spc="600" dirty="0" smtClean="0">
                            <a:solidFill>
                              <a:srgbClr val="FF0000"/>
                            </a:solidFill>
                            <a:latin typeface="Cambria Math" panose="02040503050406030204" pitchFamily="18" charset="0"/>
                          </a:rPr>
                          <m:t>𝟒</m:t>
                        </m:r>
                      </m:oMath>
                    </m:oMathPara>
                  </a14:m>
                  <a:endParaRPr lang="zh-CN" altLang="en-US" sz="2000" b="1" spc="600" dirty="0">
                    <a:solidFill>
                      <a:srgbClr val="FF0000"/>
                    </a:solidFill>
                  </a:endParaRPr>
                </a:p>
              </p:txBody>
            </p:sp>
          </mc:Choice>
          <mc:Fallback xmlns="">
            <p:sp>
              <p:nvSpPr>
                <p:cNvPr id="49" name="文本框 48">
                  <a:extLst>
                    <a:ext uri="{FF2B5EF4-FFF2-40B4-BE49-F238E27FC236}">
                      <a16:creationId xmlns:a16="http://schemas.microsoft.com/office/drawing/2014/main" id="{8BA9BEAF-9F1C-4B99-BFBE-3E74CCA4200E}"/>
                    </a:ext>
                  </a:extLst>
                </p:cNvPr>
                <p:cNvSpPr txBox="1">
                  <a:spLocks noRot="1" noChangeAspect="1" noMove="1" noResize="1" noEditPoints="1" noAdjustHandles="1" noChangeArrowheads="1" noChangeShapeType="1" noTextEdit="1"/>
                </p:cNvSpPr>
                <p:nvPr/>
              </p:nvSpPr>
              <p:spPr>
                <a:xfrm>
                  <a:off x="7351210" y="4909729"/>
                  <a:ext cx="1154996" cy="523220"/>
                </a:xfrm>
                <a:prstGeom prst="rect">
                  <a:avLst/>
                </a:prstGeom>
                <a:blipFill>
                  <a:blip r:embed="rId22"/>
                  <a:stretch>
                    <a:fillRect/>
                  </a:stretch>
                </a:blipFill>
              </p:spPr>
              <p:txBody>
                <a:bodyPr/>
                <a:lstStyle/>
                <a:p>
                  <a:r>
                    <a:rPr lang="zh-CN" altLang="en-US">
                      <a:noFill/>
                    </a:rPr>
                    <a:t> </a:t>
                  </a:r>
                </a:p>
              </p:txBody>
            </p:sp>
          </mc:Fallback>
        </mc:AlternateContent>
        <p:cxnSp>
          <p:nvCxnSpPr>
            <p:cNvPr id="65" name="直接连接符 64">
              <a:extLst>
                <a:ext uri="{FF2B5EF4-FFF2-40B4-BE49-F238E27FC236}">
                  <a16:creationId xmlns:a16="http://schemas.microsoft.com/office/drawing/2014/main" id="{A7BB5C55-AA28-4DB6-A688-B28B52E64C5B}"/>
                </a:ext>
              </a:extLst>
            </p:cNvPr>
            <p:cNvCxnSpPr/>
            <p:nvPr/>
          </p:nvCxnSpPr>
          <p:spPr>
            <a:xfrm>
              <a:off x="6673240" y="5171339"/>
              <a:ext cx="720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0F55607-C26D-4EF1-95A5-B2D2E7FA9936}"/>
                    </a:ext>
                  </a:extLst>
                </p:cNvPr>
                <p:cNvSpPr txBox="1"/>
                <p:nvPr/>
              </p:nvSpPr>
              <p:spPr>
                <a:xfrm>
                  <a:off x="6171953" y="3229586"/>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𝟎</m:t>
                        </m:r>
                      </m:oMath>
                    </m:oMathPara>
                  </a14:m>
                  <a:endParaRPr lang="zh-CN" altLang="en-US" sz="2000" b="1" spc="600" dirty="0"/>
                </a:p>
              </p:txBody>
            </p:sp>
          </mc:Choice>
          <mc:Fallback xmlns="">
            <p:sp>
              <p:nvSpPr>
                <p:cNvPr id="66" name="文本框 65">
                  <a:extLst>
                    <a:ext uri="{FF2B5EF4-FFF2-40B4-BE49-F238E27FC236}">
                      <a16:creationId xmlns:a16="http://schemas.microsoft.com/office/drawing/2014/main" id="{90F55607-C26D-4EF1-95A5-B2D2E7FA9936}"/>
                    </a:ext>
                  </a:extLst>
                </p:cNvPr>
                <p:cNvSpPr txBox="1">
                  <a:spLocks noRot="1" noChangeAspect="1" noMove="1" noResize="1" noEditPoints="1" noAdjustHandles="1" noChangeArrowheads="1" noChangeShapeType="1" noTextEdit="1"/>
                </p:cNvSpPr>
                <p:nvPr/>
              </p:nvSpPr>
              <p:spPr>
                <a:xfrm>
                  <a:off x="6171953" y="3229586"/>
                  <a:ext cx="652743" cy="523220"/>
                </a:xfrm>
                <a:prstGeom prst="rect">
                  <a:avLst/>
                </a:prstGeom>
                <a:blipFill>
                  <a:blip r:embed="rId23"/>
                  <a:stretch>
                    <a:fillRect/>
                  </a:stretch>
                </a:blipFill>
              </p:spPr>
              <p:txBody>
                <a:bodyPr/>
                <a:lstStyle/>
                <a:p>
                  <a:r>
                    <a:rPr lang="zh-CN" altLang="en-US">
                      <a:noFill/>
                    </a:rPr>
                    <a:t> </a:t>
                  </a:r>
                </a:p>
              </p:txBody>
            </p:sp>
          </mc:Fallback>
        </mc:AlternateContent>
        <p:sp>
          <p:nvSpPr>
            <p:cNvPr id="54" name="TextBox 5">
              <a:extLst>
                <a:ext uri="{FF2B5EF4-FFF2-40B4-BE49-F238E27FC236}">
                  <a16:creationId xmlns:a16="http://schemas.microsoft.com/office/drawing/2014/main" id="{B7AEACC6-A174-432C-A53B-7F2C605B7083}"/>
                </a:ext>
              </a:extLst>
            </p:cNvPr>
            <p:cNvSpPr txBox="1"/>
            <p:nvPr/>
          </p:nvSpPr>
          <p:spPr>
            <a:xfrm>
              <a:off x="7393240" y="1980655"/>
              <a:ext cx="2212465" cy="461665"/>
            </a:xfrm>
            <a:prstGeom prst="rect">
              <a:avLst/>
            </a:prstGeom>
            <a:noFill/>
          </p:spPr>
          <p:txBody>
            <a:bodyPr wrap="none" rtlCol="0">
              <a:spAutoFit/>
            </a:bodyPr>
            <a:lstStyle/>
            <a:p>
              <a:pPr>
                <a:buSzPct val="100000"/>
              </a:pPr>
              <a:r>
                <a:rPr lang="zh-CN" altLang="en-US" sz="2400" b="1" dirty="0">
                  <a:solidFill>
                    <a:srgbClr val="0070C0"/>
                  </a:solidFill>
                  <a:ea typeface="楷体" pitchFamily="49" charset="-122"/>
                </a:rPr>
                <a:t>小数：乘</a:t>
              </a:r>
              <a:r>
                <a:rPr lang="en-US" altLang="zh-CN" sz="2400" b="1" dirty="0">
                  <a:solidFill>
                    <a:srgbClr val="0070C0"/>
                  </a:solidFill>
                  <a:ea typeface="楷体" pitchFamily="49" charset="-122"/>
                </a:rPr>
                <a:t>2</a:t>
              </a:r>
              <a:r>
                <a:rPr lang="zh-CN" altLang="en-US" sz="2400" b="1" dirty="0">
                  <a:solidFill>
                    <a:srgbClr val="0070C0"/>
                  </a:solidFill>
                  <a:ea typeface="楷体" pitchFamily="49" charset="-122"/>
                </a:rPr>
                <a:t>取整</a:t>
              </a:r>
            </a:p>
          </p:txBody>
        </p:sp>
        <p:sp>
          <p:nvSpPr>
            <p:cNvPr id="57" name="文本框 56">
              <a:extLst>
                <a:ext uri="{FF2B5EF4-FFF2-40B4-BE49-F238E27FC236}">
                  <a16:creationId xmlns:a16="http://schemas.microsoft.com/office/drawing/2014/main" id="{15536CBB-B552-431D-895B-2C871904B399}"/>
                </a:ext>
              </a:extLst>
            </p:cNvPr>
            <p:cNvSpPr txBox="1"/>
            <p:nvPr/>
          </p:nvSpPr>
          <p:spPr>
            <a:xfrm>
              <a:off x="7982720" y="5867704"/>
              <a:ext cx="1723549" cy="400110"/>
            </a:xfrm>
            <a:prstGeom prst="wedgeRectCallout">
              <a:avLst>
                <a:gd name="adj1" fmla="val -38485"/>
                <a:gd name="adj2" fmla="val -163316"/>
              </a:avLst>
            </a:prstGeom>
            <a:noFill/>
            <a:ln>
              <a:solidFill>
                <a:srgbClr val="C0C0C0"/>
              </a:solidFill>
            </a:ln>
          </p:spPr>
          <p:txBody>
            <a:bodyPr wrap="none" rtlCol="0">
              <a:spAutoFit/>
            </a:bodyPr>
            <a:lstStyle/>
            <a:p>
              <a:r>
                <a:rPr lang="zh-CN" altLang="en-US" sz="2000" dirty="0">
                  <a:solidFill>
                    <a:srgbClr val="FF0000"/>
                  </a:solidFill>
                </a:rPr>
                <a:t>满足精度为止</a:t>
              </a: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5DB0ED7-4C43-4AD8-B2C8-F231BE264870}"/>
                    </a:ext>
                  </a:extLst>
                </p:cNvPr>
                <p:cNvSpPr txBox="1"/>
                <p:nvPr/>
              </p:nvSpPr>
              <p:spPr>
                <a:xfrm>
                  <a:off x="5766583" y="5806149"/>
                  <a:ext cx="18592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solidFill>
                              <a:schemeClr val="bg1">
                                <a:lumMod val="50000"/>
                              </a:schemeClr>
                            </a:solidFill>
                            <a:latin typeface="Cambria Math" panose="02040503050406030204" pitchFamily="18" charset="0"/>
                          </a:rPr>
                          <m:t>𝟎</m:t>
                        </m:r>
                        <m:r>
                          <a:rPr lang="en-US" altLang="zh-CN" sz="2800" b="1" i="1" dirty="0" smtClean="0">
                            <a:solidFill>
                              <a:schemeClr val="bg1">
                                <a:lumMod val="50000"/>
                              </a:schemeClr>
                            </a:solidFill>
                            <a:latin typeface="Cambria Math" panose="02040503050406030204" pitchFamily="18" charset="0"/>
                          </a:rPr>
                          <m:t>.</m:t>
                        </m:r>
                        <m:r>
                          <a:rPr lang="en-US" altLang="zh-CN" sz="2800" b="1" i="1" dirty="0" smtClean="0">
                            <a:solidFill>
                              <a:schemeClr val="accent6"/>
                            </a:solidFill>
                            <a:latin typeface="Cambria Math" panose="02040503050406030204" pitchFamily="18" charset="0"/>
                          </a:rPr>
                          <m:t>𝟎𝟏𝟏𝟎</m:t>
                        </m:r>
                        <m:r>
                          <a:rPr lang="en-US" altLang="zh-CN" sz="2800" b="1" i="1" dirty="0" smtClean="0">
                            <a:solidFill>
                              <a:schemeClr val="accent6"/>
                            </a:solidFill>
                            <a:latin typeface="Cambria Math" panose="02040503050406030204" pitchFamily="18" charset="0"/>
                            <a:ea typeface="Cambria Math" panose="02040503050406030204" pitchFamily="18" charset="0"/>
                          </a:rPr>
                          <m:t>⋯</m:t>
                        </m:r>
                      </m:oMath>
                    </m:oMathPara>
                  </a14:m>
                  <a:endParaRPr lang="zh-CN" altLang="en-US" sz="2000" b="1" dirty="0"/>
                </a:p>
              </p:txBody>
            </p:sp>
          </mc:Choice>
          <mc:Fallback xmlns="">
            <p:sp>
              <p:nvSpPr>
                <p:cNvPr id="58" name="文本框 57">
                  <a:extLst>
                    <a:ext uri="{FF2B5EF4-FFF2-40B4-BE49-F238E27FC236}">
                      <a16:creationId xmlns:a16="http://schemas.microsoft.com/office/drawing/2014/main" id="{85DB0ED7-4C43-4AD8-B2C8-F231BE264870}"/>
                    </a:ext>
                  </a:extLst>
                </p:cNvPr>
                <p:cNvSpPr txBox="1">
                  <a:spLocks noRot="1" noChangeAspect="1" noMove="1" noResize="1" noEditPoints="1" noAdjustHandles="1" noChangeArrowheads="1" noChangeShapeType="1" noTextEdit="1"/>
                </p:cNvSpPr>
                <p:nvPr/>
              </p:nvSpPr>
              <p:spPr>
                <a:xfrm>
                  <a:off x="5766583" y="5806149"/>
                  <a:ext cx="1859227" cy="523220"/>
                </a:xfrm>
                <a:prstGeom prst="rect">
                  <a:avLst/>
                </a:prstGeom>
                <a:blipFill>
                  <a:blip r:embed="rId24"/>
                  <a:stretch>
                    <a:fillRect/>
                  </a:stretch>
                </a:blipFill>
              </p:spPr>
              <p:txBody>
                <a:bodyPr/>
                <a:lstStyle/>
                <a:p>
                  <a:r>
                    <a:rPr lang="zh-CN" altLang="en-US">
                      <a:noFill/>
                    </a:rPr>
                    <a:t> </a:t>
                  </a:r>
                </a:p>
              </p:txBody>
            </p:sp>
          </mc:Fallback>
        </mc:AlternateContent>
        <p:grpSp>
          <p:nvGrpSpPr>
            <p:cNvPr id="73" name="组合 72">
              <a:extLst>
                <a:ext uri="{FF2B5EF4-FFF2-40B4-BE49-F238E27FC236}">
                  <a16:creationId xmlns:a16="http://schemas.microsoft.com/office/drawing/2014/main" id="{B90741E3-5FCC-48F7-BA03-09BDECBA5977}"/>
                </a:ext>
              </a:extLst>
            </p:cNvPr>
            <p:cNvGrpSpPr/>
            <p:nvPr/>
          </p:nvGrpSpPr>
          <p:grpSpPr>
            <a:xfrm>
              <a:off x="7354948" y="2690037"/>
              <a:ext cx="2809373" cy="523220"/>
              <a:chOff x="7354948" y="3022057"/>
              <a:chExt cx="2809373" cy="523220"/>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A4303CE-62C7-4045-A58C-324D53EFF233}"/>
                      </a:ext>
                    </a:extLst>
                  </p:cNvPr>
                  <p:cNvSpPr txBox="1"/>
                  <p:nvPr/>
                </p:nvSpPr>
                <p:spPr>
                  <a:xfrm>
                    <a:off x="9098388" y="3022057"/>
                    <a:ext cx="10659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ea typeface="Cambria Math" panose="02040503050406030204" pitchFamily="18" charset="0"/>
                            </a:rPr>
                            <m:t>×</m:t>
                          </m:r>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38" name="文本框 37">
                    <a:extLst>
                      <a:ext uri="{FF2B5EF4-FFF2-40B4-BE49-F238E27FC236}">
                        <a16:creationId xmlns:a16="http://schemas.microsoft.com/office/drawing/2014/main" id="{0A4303CE-62C7-4045-A58C-324D53EFF233}"/>
                      </a:ext>
                    </a:extLst>
                  </p:cNvPr>
                  <p:cNvSpPr txBox="1">
                    <a:spLocks noRot="1" noChangeAspect="1" noMove="1" noResize="1" noEditPoints="1" noAdjustHandles="1" noChangeArrowheads="1" noChangeShapeType="1" noTextEdit="1"/>
                  </p:cNvSpPr>
                  <p:nvPr/>
                </p:nvSpPr>
                <p:spPr>
                  <a:xfrm>
                    <a:off x="9098388" y="3022057"/>
                    <a:ext cx="1065933" cy="523220"/>
                  </a:xfrm>
                  <a:prstGeom prst="rect">
                    <a:avLst/>
                  </a:prstGeom>
                  <a:blipFill>
                    <a:blip r:embed="rId25"/>
                    <a:stretch>
                      <a:fillRect/>
                    </a:stretch>
                  </a:blipFill>
                </p:spPr>
                <p:txBody>
                  <a:bodyPr/>
                  <a:lstStyle/>
                  <a:p>
                    <a:r>
                      <a:rPr lang="zh-CN" altLang="en-US">
                        <a:noFill/>
                      </a:rPr>
                      <a:t> </a:t>
                    </a:r>
                  </a:p>
                </p:txBody>
              </p:sp>
            </mc:Fallback>
          </mc:AlternateContent>
          <p:cxnSp>
            <p:nvCxnSpPr>
              <p:cNvPr id="68" name="直接连接符 67">
                <a:extLst>
                  <a:ext uri="{FF2B5EF4-FFF2-40B4-BE49-F238E27FC236}">
                    <a16:creationId xmlns:a16="http://schemas.microsoft.com/office/drawing/2014/main" id="{C246B354-1C1E-4DBF-80BB-4512DD016011}"/>
                  </a:ext>
                </a:extLst>
              </p:cNvPr>
              <p:cNvCxnSpPr/>
              <p:nvPr/>
            </p:nvCxnSpPr>
            <p:spPr>
              <a:xfrm>
                <a:off x="7354948" y="3527344"/>
                <a:ext cx="27720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3164C91E-93A6-41F9-9827-0F2A66ECBC58}"/>
                </a:ext>
              </a:extLst>
            </p:cNvPr>
            <p:cNvGrpSpPr/>
            <p:nvPr/>
          </p:nvGrpSpPr>
          <p:grpSpPr>
            <a:xfrm>
              <a:off x="7351210" y="3211880"/>
              <a:ext cx="2809373" cy="523220"/>
              <a:chOff x="7354948" y="3022057"/>
              <a:chExt cx="2809373" cy="523220"/>
            </a:xfrm>
          </p:grpSpPr>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9E0A88B-D08B-4CB7-907A-6FDE24A75BBD}"/>
                      </a:ext>
                    </a:extLst>
                  </p:cNvPr>
                  <p:cNvSpPr txBox="1"/>
                  <p:nvPr/>
                </p:nvSpPr>
                <p:spPr>
                  <a:xfrm>
                    <a:off x="9098388" y="3022057"/>
                    <a:ext cx="10659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ea typeface="Cambria Math" panose="02040503050406030204" pitchFamily="18" charset="0"/>
                            </a:rPr>
                            <m:t>×</m:t>
                          </m:r>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75" name="文本框 74">
                    <a:extLst>
                      <a:ext uri="{FF2B5EF4-FFF2-40B4-BE49-F238E27FC236}">
                        <a16:creationId xmlns:a16="http://schemas.microsoft.com/office/drawing/2014/main" id="{89E0A88B-D08B-4CB7-907A-6FDE24A75BBD}"/>
                      </a:ext>
                    </a:extLst>
                  </p:cNvPr>
                  <p:cNvSpPr txBox="1">
                    <a:spLocks noRot="1" noChangeAspect="1" noMove="1" noResize="1" noEditPoints="1" noAdjustHandles="1" noChangeArrowheads="1" noChangeShapeType="1" noTextEdit="1"/>
                  </p:cNvSpPr>
                  <p:nvPr/>
                </p:nvSpPr>
                <p:spPr>
                  <a:xfrm>
                    <a:off x="9098388" y="3022057"/>
                    <a:ext cx="1065933" cy="523220"/>
                  </a:xfrm>
                  <a:prstGeom prst="rect">
                    <a:avLst/>
                  </a:prstGeom>
                  <a:blipFill>
                    <a:blip r:embed="rId26"/>
                    <a:stretch>
                      <a:fillRect/>
                    </a:stretch>
                  </a:blipFill>
                </p:spPr>
                <p:txBody>
                  <a:bodyPr/>
                  <a:lstStyle/>
                  <a:p>
                    <a:r>
                      <a:rPr lang="zh-CN" altLang="en-US">
                        <a:noFill/>
                      </a:rPr>
                      <a:t> </a:t>
                    </a:r>
                  </a:p>
                </p:txBody>
              </p:sp>
            </mc:Fallback>
          </mc:AlternateContent>
          <p:cxnSp>
            <p:nvCxnSpPr>
              <p:cNvPr id="76" name="直接连接符 75">
                <a:extLst>
                  <a:ext uri="{FF2B5EF4-FFF2-40B4-BE49-F238E27FC236}">
                    <a16:creationId xmlns:a16="http://schemas.microsoft.com/office/drawing/2014/main" id="{A315B826-816F-472A-B462-34B8D334DF23}"/>
                  </a:ext>
                </a:extLst>
              </p:cNvPr>
              <p:cNvCxnSpPr/>
              <p:nvPr/>
            </p:nvCxnSpPr>
            <p:spPr>
              <a:xfrm>
                <a:off x="7354948" y="3527344"/>
                <a:ext cx="27720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31635410-F8FF-4A2E-A69A-A0D8DEA5CEBB}"/>
                </a:ext>
              </a:extLst>
            </p:cNvPr>
            <p:cNvGrpSpPr/>
            <p:nvPr/>
          </p:nvGrpSpPr>
          <p:grpSpPr>
            <a:xfrm>
              <a:off x="7351210" y="3805146"/>
              <a:ext cx="2809373" cy="523220"/>
              <a:chOff x="7354948" y="3022057"/>
              <a:chExt cx="2809373" cy="523220"/>
            </a:xfrm>
          </p:grpSpPr>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064E053-6EAD-4EB5-9340-E4CF28973F7C}"/>
                      </a:ext>
                    </a:extLst>
                  </p:cNvPr>
                  <p:cNvSpPr txBox="1"/>
                  <p:nvPr/>
                </p:nvSpPr>
                <p:spPr>
                  <a:xfrm>
                    <a:off x="9098388" y="3022057"/>
                    <a:ext cx="10659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ea typeface="Cambria Math" panose="02040503050406030204" pitchFamily="18" charset="0"/>
                            </a:rPr>
                            <m:t>×</m:t>
                          </m:r>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78" name="文本框 77">
                    <a:extLst>
                      <a:ext uri="{FF2B5EF4-FFF2-40B4-BE49-F238E27FC236}">
                        <a16:creationId xmlns:a16="http://schemas.microsoft.com/office/drawing/2014/main" id="{4064E053-6EAD-4EB5-9340-E4CF28973F7C}"/>
                      </a:ext>
                    </a:extLst>
                  </p:cNvPr>
                  <p:cNvSpPr txBox="1">
                    <a:spLocks noRot="1" noChangeAspect="1" noMove="1" noResize="1" noEditPoints="1" noAdjustHandles="1" noChangeArrowheads="1" noChangeShapeType="1" noTextEdit="1"/>
                  </p:cNvSpPr>
                  <p:nvPr/>
                </p:nvSpPr>
                <p:spPr>
                  <a:xfrm>
                    <a:off x="9098388" y="3022057"/>
                    <a:ext cx="1065933" cy="523220"/>
                  </a:xfrm>
                  <a:prstGeom prst="rect">
                    <a:avLst/>
                  </a:prstGeom>
                  <a:blipFill>
                    <a:blip r:embed="rId27"/>
                    <a:stretch>
                      <a:fillRect/>
                    </a:stretch>
                  </a:blipFill>
                </p:spPr>
                <p:txBody>
                  <a:bodyPr/>
                  <a:lstStyle/>
                  <a:p>
                    <a:r>
                      <a:rPr lang="zh-CN" altLang="en-US">
                        <a:noFill/>
                      </a:rPr>
                      <a:t> </a:t>
                    </a:r>
                  </a:p>
                </p:txBody>
              </p:sp>
            </mc:Fallback>
          </mc:AlternateContent>
          <p:cxnSp>
            <p:nvCxnSpPr>
              <p:cNvPr id="79" name="直接连接符 78">
                <a:extLst>
                  <a:ext uri="{FF2B5EF4-FFF2-40B4-BE49-F238E27FC236}">
                    <a16:creationId xmlns:a16="http://schemas.microsoft.com/office/drawing/2014/main" id="{E66483E5-9D2A-4057-B526-9BB3631D0AFE}"/>
                  </a:ext>
                </a:extLst>
              </p:cNvPr>
              <p:cNvCxnSpPr/>
              <p:nvPr/>
            </p:nvCxnSpPr>
            <p:spPr>
              <a:xfrm>
                <a:off x="7354948" y="3527344"/>
                <a:ext cx="277200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47501F6B-00CB-4F11-8D46-9CAFB4FD76B0}"/>
                </a:ext>
              </a:extLst>
            </p:cNvPr>
            <p:cNvGrpSpPr/>
            <p:nvPr/>
          </p:nvGrpSpPr>
          <p:grpSpPr>
            <a:xfrm>
              <a:off x="7351210" y="4366693"/>
              <a:ext cx="2809373" cy="523220"/>
              <a:chOff x="7354948" y="3022057"/>
              <a:chExt cx="2809373" cy="523220"/>
            </a:xfrm>
          </p:grpSpPr>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10583CDC-E25E-4F37-9050-41B6AF0C2A70}"/>
                      </a:ext>
                    </a:extLst>
                  </p:cNvPr>
                  <p:cNvSpPr txBox="1"/>
                  <p:nvPr/>
                </p:nvSpPr>
                <p:spPr>
                  <a:xfrm>
                    <a:off x="9098388" y="3022057"/>
                    <a:ext cx="10659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pc="600" dirty="0" smtClean="0">
                              <a:latin typeface="Cambria Math" panose="02040503050406030204" pitchFamily="18" charset="0"/>
                              <a:ea typeface="Cambria Math" panose="02040503050406030204" pitchFamily="18" charset="0"/>
                            </a:rPr>
                            <m:t>×</m:t>
                          </m:r>
                          <m:r>
                            <a:rPr lang="en-US" altLang="zh-CN" sz="2800" b="0" i="1" spc="600" dirty="0" smtClean="0">
                              <a:latin typeface="Cambria Math" panose="02040503050406030204" pitchFamily="18" charset="0"/>
                            </a:rPr>
                            <m:t>2</m:t>
                          </m:r>
                        </m:oMath>
                      </m:oMathPara>
                    </a14:m>
                    <a:endParaRPr lang="zh-CN" altLang="en-US" sz="2000" spc="600" dirty="0"/>
                  </a:p>
                </p:txBody>
              </p:sp>
            </mc:Choice>
            <mc:Fallback xmlns="">
              <p:sp>
                <p:nvSpPr>
                  <p:cNvPr id="81" name="文本框 80">
                    <a:extLst>
                      <a:ext uri="{FF2B5EF4-FFF2-40B4-BE49-F238E27FC236}">
                        <a16:creationId xmlns:a16="http://schemas.microsoft.com/office/drawing/2014/main" id="{10583CDC-E25E-4F37-9050-41B6AF0C2A70}"/>
                      </a:ext>
                    </a:extLst>
                  </p:cNvPr>
                  <p:cNvSpPr txBox="1">
                    <a:spLocks noRot="1" noChangeAspect="1" noMove="1" noResize="1" noEditPoints="1" noAdjustHandles="1" noChangeArrowheads="1" noChangeShapeType="1" noTextEdit="1"/>
                  </p:cNvSpPr>
                  <p:nvPr/>
                </p:nvSpPr>
                <p:spPr>
                  <a:xfrm>
                    <a:off x="9098388" y="3022057"/>
                    <a:ext cx="1065933" cy="523220"/>
                  </a:xfrm>
                  <a:prstGeom prst="rect">
                    <a:avLst/>
                  </a:prstGeom>
                  <a:blipFill>
                    <a:blip r:embed="rId28"/>
                    <a:stretch>
                      <a:fillRect/>
                    </a:stretch>
                  </a:blipFill>
                </p:spPr>
                <p:txBody>
                  <a:bodyPr/>
                  <a:lstStyle/>
                  <a:p>
                    <a:r>
                      <a:rPr lang="zh-CN" altLang="en-US">
                        <a:noFill/>
                      </a:rPr>
                      <a:t> </a:t>
                    </a:r>
                  </a:p>
                </p:txBody>
              </p:sp>
            </mc:Fallback>
          </mc:AlternateContent>
          <p:cxnSp>
            <p:nvCxnSpPr>
              <p:cNvPr id="82" name="直接连接符 81">
                <a:extLst>
                  <a:ext uri="{FF2B5EF4-FFF2-40B4-BE49-F238E27FC236}">
                    <a16:creationId xmlns:a16="http://schemas.microsoft.com/office/drawing/2014/main" id="{4B97E601-9EDB-43AF-88B0-01BF2AFEE8C1}"/>
                  </a:ext>
                </a:extLst>
              </p:cNvPr>
              <p:cNvCxnSpPr/>
              <p:nvPr/>
            </p:nvCxnSpPr>
            <p:spPr>
              <a:xfrm>
                <a:off x="7354948" y="3527344"/>
                <a:ext cx="2772000" cy="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873E12D-B650-4364-80D9-52F7B4755C82}"/>
                    </a:ext>
                  </a:extLst>
                </p:cNvPr>
                <p:cNvSpPr txBox="1"/>
                <p:nvPr/>
              </p:nvSpPr>
              <p:spPr>
                <a:xfrm>
                  <a:off x="6171953" y="3786546"/>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83" name="文本框 82">
                  <a:extLst>
                    <a:ext uri="{FF2B5EF4-FFF2-40B4-BE49-F238E27FC236}">
                      <a16:creationId xmlns:a16="http://schemas.microsoft.com/office/drawing/2014/main" id="{0873E12D-B650-4364-80D9-52F7B4755C82}"/>
                    </a:ext>
                  </a:extLst>
                </p:cNvPr>
                <p:cNvSpPr txBox="1">
                  <a:spLocks noRot="1" noChangeAspect="1" noMove="1" noResize="1" noEditPoints="1" noAdjustHandles="1" noChangeArrowheads="1" noChangeShapeType="1" noTextEdit="1"/>
                </p:cNvSpPr>
                <p:nvPr/>
              </p:nvSpPr>
              <p:spPr>
                <a:xfrm>
                  <a:off x="6171953" y="3786546"/>
                  <a:ext cx="652743"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35E83C97-876A-4738-AE32-A3B3ECAFB67D}"/>
                    </a:ext>
                  </a:extLst>
                </p:cNvPr>
                <p:cNvSpPr txBox="1"/>
                <p:nvPr/>
              </p:nvSpPr>
              <p:spPr>
                <a:xfrm>
                  <a:off x="6171953" y="4338063"/>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84" name="文本框 83">
                  <a:extLst>
                    <a:ext uri="{FF2B5EF4-FFF2-40B4-BE49-F238E27FC236}">
                      <a16:creationId xmlns:a16="http://schemas.microsoft.com/office/drawing/2014/main" id="{35E83C97-876A-4738-AE32-A3B3ECAFB67D}"/>
                    </a:ext>
                  </a:extLst>
                </p:cNvPr>
                <p:cNvSpPr txBox="1">
                  <a:spLocks noRot="1" noChangeAspect="1" noMove="1" noResize="1" noEditPoints="1" noAdjustHandles="1" noChangeArrowheads="1" noChangeShapeType="1" noTextEdit="1"/>
                </p:cNvSpPr>
                <p:nvPr/>
              </p:nvSpPr>
              <p:spPr>
                <a:xfrm>
                  <a:off x="6171953" y="4338063"/>
                  <a:ext cx="652743"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562797DC-5DE3-4AE6-A2AA-0DBA43061981}"/>
                    </a:ext>
                  </a:extLst>
                </p:cNvPr>
                <p:cNvSpPr txBox="1"/>
                <p:nvPr/>
              </p:nvSpPr>
              <p:spPr>
                <a:xfrm>
                  <a:off x="6171953" y="4910270"/>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𝟎</m:t>
                        </m:r>
                      </m:oMath>
                    </m:oMathPara>
                  </a14:m>
                  <a:endParaRPr lang="zh-CN" altLang="en-US" sz="2000" b="1" spc="600" dirty="0"/>
                </a:p>
              </p:txBody>
            </p:sp>
          </mc:Choice>
          <mc:Fallback xmlns="">
            <p:sp>
              <p:nvSpPr>
                <p:cNvPr id="85" name="文本框 84">
                  <a:extLst>
                    <a:ext uri="{FF2B5EF4-FFF2-40B4-BE49-F238E27FC236}">
                      <a16:creationId xmlns:a16="http://schemas.microsoft.com/office/drawing/2014/main" id="{562797DC-5DE3-4AE6-A2AA-0DBA43061981}"/>
                    </a:ext>
                  </a:extLst>
                </p:cNvPr>
                <p:cNvSpPr txBox="1">
                  <a:spLocks noRot="1" noChangeAspect="1" noMove="1" noResize="1" noEditPoints="1" noAdjustHandles="1" noChangeArrowheads="1" noChangeShapeType="1" noTextEdit="1"/>
                </p:cNvSpPr>
                <p:nvPr/>
              </p:nvSpPr>
              <p:spPr>
                <a:xfrm>
                  <a:off x="6171953" y="4910270"/>
                  <a:ext cx="652743" cy="523220"/>
                </a:xfrm>
                <a:prstGeom prst="rect">
                  <a:avLst/>
                </a:prstGeom>
                <a:blipFill>
                  <a:blip r:embed="rId31"/>
                  <a:stretch>
                    <a:fillRect/>
                  </a:stretch>
                </a:blipFill>
              </p:spPr>
              <p:txBody>
                <a:bodyPr/>
                <a:lstStyle/>
                <a:p>
                  <a:r>
                    <a:rPr lang="zh-CN" altLang="en-US">
                      <a:noFill/>
                    </a:rPr>
                    <a:t> </a:t>
                  </a:r>
                </a:p>
              </p:txBody>
            </p:sp>
          </mc:Fallback>
        </mc:AlternateContent>
        <p:cxnSp>
          <p:nvCxnSpPr>
            <p:cNvPr id="86" name="直接连接符 85">
              <a:extLst>
                <a:ext uri="{FF2B5EF4-FFF2-40B4-BE49-F238E27FC236}">
                  <a16:creationId xmlns:a16="http://schemas.microsoft.com/office/drawing/2014/main" id="{C14742E3-92A1-4A5A-A331-D6B972D230E0}"/>
                </a:ext>
              </a:extLst>
            </p:cNvPr>
            <p:cNvCxnSpPr/>
            <p:nvPr/>
          </p:nvCxnSpPr>
          <p:spPr>
            <a:xfrm>
              <a:off x="6673240" y="4611186"/>
              <a:ext cx="720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590D5DD-AA5A-41D7-8B97-51642FB5F865}"/>
                </a:ext>
              </a:extLst>
            </p:cNvPr>
            <p:cNvCxnSpPr/>
            <p:nvPr/>
          </p:nvCxnSpPr>
          <p:spPr>
            <a:xfrm>
              <a:off x="6660101" y="4040219"/>
              <a:ext cx="720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B80CBA4F-55A4-4041-BCD4-8680EC019137}"/>
                </a:ext>
              </a:extLst>
            </p:cNvPr>
            <p:cNvCxnSpPr/>
            <p:nvPr/>
          </p:nvCxnSpPr>
          <p:spPr>
            <a:xfrm>
              <a:off x="6660101" y="3491196"/>
              <a:ext cx="72000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9" name="箭头: 下 88">
              <a:extLst>
                <a:ext uri="{FF2B5EF4-FFF2-40B4-BE49-F238E27FC236}">
                  <a16:creationId xmlns:a16="http://schemas.microsoft.com/office/drawing/2014/main" id="{6DCF46E4-1F94-40ED-974D-71D4AE8CF35B}"/>
                </a:ext>
              </a:extLst>
            </p:cNvPr>
            <p:cNvSpPr/>
            <p:nvPr/>
          </p:nvSpPr>
          <p:spPr>
            <a:xfrm>
              <a:off x="6173756" y="3195324"/>
              <a:ext cx="570803" cy="2591792"/>
            </a:xfrm>
            <a:prstGeom prst="downArrow">
              <a:avLst/>
            </a:prstGeom>
            <a:no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矩形 90">
            <a:extLst>
              <a:ext uri="{FF2B5EF4-FFF2-40B4-BE49-F238E27FC236}">
                <a16:creationId xmlns:a16="http://schemas.microsoft.com/office/drawing/2014/main" id="{C4D09772-ECC4-4892-8FD8-4CDE7C77D31D}"/>
              </a:ext>
            </a:extLst>
          </p:cNvPr>
          <p:cNvSpPr/>
          <p:nvPr/>
        </p:nvSpPr>
        <p:spPr>
          <a:xfrm>
            <a:off x="2163821" y="5562592"/>
            <a:ext cx="7262057" cy="1144031"/>
          </a:xfrm>
          <a:prstGeom prst="rect">
            <a:avLst/>
          </a:prstGeom>
        </p:spPr>
        <p:txBody>
          <a:bodyPr wrap="square">
            <a:spAutoFit/>
          </a:bodyPr>
          <a:lstStyle/>
          <a:p>
            <a:pPr>
              <a:lnSpc>
                <a:spcPct val="150000"/>
              </a:lnSpc>
            </a:pPr>
            <a:r>
              <a:rPr lang="zh-CN" altLang="en-US" sz="2400" b="1" dirty="0"/>
              <a:t>十进制 </a:t>
            </a:r>
            <a:r>
              <a:rPr lang="en-US" altLang="zh-CN" sz="2400" spc="-600" dirty="0">
                <a:solidFill>
                  <a:schemeClr val="accent1"/>
                </a:solidFill>
              </a:rPr>
              <a:t>=&gt;                            </a:t>
            </a:r>
            <a:r>
              <a:rPr lang="zh-CN" altLang="en-US" sz="2400" b="1" dirty="0"/>
              <a:t>八 进 制 </a:t>
            </a:r>
            <a:r>
              <a:rPr lang="zh-CN" altLang="en-US" sz="2400" dirty="0"/>
              <a:t>：整数</a:t>
            </a:r>
            <a:r>
              <a:rPr lang="zh-CN" altLang="en-US" sz="2400" b="1" dirty="0"/>
              <a:t>除 </a:t>
            </a:r>
            <a:r>
              <a:rPr lang="en-US" altLang="zh-CN" sz="2400" b="1" dirty="0"/>
              <a:t>8</a:t>
            </a:r>
            <a:r>
              <a:rPr lang="zh-CN" altLang="en-US" sz="2400" b="1" dirty="0"/>
              <a:t>取余</a:t>
            </a:r>
            <a:r>
              <a:rPr lang="zh-CN" altLang="en-US" sz="2400" dirty="0"/>
              <a:t>， 小数</a:t>
            </a:r>
            <a:r>
              <a:rPr lang="zh-CN" altLang="en-US" sz="2400" b="1" dirty="0"/>
              <a:t>乘 </a:t>
            </a:r>
            <a:r>
              <a:rPr lang="en-US" altLang="zh-CN" sz="2400" b="1" dirty="0"/>
              <a:t>8</a:t>
            </a:r>
            <a:r>
              <a:rPr lang="zh-CN" altLang="en-US" sz="2400" b="1" dirty="0"/>
              <a:t>取整</a:t>
            </a:r>
          </a:p>
          <a:p>
            <a:pPr>
              <a:lnSpc>
                <a:spcPct val="150000"/>
              </a:lnSpc>
            </a:pPr>
            <a:r>
              <a:rPr lang="zh-CN" altLang="en-US" sz="2400" b="1" dirty="0"/>
              <a:t>十进制 </a:t>
            </a:r>
            <a:r>
              <a:rPr lang="en-US" altLang="zh-CN" sz="2400" spc="-600" dirty="0">
                <a:solidFill>
                  <a:schemeClr val="accent1"/>
                </a:solidFill>
              </a:rPr>
              <a:t>=&gt;</a:t>
            </a:r>
            <a:r>
              <a:rPr lang="zh-CN" altLang="en-US" sz="2400" dirty="0"/>
              <a:t>  </a:t>
            </a:r>
            <a:r>
              <a:rPr lang="zh-CN" altLang="en-US" sz="2400" b="1" dirty="0"/>
              <a:t>十六进制</a:t>
            </a:r>
            <a:r>
              <a:rPr lang="zh-CN" altLang="en-US" sz="2400" dirty="0"/>
              <a:t>：整数</a:t>
            </a:r>
            <a:r>
              <a:rPr lang="zh-CN" altLang="en-US" sz="2400" b="1" dirty="0"/>
              <a:t>除</a:t>
            </a:r>
            <a:r>
              <a:rPr lang="en-US" altLang="zh-CN" sz="2400" b="1" dirty="0"/>
              <a:t>16</a:t>
            </a:r>
            <a:r>
              <a:rPr lang="zh-CN" altLang="en-US" sz="2400" b="1" dirty="0"/>
              <a:t>取余</a:t>
            </a:r>
            <a:r>
              <a:rPr lang="zh-CN" altLang="en-US" sz="2400" dirty="0"/>
              <a:t>，小数</a:t>
            </a:r>
            <a:r>
              <a:rPr lang="zh-CN" altLang="en-US" sz="2400" b="1" dirty="0"/>
              <a:t>乘</a:t>
            </a:r>
            <a:r>
              <a:rPr lang="en-US" altLang="zh-CN" sz="2400" b="1" dirty="0"/>
              <a:t>16</a:t>
            </a:r>
            <a:r>
              <a:rPr lang="zh-CN" altLang="en-US" sz="2400" b="1" dirty="0"/>
              <a:t>取整</a:t>
            </a:r>
          </a:p>
        </p:txBody>
      </p:sp>
      <p:sp>
        <p:nvSpPr>
          <p:cNvPr id="93" name="矩形 92">
            <a:extLst>
              <a:ext uri="{FF2B5EF4-FFF2-40B4-BE49-F238E27FC236}">
                <a16:creationId xmlns:a16="http://schemas.microsoft.com/office/drawing/2014/main" id="{2690EEBC-603F-4E4D-8179-767953D1B124}"/>
              </a:ext>
            </a:extLst>
          </p:cNvPr>
          <p:cNvSpPr/>
          <p:nvPr/>
        </p:nvSpPr>
        <p:spPr>
          <a:xfrm>
            <a:off x="5795105" y="1014963"/>
            <a:ext cx="6124752" cy="451038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lide Number Placeholder 2">
            <a:extLst>
              <a:ext uri="{FF2B5EF4-FFF2-40B4-BE49-F238E27FC236}">
                <a16:creationId xmlns:a16="http://schemas.microsoft.com/office/drawing/2014/main" id="{78816061-D87B-4787-9CA1-78FD1C2B046D}"/>
              </a:ext>
            </a:extLst>
          </p:cNvPr>
          <p:cNvSpPr>
            <a:spLocks noGrp="1"/>
          </p:cNvSpPr>
          <p:nvPr>
            <p:ph type="sldNum" sz="quarter" idx="12"/>
          </p:nvPr>
        </p:nvSpPr>
        <p:spPr/>
        <p:txBody>
          <a:bodyPr/>
          <a:lstStyle/>
          <a:p>
            <a:fld id="{EC78E7B1-3FC2-4821-B144-3AA6EF938D0A}" type="slidenum">
              <a:rPr lang="zh-CN" altLang="en-US" sz="1400" b="1" smtClean="0"/>
              <a:pPr/>
              <a:t>30</a:t>
            </a:fld>
            <a:r>
              <a:rPr lang="zh-CN" altLang="en-US"/>
              <a:t> </a:t>
            </a:r>
            <a:r>
              <a:rPr lang="en-US" altLang="zh-CN"/>
              <a:t>/ 56</a:t>
            </a:r>
            <a:endParaRPr lang="zh-CN" altLang="en-US" dirty="0"/>
          </a:p>
        </p:txBody>
      </p:sp>
    </p:spTree>
    <p:extLst>
      <p:ext uri="{BB962C8B-B14F-4D97-AF65-F5344CB8AC3E}">
        <p14:creationId xmlns:p14="http://schemas.microsoft.com/office/powerpoint/2010/main" val="296454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t>十进制 </a:t>
            </a:r>
            <a:r>
              <a:rPr lang="en-US" altLang="zh-CN" sz="4000" spc="-600" dirty="0">
                <a:solidFill>
                  <a:schemeClr val="accent1"/>
                </a:solidFill>
              </a:rPr>
              <a:t>=&gt;</a:t>
            </a:r>
            <a:r>
              <a:rPr lang="en-US" altLang="zh-CN" sz="4000" dirty="0"/>
              <a:t> </a:t>
            </a:r>
            <a:r>
              <a:rPr lang="zh-CN" altLang="en-US" sz="4000" dirty="0"/>
              <a:t> 二进制</a:t>
            </a:r>
            <a:r>
              <a:rPr lang="zh-CN" altLang="en-US" dirty="0"/>
              <a:t>：</a:t>
            </a:r>
            <a:r>
              <a:rPr lang="zh-CN" altLang="en-US" b="1" dirty="0"/>
              <a:t>整数</a:t>
            </a:r>
            <a:endParaRPr lang="zh-CN" altLang="en-US" sz="4000" dirty="0"/>
          </a:p>
        </p:txBody>
      </p:sp>
      <mc:AlternateContent xmlns:mc="http://schemas.openxmlformats.org/markup-compatibility/2006" xmlns:a14="http://schemas.microsoft.com/office/drawing/2010/main">
        <mc:Choice Requires="a14">
          <p:sp>
            <p:nvSpPr>
              <p:cNvPr id="11" name="内容占位符 2"/>
              <p:cNvSpPr txBox="1">
                <a:spLocks/>
              </p:cNvSpPr>
              <p:nvPr/>
            </p:nvSpPr>
            <p:spPr>
              <a:xfrm>
                <a:off x="5168362" y="1476921"/>
                <a:ext cx="4830546" cy="6151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11</m:t>
                              </m:r>
                            </m:e>
                          </m:d>
                        </m:e>
                        <m:sub>
                          <m:r>
                            <a:rPr lang="en-US" altLang="zh-CN" sz="2800" i="1">
                              <a:latin typeface="Cambria Math"/>
                            </a:rPr>
                            <m:t>10</m:t>
                          </m:r>
                        </m:sub>
                      </m:sSub>
                      <m:r>
                        <a:rPr lang="en-US" altLang="zh-CN" sz="2800" i="1">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𝑛</m:t>
                                  </m:r>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𝑛</m:t>
                                  </m:r>
                                  <m:r>
                                    <a:rPr lang="en-US" altLang="zh-CN" sz="2800" i="1">
                                      <a:latin typeface="Cambria Math"/>
                                    </a:rPr>
                                    <m:t>−2</m:t>
                                  </m:r>
                                </m:sub>
                              </m:sSub>
                              <m:r>
                                <a:rPr lang="en-US" altLang="zh-CN" sz="2800" i="1">
                                  <a:latin typeface="Cambria Math"/>
                                  <a:ea typeface="Cambria Math"/>
                                </a:rPr>
                                <m:t>⋯</m:t>
                              </m:r>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0</m:t>
                                  </m:r>
                                </m:sub>
                              </m:sSub>
                            </m:e>
                          </m:d>
                        </m:e>
                        <m:sub>
                          <m:r>
                            <a:rPr lang="en-US" altLang="zh-CN" sz="2800" i="1" dirty="0">
                              <a:latin typeface="Cambria Math"/>
                            </a:rPr>
                            <m:t>2</m:t>
                          </m:r>
                        </m:sub>
                      </m:sSub>
                    </m:oMath>
                  </m:oMathPara>
                </a14:m>
                <a:endParaRPr lang="en-US" altLang="zh-CN" sz="2800" dirty="0"/>
              </a:p>
              <a:p>
                <a:pPr marL="0" indent="0">
                  <a:buSzPct val="100000"/>
                  <a:buNone/>
                </a:pPr>
                <a:endParaRPr lang="zh-CN" altLang="en-US" sz="2800"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5168362" y="1476921"/>
                <a:ext cx="4830546" cy="6151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75372" y="2459728"/>
                <a:ext cx="7710457" cy="461665"/>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−1</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−1</m:t>
                          </m:r>
                        </m:sup>
                      </m:sSup>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−2</m:t>
                          </m:r>
                        </m:sup>
                      </m:sSup>
                      <m:r>
                        <a:rPr lang="en-US" altLang="zh-CN" sz="2400" i="1">
                          <a:latin typeface="Cambria Math"/>
                        </a:rPr>
                        <m:t>+</m:t>
                      </m:r>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1</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1</m:t>
                          </m:r>
                        </m:sup>
                      </m:sSup>
                      <m:r>
                        <a:rPr lang="en-US" altLang="zh-CN" sz="2400" i="1">
                          <a:latin typeface="Cambria Math"/>
                        </a:rPr>
                        <m:t>+</m:t>
                      </m:r>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a:rPr>
                            <m:t>𝒂</m:t>
                          </m:r>
                        </m:e>
                        <m:sub>
                          <m:r>
                            <a:rPr lang="en-US" altLang="zh-CN" sz="2400" b="1" i="1">
                              <a:solidFill>
                                <a:srgbClr val="00B050"/>
                              </a:solidFill>
                              <a:latin typeface="Cambria Math"/>
                            </a:rPr>
                            <m:t>𝟎</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0</m:t>
                          </m:r>
                        </m:sup>
                      </m:sSup>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975372" y="2459728"/>
                <a:ext cx="7710457"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175950" y="3206999"/>
                <a:ext cx="6719433" cy="509178"/>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r>
                        <a:rPr lang="en-US" altLang="zh-CN" sz="2400" i="1">
                          <a:latin typeface="Cambria Math"/>
                        </a:rPr>
                        <m:t>=2</m:t>
                      </m:r>
                      <m:r>
                        <a:rPr lang="en-US" altLang="zh-CN" sz="2400" i="1">
                          <a:latin typeface="Cambria Math"/>
                          <a:ea typeface="Cambria Math"/>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−1</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−2</m:t>
                              </m:r>
                            </m:sup>
                          </m:sSup>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−3</m:t>
                              </m:r>
                            </m:sup>
                          </m:sSup>
                          <m:r>
                            <a:rPr lang="en-US" altLang="zh-CN" sz="2400" i="1">
                              <a:latin typeface="Cambria Math"/>
                            </a:rPr>
                            <m:t>+</m:t>
                          </m:r>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1</m:t>
                              </m:r>
                            </m:sub>
                          </m:sSub>
                        </m:e>
                      </m:d>
                      <m:r>
                        <a:rPr lang="en-US" altLang="zh-CN" sz="2400" i="1">
                          <a:latin typeface="Cambria Math"/>
                        </a:rPr>
                        <m:t>+</m:t>
                      </m:r>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a:rPr>
                            <m:t>𝒂</m:t>
                          </m:r>
                        </m:e>
                        <m:sub>
                          <m:r>
                            <a:rPr lang="en-US" altLang="zh-CN" sz="2400" b="1" i="1">
                              <a:solidFill>
                                <a:srgbClr val="00B050"/>
                              </a:solidFill>
                              <a:latin typeface="Cambria Math"/>
                            </a:rPr>
                            <m:t>𝟎</m:t>
                          </m:r>
                        </m:sub>
                      </m:sSub>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4175950" y="3206999"/>
                <a:ext cx="6719433" cy="5091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616582" y="4581813"/>
                <a:ext cx="8122341" cy="972574"/>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m:rPr>
                                  <m:nor/>
                                </m:rPr>
                                <a:rPr lang="en-US" altLang="zh-CN" sz="2400" b="0" i="0" dirty="0" smtClean="0"/>
                                <m:t>5</m:t>
                              </m:r>
                              <m:r>
                                <m:rPr>
                                  <m:nor/>
                                </m:rPr>
                                <a:rPr lang="en-US" altLang="zh-CN" sz="2400" dirty="0"/>
                                <m:t>+</m:t>
                              </m:r>
                              <m:f>
                                <m:fPr>
                                  <m:ctrlPr>
                                    <a:rPr lang="en-US" altLang="zh-CN" sz="2400" i="1" dirty="0">
                                      <a:latin typeface="Cambria Math" panose="02040503050406030204" pitchFamily="18" charset="0"/>
                                    </a:rPr>
                                  </m:ctrlPr>
                                </m:fPr>
                                <m:num>
                                  <m:r>
                                    <a:rPr lang="en-US" altLang="zh-CN" sz="2400" b="1" i="1" dirty="0">
                                      <a:solidFill>
                                        <a:srgbClr val="00B050"/>
                                      </a:solidFill>
                                      <a:latin typeface="Cambria Math"/>
                                    </a:rPr>
                                    <m:t>𝟏</m:t>
                                  </m:r>
                                </m:num>
                                <m:den>
                                  <m:r>
                                    <a:rPr lang="en-US" altLang="zh-CN" sz="2400" i="1" dirty="0">
                                      <a:latin typeface="Cambria Math"/>
                                    </a:rPr>
                                    <m:t>2</m:t>
                                  </m:r>
                                </m:den>
                              </m:f>
                            </m:e>
                          </m:d>
                        </m:e>
                        <m:sub>
                          <m:r>
                            <a:rPr lang="en-US" altLang="zh-CN" sz="2400" i="1">
                              <a:latin typeface="Cambria Math"/>
                            </a:rPr>
                            <m:t>10</m:t>
                          </m:r>
                        </m:sub>
                      </m:sSub>
                      <m:r>
                        <a:rPr lang="en-US" altLang="zh-CN" sz="2400" i="1">
                          <a:latin typeface="Cambria Math"/>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−1</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−2</m:t>
                              </m:r>
                            </m:sup>
                          </m:sSup>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𝑛</m:t>
                              </m:r>
                              <m:r>
                                <a:rPr lang="en-US" altLang="zh-CN" sz="2400" i="1">
                                  <a:latin typeface="Cambria Math"/>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𝑛</m:t>
                              </m:r>
                              <m:r>
                                <a:rPr lang="en-US" altLang="zh-CN" sz="2400" i="1">
                                  <a:solidFill>
                                    <a:schemeClr val="bg1">
                                      <a:lumMod val="50000"/>
                                    </a:schemeClr>
                                  </a:solidFill>
                                  <a:latin typeface="Cambria Math"/>
                                  <a:ea typeface="Cambria Math"/>
                                </a:rPr>
                                <m:t>−3</m:t>
                              </m:r>
                            </m:sup>
                          </m:sSup>
                          <m:r>
                            <a:rPr lang="en-US" altLang="zh-CN" sz="2400" i="1">
                              <a:latin typeface="Cambria Math"/>
                            </a:rPr>
                            <m:t>+</m:t>
                          </m:r>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1</m:t>
                              </m:r>
                            </m:sub>
                          </m:sSub>
                        </m:e>
                      </m:d>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a:rPr>
                                <m:t>𝒂</m:t>
                              </m:r>
                            </m:e>
                            <m:sub>
                              <m:r>
                                <a:rPr lang="en-US" altLang="zh-CN" sz="2400" b="1" i="1">
                                  <a:solidFill>
                                    <a:srgbClr val="00B050"/>
                                  </a:solidFill>
                                  <a:latin typeface="Cambria Math"/>
                                </a:rPr>
                                <m:t>𝟎</m:t>
                              </m:r>
                            </m:sub>
                          </m:sSub>
                        </m:num>
                        <m:den>
                          <m:r>
                            <a:rPr lang="en-US" altLang="zh-CN" sz="2400" i="1">
                              <a:latin typeface="Cambria Math"/>
                            </a:rPr>
                            <m:t>2</m:t>
                          </m:r>
                        </m:den>
                      </m:f>
                    </m:oMath>
                  </m:oMathPara>
                </a14:m>
                <a:endParaRPr lang="zh-CN" altLang="en-US" sz="2200" b="1" dirty="0"/>
              </a:p>
            </p:txBody>
          </p:sp>
        </mc:Choice>
        <mc:Fallback xmlns="">
          <p:sp>
            <p:nvSpPr>
              <p:cNvPr id="16" name="矩形 15"/>
              <p:cNvSpPr>
                <a:spLocks noRot="1" noChangeAspect="1" noMove="1" noResize="1" noEditPoints="1" noAdjustHandles="1" noChangeArrowheads="1" noChangeShapeType="1" noTextEdit="1"/>
              </p:cNvSpPr>
              <p:nvPr/>
            </p:nvSpPr>
            <p:spPr>
              <a:xfrm>
                <a:off x="3616582" y="4581813"/>
                <a:ext cx="8122341" cy="972574"/>
              </a:xfrm>
              <a:prstGeom prst="rect">
                <a:avLst/>
              </a:prstGeom>
              <a:blipFill>
                <a:blip r:embed="rId5"/>
                <a:stretch>
                  <a:fillRect/>
                </a:stretch>
              </a:blipFill>
            </p:spPr>
            <p:txBody>
              <a:bodyPr/>
              <a:lstStyle/>
              <a:p>
                <a:r>
                  <a:rPr lang="zh-CN" altLang="en-US">
                    <a:noFill/>
                  </a:rPr>
                  <a:t> </a:t>
                </a:r>
              </a:p>
            </p:txBody>
          </p:sp>
        </mc:Fallback>
      </mc:AlternateContent>
      <p:sp>
        <p:nvSpPr>
          <p:cNvPr id="7" name="TextBox 6"/>
          <p:cNvSpPr txBox="1"/>
          <p:nvPr/>
        </p:nvSpPr>
        <p:spPr>
          <a:xfrm>
            <a:off x="10160512" y="3922113"/>
            <a:ext cx="803425" cy="461665"/>
          </a:xfrm>
          <a:prstGeom prst="rect">
            <a:avLst/>
          </a:prstGeom>
          <a:noFill/>
        </p:spPr>
        <p:txBody>
          <a:bodyPr wrap="none" rtlCol="0">
            <a:spAutoFit/>
          </a:bodyPr>
          <a:lstStyle/>
          <a:p>
            <a:pPr>
              <a:buNone/>
            </a:pPr>
            <a:r>
              <a:rPr lang="zh-CN" altLang="en-US" sz="2400" b="1" dirty="0">
                <a:solidFill>
                  <a:srgbClr val="00B050"/>
                </a:solidFill>
                <a:latin typeface="楷体" pitchFamily="49" charset="-122"/>
                <a:ea typeface="楷体" pitchFamily="49" charset="-122"/>
              </a:rPr>
              <a:t>余数</a:t>
            </a:r>
            <a:endParaRPr lang="zh-CN" altLang="en-US" sz="2800" b="1" dirty="0">
              <a:solidFill>
                <a:srgbClr val="00B050"/>
              </a:solidFill>
              <a:latin typeface="楷体" pitchFamily="49" charset="-122"/>
              <a:ea typeface="楷体" pitchFamily="49" charset="-122"/>
            </a:endParaRPr>
          </a:p>
        </p:txBody>
      </p:sp>
      <p:cxnSp>
        <p:nvCxnSpPr>
          <p:cNvPr id="10" name="直接箭头连接符 9"/>
          <p:cNvCxnSpPr>
            <a:cxnSpLocks/>
            <a:stCxn id="7" idx="0"/>
          </p:cNvCxnSpPr>
          <p:nvPr/>
        </p:nvCxnSpPr>
        <p:spPr>
          <a:xfrm flipV="1">
            <a:off x="10562225" y="3716177"/>
            <a:ext cx="0" cy="2059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cxnSpLocks/>
            <a:stCxn id="7" idx="2"/>
          </p:cNvCxnSpPr>
          <p:nvPr/>
        </p:nvCxnSpPr>
        <p:spPr>
          <a:xfrm>
            <a:off x="10562225" y="4383778"/>
            <a:ext cx="580864" cy="332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2F710402-7F04-49DF-8E10-145F1E6B1580}"/>
              </a:ext>
            </a:extLst>
          </p:cNvPr>
          <p:cNvGrpSpPr/>
          <p:nvPr/>
        </p:nvGrpSpPr>
        <p:grpSpPr>
          <a:xfrm>
            <a:off x="176759" y="1214145"/>
            <a:ext cx="3463511" cy="4833118"/>
            <a:chOff x="446204" y="1552120"/>
            <a:chExt cx="3463511" cy="4833118"/>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E716911-08E2-4A60-9FFD-09C31888673D}"/>
                    </a:ext>
                  </a:extLst>
                </p:cNvPr>
                <p:cNvSpPr txBox="1"/>
                <p:nvPr/>
              </p:nvSpPr>
              <p:spPr>
                <a:xfrm>
                  <a:off x="1023143" y="3050724"/>
                  <a:ext cx="9444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𝟏𝟏</m:t>
                        </m:r>
                      </m:oMath>
                    </m:oMathPara>
                  </a14:m>
                  <a:endParaRPr lang="zh-CN" altLang="en-US" sz="2000" b="1" spc="600" dirty="0"/>
                </a:p>
              </p:txBody>
            </p:sp>
          </mc:Choice>
          <mc:Fallback xmlns="">
            <p:sp>
              <p:nvSpPr>
                <p:cNvPr id="3" name="文本框 2">
                  <a:extLst>
                    <a:ext uri="{FF2B5EF4-FFF2-40B4-BE49-F238E27FC236}">
                      <a16:creationId xmlns:a16="http://schemas.microsoft.com/office/drawing/2014/main" id="{EE716911-08E2-4A60-9FFD-09C31888673D}"/>
                    </a:ext>
                  </a:extLst>
                </p:cNvPr>
                <p:cNvSpPr txBox="1">
                  <a:spLocks noRot="1" noChangeAspect="1" noMove="1" noResize="1" noEditPoints="1" noAdjustHandles="1" noChangeArrowheads="1" noChangeShapeType="1" noTextEdit="1"/>
                </p:cNvSpPr>
                <p:nvPr/>
              </p:nvSpPr>
              <p:spPr>
                <a:xfrm>
                  <a:off x="1023143" y="3050724"/>
                  <a:ext cx="94448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4E18A59-3F26-46F7-90D5-D3D49A2F6019}"/>
                    </a:ext>
                  </a:extLst>
                </p:cNvPr>
                <p:cNvSpPr txBox="1"/>
                <p:nvPr/>
              </p:nvSpPr>
              <p:spPr>
                <a:xfrm>
                  <a:off x="446204" y="305072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18" name="文本框 17">
                  <a:extLst>
                    <a:ext uri="{FF2B5EF4-FFF2-40B4-BE49-F238E27FC236}">
                      <a16:creationId xmlns:a16="http://schemas.microsoft.com/office/drawing/2014/main" id="{E4E18A59-3F26-46F7-90D5-D3D49A2F6019}"/>
                    </a:ext>
                  </a:extLst>
                </p:cNvPr>
                <p:cNvSpPr txBox="1">
                  <a:spLocks noRot="1" noChangeAspect="1" noMove="1" noResize="1" noEditPoints="1" noAdjustHandles="1" noChangeArrowheads="1" noChangeShapeType="1" noTextEdit="1"/>
                </p:cNvSpPr>
                <p:nvPr/>
              </p:nvSpPr>
              <p:spPr>
                <a:xfrm>
                  <a:off x="446204" y="3050724"/>
                  <a:ext cx="652743" cy="523220"/>
                </a:xfrm>
                <a:prstGeom prst="rect">
                  <a:avLst/>
                </a:prstGeom>
                <a:blipFill>
                  <a:blip r:embed="rId8"/>
                  <a:stretch>
                    <a:fillRect/>
                  </a:stretch>
                </a:blipFill>
              </p:spPr>
              <p:txBody>
                <a:bodyPr/>
                <a:lstStyle/>
                <a:p>
                  <a:r>
                    <a:rPr lang="zh-CN" altLang="en-US">
                      <a:noFill/>
                    </a:rPr>
                    <a:t> </a:t>
                  </a:r>
                </a:p>
              </p:txBody>
            </p:sp>
          </mc:Fallback>
        </mc:AlternateContent>
        <p:cxnSp>
          <p:nvCxnSpPr>
            <p:cNvPr id="5" name="连接符: 肘形 4">
              <a:extLst>
                <a:ext uri="{FF2B5EF4-FFF2-40B4-BE49-F238E27FC236}">
                  <a16:creationId xmlns:a16="http://schemas.microsoft.com/office/drawing/2014/main" id="{CAE6767A-5E0E-431D-B317-5DEA0EA58FCD}"/>
                </a:ext>
              </a:extLst>
            </p:cNvPr>
            <p:cNvCxnSpPr/>
            <p:nvPr/>
          </p:nvCxnSpPr>
          <p:spPr>
            <a:xfrm>
              <a:off x="957829" y="3100986"/>
              <a:ext cx="1008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309D4B2-C6BD-44E9-870C-DBDBA905496D}"/>
                    </a:ext>
                  </a:extLst>
                </p:cNvPr>
                <p:cNvSpPr txBox="1"/>
                <p:nvPr/>
              </p:nvSpPr>
              <p:spPr>
                <a:xfrm>
                  <a:off x="1308138" y="356359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𝟓</m:t>
                        </m:r>
                      </m:oMath>
                    </m:oMathPara>
                  </a14:m>
                  <a:endParaRPr lang="zh-CN" altLang="en-US" sz="2000" b="1" spc="600" dirty="0"/>
                </a:p>
              </p:txBody>
            </p:sp>
          </mc:Choice>
          <mc:Fallback xmlns="">
            <p:sp>
              <p:nvSpPr>
                <p:cNvPr id="22" name="文本框 21">
                  <a:extLst>
                    <a:ext uri="{FF2B5EF4-FFF2-40B4-BE49-F238E27FC236}">
                      <a16:creationId xmlns:a16="http://schemas.microsoft.com/office/drawing/2014/main" id="{D309D4B2-C6BD-44E9-870C-DBDBA905496D}"/>
                    </a:ext>
                  </a:extLst>
                </p:cNvPr>
                <p:cNvSpPr txBox="1">
                  <a:spLocks noRot="1" noChangeAspect="1" noMove="1" noResize="1" noEditPoints="1" noAdjustHandles="1" noChangeArrowheads="1" noChangeShapeType="1" noTextEdit="1"/>
                </p:cNvSpPr>
                <p:nvPr/>
              </p:nvSpPr>
              <p:spPr>
                <a:xfrm>
                  <a:off x="1308138" y="3563599"/>
                  <a:ext cx="6527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4FBE6EA-EA13-419B-9627-94CFD089F3A2}"/>
                    </a:ext>
                  </a:extLst>
                </p:cNvPr>
                <p:cNvSpPr txBox="1"/>
                <p:nvPr/>
              </p:nvSpPr>
              <p:spPr>
                <a:xfrm>
                  <a:off x="687655" y="356359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23" name="文本框 22">
                  <a:extLst>
                    <a:ext uri="{FF2B5EF4-FFF2-40B4-BE49-F238E27FC236}">
                      <a16:creationId xmlns:a16="http://schemas.microsoft.com/office/drawing/2014/main" id="{A4FBE6EA-EA13-419B-9627-94CFD089F3A2}"/>
                    </a:ext>
                  </a:extLst>
                </p:cNvPr>
                <p:cNvSpPr txBox="1">
                  <a:spLocks noRot="1" noChangeAspect="1" noMove="1" noResize="1" noEditPoints="1" noAdjustHandles="1" noChangeArrowheads="1" noChangeShapeType="1" noTextEdit="1"/>
                </p:cNvSpPr>
                <p:nvPr/>
              </p:nvSpPr>
              <p:spPr>
                <a:xfrm>
                  <a:off x="687655" y="3563599"/>
                  <a:ext cx="652743" cy="523220"/>
                </a:xfrm>
                <a:prstGeom prst="rect">
                  <a:avLst/>
                </a:prstGeom>
                <a:blipFill>
                  <a:blip r:embed="rId10"/>
                  <a:stretch>
                    <a:fillRect/>
                  </a:stretch>
                </a:blipFill>
              </p:spPr>
              <p:txBody>
                <a:bodyPr/>
                <a:lstStyle/>
                <a:p>
                  <a:r>
                    <a:rPr lang="zh-CN" altLang="en-US">
                      <a:noFill/>
                    </a:rPr>
                    <a:t> </a:t>
                  </a:r>
                </a:p>
              </p:txBody>
            </p:sp>
          </mc:Fallback>
        </mc:AlternateContent>
        <p:cxnSp>
          <p:nvCxnSpPr>
            <p:cNvPr id="24" name="连接符: 肘形 23">
              <a:extLst>
                <a:ext uri="{FF2B5EF4-FFF2-40B4-BE49-F238E27FC236}">
                  <a16:creationId xmlns:a16="http://schemas.microsoft.com/office/drawing/2014/main" id="{F9C4E68C-CBC1-4733-AC28-29A4BF242E3E}"/>
                </a:ext>
              </a:extLst>
            </p:cNvPr>
            <p:cNvCxnSpPr/>
            <p:nvPr/>
          </p:nvCxnSpPr>
          <p:spPr>
            <a:xfrm>
              <a:off x="1242824" y="3613861"/>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E528993-8D11-4722-A4B5-CBD363B4A03E}"/>
                    </a:ext>
                  </a:extLst>
                </p:cNvPr>
                <p:cNvSpPr txBox="1"/>
                <p:nvPr/>
              </p:nvSpPr>
              <p:spPr>
                <a:xfrm>
                  <a:off x="1308138" y="408681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25" name="文本框 24">
                  <a:extLst>
                    <a:ext uri="{FF2B5EF4-FFF2-40B4-BE49-F238E27FC236}">
                      <a16:creationId xmlns:a16="http://schemas.microsoft.com/office/drawing/2014/main" id="{2E528993-8D11-4722-A4B5-CBD363B4A03E}"/>
                    </a:ext>
                  </a:extLst>
                </p:cNvPr>
                <p:cNvSpPr txBox="1">
                  <a:spLocks noRot="1" noChangeAspect="1" noMove="1" noResize="1" noEditPoints="1" noAdjustHandles="1" noChangeArrowheads="1" noChangeShapeType="1" noTextEdit="1"/>
                </p:cNvSpPr>
                <p:nvPr/>
              </p:nvSpPr>
              <p:spPr>
                <a:xfrm>
                  <a:off x="1308138" y="4086819"/>
                  <a:ext cx="65274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2956FEE-7C12-44AB-9AB2-E71846D781C4}"/>
                    </a:ext>
                  </a:extLst>
                </p:cNvPr>
                <p:cNvSpPr txBox="1"/>
                <p:nvPr/>
              </p:nvSpPr>
              <p:spPr>
                <a:xfrm>
                  <a:off x="687655" y="4086819"/>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26" name="文本框 25">
                  <a:extLst>
                    <a:ext uri="{FF2B5EF4-FFF2-40B4-BE49-F238E27FC236}">
                      <a16:creationId xmlns:a16="http://schemas.microsoft.com/office/drawing/2014/main" id="{12956FEE-7C12-44AB-9AB2-E71846D781C4}"/>
                    </a:ext>
                  </a:extLst>
                </p:cNvPr>
                <p:cNvSpPr txBox="1">
                  <a:spLocks noRot="1" noChangeAspect="1" noMove="1" noResize="1" noEditPoints="1" noAdjustHandles="1" noChangeArrowheads="1" noChangeShapeType="1" noTextEdit="1"/>
                </p:cNvSpPr>
                <p:nvPr/>
              </p:nvSpPr>
              <p:spPr>
                <a:xfrm>
                  <a:off x="687655" y="4086819"/>
                  <a:ext cx="652743" cy="523220"/>
                </a:xfrm>
                <a:prstGeom prst="rect">
                  <a:avLst/>
                </a:prstGeom>
                <a:blipFill>
                  <a:blip r:embed="rId12"/>
                  <a:stretch>
                    <a:fillRect/>
                  </a:stretch>
                </a:blipFill>
              </p:spPr>
              <p:txBody>
                <a:bodyPr/>
                <a:lstStyle/>
                <a:p>
                  <a:r>
                    <a:rPr lang="zh-CN" altLang="en-US">
                      <a:noFill/>
                    </a:rPr>
                    <a:t> </a:t>
                  </a:r>
                </a:p>
              </p:txBody>
            </p:sp>
          </mc:Fallback>
        </mc:AlternateContent>
        <p:cxnSp>
          <p:nvCxnSpPr>
            <p:cNvPr id="27" name="连接符: 肘形 26">
              <a:extLst>
                <a:ext uri="{FF2B5EF4-FFF2-40B4-BE49-F238E27FC236}">
                  <a16:creationId xmlns:a16="http://schemas.microsoft.com/office/drawing/2014/main" id="{3A640369-7883-44D0-BA45-B1EE22B29EA6}"/>
                </a:ext>
              </a:extLst>
            </p:cNvPr>
            <p:cNvCxnSpPr/>
            <p:nvPr/>
          </p:nvCxnSpPr>
          <p:spPr>
            <a:xfrm>
              <a:off x="1242824" y="4137081"/>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6C688C9-2FBE-4F82-A512-4862A397CC4B}"/>
                    </a:ext>
                  </a:extLst>
                </p:cNvPr>
                <p:cNvSpPr txBox="1"/>
                <p:nvPr/>
              </p:nvSpPr>
              <p:spPr>
                <a:xfrm>
                  <a:off x="1306195"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𝟏</m:t>
                        </m:r>
                      </m:oMath>
                    </m:oMathPara>
                  </a14:m>
                  <a:endParaRPr lang="zh-CN" altLang="en-US" sz="2000" b="1" spc="600" dirty="0"/>
                </a:p>
              </p:txBody>
            </p:sp>
          </mc:Choice>
          <mc:Fallback xmlns="">
            <p:sp>
              <p:nvSpPr>
                <p:cNvPr id="28" name="文本框 27">
                  <a:extLst>
                    <a:ext uri="{FF2B5EF4-FFF2-40B4-BE49-F238E27FC236}">
                      <a16:creationId xmlns:a16="http://schemas.microsoft.com/office/drawing/2014/main" id="{96C688C9-2FBE-4F82-A512-4862A397CC4B}"/>
                    </a:ext>
                  </a:extLst>
                </p:cNvPr>
                <p:cNvSpPr txBox="1">
                  <a:spLocks noRot="1" noChangeAspect="1" noMove="1" noResize="1" noEditPoints="1" noAdjustHandles="1" noChangeArrowheads="1" noChangeShapeType="1" noTextEdit="1"/>
                </p:cNvSpPr>
                <p:nvPr/>
              </p:nvSpPr>
              <p:spPr>
                <a:xfrm>
                  <a:off x="1306195" y="4599694"/>
                  <a:ext cx="65274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A34B050F-BFC7-434F-B6A8-C0788B740FBC}"/>
                    </a:ext>
                  </a:extLst>
                </p:cNvPr>
                <p:cNvSpPr txBox="1"/>
                <p:nvPr/>
              </p:nvSpPr>
              <p:spPr>
                <a:xfrm>
                  <a:off x="685712"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latin typeface="Cambria Math" panose="02040503050406030204" pitchFamily="18" charset="0"/>
                          </a:rPr>
                          <m:t>𝟐</m:t>
                        </m:r>
                      </m:oMath>
                    </m:oMathPara>
                  </a14:m>
                  <a:endParaRPr lang="zh-CN" altLang="en-US" sz="2000" b="1" spc="600" dirty="0"/>
                </a:p>
              </p:txBody>
            </p:sp>
          </mc:Choice>
          <mc:Fallback xmlns="">
            <p:sp>
              <p:nvSpPr>
                <p:cNvPr id="29" name="文本框 28">
                  <a:extLst>
                    <a:ext uri="{FF2B5EF4-FFF2-40B4-BE49-F238E27FC236}">
                      <a16:creationId xmlns:a16="http://schemas.microsoft.com/office/drawing/2014/main" id="{A34B050F-BFC7-434F-B6A8-C0788B740FBC}"/>
                    </a:ext>
                  </a:extLst>
                </p:cNvPr>
                <p:cNvSpPr txBox="1">
                  <a:spLocks noRot="1" noChangeAspect="1" noMove="1" noResize="1" noEditPoints="1" noAdjustHandles="1" noChangeArrowheads="1" noChangeShapeType="1" noTextEdit="1"/>
                </p:cNvSpPr>
                <p:nvPr/>
              </p:nvSpPr>
              <p:spPr>
                <a:xfrm>
                  <a:off x="685712" y="4599694"/>
                  <a:ext cx="652743" cy="523220"/>
                </a:xfrm>
                <a:prstGeom prst="rect">
                  <a:avLst/>
                </a:prstGeom>
                <a:blipFill>
                  <a:blip r:embed="rId14"/>
                  <a:stretch>
                    <a:fillRect/>
                  </a:stretch>
                </a:blipFill>
              </p:spPr>
              <p:txBody>
                <a:bodyPr/>
                <a:lstStyle/>
                <a:p>
                  <a:r>
                    <a:rPr lang="zh-CN" altLang="en-US">
                      <a:noFill/>
                    </a:rPr>
                    <a:t> </a:t>
                  </a:r>
                </a:p>
              </p:txBody>
            </p:sp>
          </mc:Fallback>
        </mc:AlternateContent>
        <p:cxnSp>
          <p:nvCxnSpPr>
            <p:cNvPr id="30" name="连接符: 肘形 29">
              <a:extLst>
                <a:ext uri="{FF2B5EF4-FFF2-40B4-BE49-F238E27FC236}">
                  <a16:creationId xmlns:a16="http://schemas.microsoft.com/office/drawing/2014/main" id="{C5BD2E77-0654-4714-9186-761365CFF9A1}"/>
                </a:ext>
              </a:extLst>
            </p:cNvPr>
            <p:cNvCxnSpPr/>
            <p:nvPr/>
          </p:nvCxnSpPr>
          <p:spPr>
            <a:xfrm>
              <a:off x="1240881" y="4649956"/>
              <a:ext cx="720000" cy="423971"/>
            </a:xfrm>
            <a:prstGeom prst="bentConnector3">
              <a:avLst>
                <a:gd name="adj1" fmla="val 288"/>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990D348-A5DD-4E5A-BCD6-C157C5B6D638}"/>
                    </a:ext>
                  </a:extLst>
                </p:cNvPr>
                <p:cNvSpPr txBox="1"/>
                <p:nvPr/>
              </p:nvSpPr>
              <p:spPr>
                <a:xfrm>
                  <a:off x="1313086" y="5161556"/>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rgbClr val="FF0000"/>
                            </a:solidFill>
                            <a:latin typeface="Cambria Math" panose="02040503050406030204" pitchFamily="18" charset="0"/>
                          </a:rPr>
                          <m:t>𝟎</m:t>
                        </m:r>
                      </m:oMath>
                    </m:oMathPara>
                  </a14:m>
                  <a:endParaRPr lang="zh-CN" altLang="en-US" sz="2000" b="1" spc="600" dirty="0">
                    <a:solidFill>
                      <a:srgbClr val="FF0000"/>
                    </a:solidFill>
                  </a:endParaRPr>
                </a:p>
              </p:txBody>
            </p:sp>
          </mc:Choice>
          <mc:Fallback xmlns="">
            <p:sp>
              <p:nvSpPr>
                <p:cNvPr id="31" name="文本框 30">
                  <a:extLst>
                    <a:ext uri="{FF2B5EF4-FFF2-40B4-BE49-F238E27FC236}">
                      <a16:creationId xmlns:a16="http://schemas.microsoft.com/office/drawing/2014/main" id="{1990D348-A5DD-4E5A-BCD6-C157C5B6D638}"/>
                    </a:ext>
                  </a:extLst>
                </p:cNvPr>
                <p:cNvSpPr txBox="1">
                  <a:spLocks noRot="1" noChangeAspect="1" noMove="1" noResize="1" noEditPoints="1" noAdjustHandles="1" noChangeArrowheads="1" noChangeShapeType="1" noTextEdit="1"/>
                </p:cNvSpPr>
                <p:nvPr/>
              </p:nvSpPr>
              <p:spPr>
                <a:xfrm>
                  <a:off x="1313086" y="5161556"/>
                  <a:ext cx="652743" cy="523220"/>
                </a:xfrm>
                <a:prstGeom prst="rect">
                  <a:avLst/>
                </a:prstGeom>
                <a:blipFill>
                  <a:blip r:embed="rId15"/>
                  <a:stretch>
                    <a:fillRect/>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86DFE42B-CECD-4FAD-9ACB-477124EFE0D3}"/>
                </a:ext>
              </a:extLst>
            </p:cNvPr>
            <p:cNvGrpSpPr/>
            <p:nvPr/>
          </p:nvGrpSpPr>
          <p:grpSpPr>
            <a:xfrm>
              <a:off x="1905000" y="4599694"/>
              <a:ext cx="1563932" cy="523220"/>
              <a:chOff x="1905000" y="4599694"/>
              <a:chExt cx="1563932" cy="523220"/>
            </a:xfrm>
          </p:grpSpPr>
          <p:cxnSp>
            <p:nvCxnSpPr>
              <p:cNvPr id="34" name="直接连接符 33">
                <a:extLst>
                  <a:ext uri="{FF2B5EF4-FFF2-40B4-BE49-F238E27FC236}">
                    <a16:creationId xmlns:a16="http://schemas.microsoft.com/office/drawing/2014/main" id="{E702C8E7-3B73-4205-A519-9470BB7D518A}"/>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0D253F7-6F44-4963-8323-B8F4501DCDB4}"/>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35" name="文本框 34">
                    <a:extLst>
                      <a:ext uri="{FF2B5EF4-FFF2-40B4-BE49-F238E27FC236}">
                        <a16:creationId xmlns:a16="http://schemas.microsoft.com/office/drawing/2014/main" id="{90D253F7-6F44-4963-8323-B8F4501DCDB4}"/>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6"/>
                    <a:stretch>
                      <a:fillRect/>
                    </a:stretch>
                  </a:blipFill>
                </p:spPr>
                <p:txBody>
                  <a:bodyPr/>
                  <a:lstStyle/>
                  <a:p>
                    <a:r>
                      <a:rPr lang="zh-CN" altLang="en-US">
                        <a:noFill/>
                      </a:rPr>
                      <a:t> </a:t>
                    </a:r>
                  </a:p>
                </p:txBody>
              </p:sp>
            </mc:Fallback>
          </mc:AlternateContent>
        </p:grpSp>
        <p:grpSp>
          <p:nvGrpSpPr>
            <p:cNvPr id="37" name="组合 36">
              <a:extLst>
                <a:ext uri="{FF2B5EF4-FFF2-40B4-BE49-F238E27FC236}">
                  <a16:creationId xmlns:a16="http://schemas.microsoft.com/office/drawing/2014/main" id="{F4DD5D95-E66A-4276-81C2-CC902CF0C99E}"/>
                </a:ext>
              </a:extLst>
            </p:cNvPr>
            <p:cNvGrpSpPr/>
            <p:nvPr/>
          </p:nvGrpSpPr>
          <p:grpSpPr>
            <a:xfrm>
              <a:off x="1893624" y="4094662"/>
              <a:ext cx="1563932" cy="523220"/>
              <a:chOff x="1905000" y="4599694"/>
              <a:chExt cx="1563932" cy="523220"/>
            </a:xfrm>
          </p:grpSpPr>
          <p:cxnSp>
            <p:nvCxnSpPr>
              <p:cNvPr id="38" name="直接连接符 37">
                <a:extLst>
                  <a:ext uri="{FF2B5EF4-FFF2-40B4-BE49-F238E27FC236}">
                    <a16:creationId xmlns:a16="http://schemas.microsoft.com/office/drawing/2014/main" id="{83ECE096-8A73-4138-9675-3C2175DBA9A8}"/>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76DE7BF-E1E1-4DBE-93F2-9014395ACDDE}"/>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𝟎</m:t>
                          </m:r>
                        </m:oMath>
                      </m:oMathPara>
                    </a14:m>
                    <a:endParaRPr lang="zh-CN" altLang="en-US" sz="2000" b="1" spc="600" dirty="0"/>
                  </a:p>
                </p:txBody>
              </p:sp>
            </mc:Choice>
            <mc:Fallback xmlns="">
              <p:sp>
                <p:nvSpPr>
                  <p:cNvPr id="39" name="文本框 38">
                    <a:extLst>
                      <a:ext uri="{FF2B5EF4-FFF2-40B4-BE49-F238E27FC236}">
                        <a16:creationId xmlns:a16="http://schemas.microsoft.com/office/drawing/2014/main" id="{B76DE7BF-E1E1-4DBE-93F2-9014395ACDDE}"/>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7"/>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B62AF8EB-FB8C-4F60-A622-9A2852689632}"/>
                </a:ext>
              </a:extLst>
            </p:cNvPr>
            <p:cNvGrpSpPr/>
            <p:nvPr/>
          </p:nvGrpSpPr>
          <p:grpSpPr>
            <a:xfrm>
              <a:off x="1899133" y="3558482"/>
              <a:ext cx="1563932" cy="523220"/>
              <a:chOff x="1905000" y="4599694"/>
              <a:chExt cx="1563932" cy="523220"/>
            </a:xfrm>
          </p:grpSpPr>
          <p:cxnSp>
            <p:nvCxnSpPr>
              <p:cNvPr id="41" name="直接连接符 40">
                <a:extLst>
                  <a:ext uri="{FF2B5EF4-FFF2-40B4-BE49-F238E27FC236}">
                    <a16:creationId xmlns:a16="http://schemas.microsoft.com/office/drawing/2014/main" id="{C024BF24-FD22-47E1-8BEB-3AC12ABA9A45}"/>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C31759E-E465-4D93-8EFE-F2117AA64E45}"/>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42" name="文本框 41">
                    <a:extLst>
                      <a:ext uri="{FF2B5EF4-FFF2-40B4-BE49-F238E27FC236}">
                        <a16:creationId xmlns:a16="http://schemas.microsoft.com/office/drawing/2014/main" id="{3C31759E-E465-4D93-8EFE-F2117AA64E45}"/>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8"/>
                    <a:stretch>
                      <a:fillRect/>
                    </a:stretch>
                  </a:blipFill>
                </p:spPr>
                <p:txBody>
                  <a:bodyPr/>
                  <a:lstStyle/>
                  <a:p>
                    <a:r>
                      <a:rPr lang="zh-CN" altLang="en-US">
                        <a:noFill/>
                      </a:rPr>
                      <a:t> </a:t>
                    </a:r>
                  </a:p>
                </p:txBody>
              </p:sp>
            </mc:Fallback>
          </mc:AlternateContent>
        </p:grpSp>
        <p:grpSp>
          <p:nvGrpSpPr>
            <p:cNvPr id="43" name="组合 42">
              <a:extLst>
                <a:ext uri="{FF2B5EF4-FFF2-40B4-BE49-F238E27FC236}">
                  <a16:creationId xmlns:a16="http://schemas.microsoft.com/office/drawing/2014/main" id="{1DE08912-CAE7-41A6-B000-609191B41990}"/>
                </a:ext>
              </a:extLst>
            </p:cNvPr>
            <p:cNvGrpSpPr/>
            <p:nvPr/>
          </p:nvGrpSpPr>
          <p:grpSpPr>
            <a:xfrm>
              <a:off x="1905000" y="3032791"/>
              <a:ext cx="1563932" cy="523220"/>
              <a:chOff x="1905000" y="4599694"/>
              <a:chExt cx="1563932" cy="523220"/>
            </a:xfrm>
          </p:grpSpPr>
          <p:cxnSp>
            <p:nvCxnSpPr>
              <p:cNvPr id="44" name="直接连接符 43">
                <a:extLst>
                  <a:ext uri="{FF2B5EF4-FFF2-40B4-BE49-F238E27FC236}">
                    <a16:creationId xmlns:a16="http://schemas.microsoft.com/office/drawing/2014/main" id="{CF0BA7BE-9B8C-4E71-A245-70CDEA6441FD}"/>
                  </a:ext>
                </a:extLst>
              </p:cNvPr>
              <p:cNvCxnSpPr/>
              <p:nvPr/>
            </p:nvCxnSpPr>
            <p:spPr>
              <a:xfrm>
                <a:off x="1905000" y="4861304"/>
                <a:ext cx="870857"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EDB0671A-B42C-4861-A8C7-ADCFEAE55770}"/>
                      </a:ext>
                    </a:extLst>
                  </p:cNvPr>
                  <p:cNvSpPr txBox="1"/>
                  <p:nvPr/>
                </p:nvSpPr>
                <p:spPr>
                  <a:xfrm>
                    <a:off x="2816189" y="4599694"/>
                    <a:ext cx="6527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m:t>
                          </m:r>
                        </m:oMath>
                      </m:oMathPara>
                    </a14:m>
                    <a:endParaRPr lang="zh-CN" altLang="en-US" sz="2000" b="1" spc="600" dirty="0"/>
                  </a:p>
                </p:txBody>
              </p:sp>
            </mc:Choice>
            <mc:Fallback xmlns="">
              <p:sp>
                <p:nvSpPr>
                  <p:cNvPr id="45" name="文本框 44">
                    <a:extLst>
                      <a:ext uri="{FF2B5EF4-FFF2-40B4-BE49-F238E27FC236}">
                        <a16:creationId xmlns:a16="http://schemas.microsoft.com/office/drawing/2014/main" id="{EDB0671A-B42C-4861-A8C7-ADCFEAE55770}"/>
                      </a:ext>
                    </a:extLst>
                  </p:cNvPr>
                  <p:cNvSpPr txBox="1">
                    <a:spLocks noRot="1" noChangeAspect="1" noMove="1" noResize="1" noEditPoints="1" noAdjustHandles="1" noChangeArrowheads="1" noChangeShapeType="1" noTextEdit="1"/>
                  </p:cNvSpPr>
                  <p:nvPr/>
                </p:nvSpPr>
                <p:spPr>
                  <a:xfrm>
                    <a:off x="2816189" y="4599694"/>
                    <a:ext cx="652743" cy="523220"/>
                  </a:xfrm>
                  <a:prstGeom prst="rect">
                    <a:avLst/>
                  </a:prstGeom>
                  <a:blipFill>
                    <a:blip r:embed="rId19"/>
                    <a:stretch>
                      <a:fillRect/>
                    </a:stretch>
                  </a:blipFill>
                </p:spPr>
                <p:txBody>
                  <a:bodyPr/>
                  <a:lstStyle/>
                  <a:p>
                    <a:r>
                      <a:rPr lang="zh-CN" altLang="en-US">
                        <a:noFill/>
                      </a:rPr>
                      <a:t> </a:t>
                    </a:r>
                  </a:p>
                </p:txBody>
              </p:sp>
            </mc:Fallback>
          </mc:AlternateContent>
        </p:grpSp>
        <p:sp>
          <p:nvSpPr>
            <p:cNvPr id="46" name="TextBox 5">
              <a:extLst>
                <a:ext uri="{FF2B5EF4-FFF2-40B4-BE49-F238E27FC236}">
                  <a16:creationId xmlns:a16="http://schemas.microsoft.com/office/drawing/2014/main" id="{D8B863FC-FD39-454B-80B0-E811A90D63BC}"/>
                </a:ext>
              </a:extLst>
            </p:cNvPr>
            <p:cNvSpPr txBox="1"/>
            <p:nvPr/>
          </p:nvSpPr>
          <p:spPr>
            <a:xfrm>
              <a:off x="1065173" y="1552120"/>
              <a:ext cx="2196435" cy="461665"/>
            </a:xfrm>
            <a:prstGeom prst="rect">
              <a:avLst/>
            </a:prstGeom>
            <a:noFill/>
          </p:spPr>
          <p:txBody>
            <a:bodyPr wrap="none" rtlCol="0">
              <a:spAutoFit/>
            </a:bodyPr>
            <a:lstStyle/>
            <a:p>
              <a:pPr>
                <a:buSzPct val="100000"/>
              </a:pPr>
              <a:r>
                <a:rPr lang="zh-CN" altLang="en-US" sz="2400" b="1" dirty="0">
                  <a:solidFill>
                    <a:srgbClr val="0070C0"/>
                  </a:solidFill>
                  <a:ea typeface="楷体" pitchFamily="49" charset="-122"/>
                </a:rPr>
                <a:t>整数：除</a:t>
              </a:r>
              <a:r>
                <a:rPr lang="en-US" altLang="zh-CN" sz="2400" b="1" dirty="0">
                  <a:solidFill>
                    <a:srgbClr val="0070C0"/>
                  </a:solidFill>
                  <a:ea typeface="楷体" pitchFamily="49" charset="-122"/>
                </a:rPr>
                <a:t>2</a:t>
              </a:r>
              <a:r>
                <a:rPr lang="zh-CN" altLang="en-US" sz="2400" b="1" dirty="0">
                  <a:solidFill>
                    <a:srgbClr val="0070C0"/>
                  </a:solidFill>
                  <a:ea typeface="楷体" pitchFamily="49" charset="-122"/>
                </a:rPr>
                <a:t>取余</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A78CCBE-86FE-4EE8-BF0D-D332BCE8DF09}"/>
                    </a:ext>
                  </a:extLst>
                </p:cNvPr>
                <p:cNvSpPr txBox="1"/>
                <p:nvPr/>
              </p:nvSpPr>
              <p:spPr>
                <a:xfrm>
                  <a:off x="2720991" y="2251973"/>
                  <a:ext cx="7681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000" i="1" dirty="0">
                            <a:solidFill>
                              <a:schemeClr val="accent6"/>
                            </a:solidFill>
                            <a:latin typeface="Cambria Math" panose="02040503050406030204" pitchFamily="18" charset="0"/>
                          </a:rPr>
                          <m:t>余数</m:t>
                        </m:r>
                      </m:oMath>
                    </m:oMathPara>
                  </a14:m>
                  <a:endParaRPr lang="zh-CN" altLang="en-US" sz="1600" dirty="0"/>
                </a:p>
              </p:txBody>
            </p:sp>
          </mc:Choice>
          <mc:Fallback xmlns="">
            <p:sp>
              <p:nvSpPr>
                <p:cNvPr id="47" name="文本框 46">
                  <a:extLst>
                    <a:ext uri="{FF2B5EF4-FFF2-40B4-BE49-F238E27FC236}">
                      <a16:creationId xmlns:a16="http://schemas.microsoft.com/office/drawing/2014/main" id="{8A78CCBE-86FE-4EE8-BF0D-D332BCE8DF09}"/>
                    </a:ext>
                  </a:extLst>
                </p:cNvPr>
                <p:cNvSpPr txBox="1">
                  <a:spLocks noRot="1" noChangeAspect="1" noMove="1" noResize="1" noEditPoints="1" noAdjustHandles="1" noChangeArrowheads="1" noChangeShapeType="1" noTextEdit="1"/>
                </p:cNvSpPr>
                <p:nvPr/>
              </p:nvSpPr>
              <p:spPr>
                <a:xfrm>
                  <a:off x="2720991" y="2251973"/>
                  <a:ext cx="768159" cy="400110"/>
                </a:xfrm>
                <a:prstGeom prst="rect">
                  <a:avLst/>
                </a:prstGeom>
                <a:blipFill>
                  <a:blip r:embed="rId20"/>
                  <a:stretch>
                    <a:fillRect b="-12121"/>
                  </a:stretch>
                </a:blipFill>
              </p:spPr>
              <p:txBody>
                <a:bodyPr/>
                <a:lstStyle/>
                <a:p>
                  <a:r>
                    <a:rPr lang="zh-CN" altLang="en-US">
                      <a:noFill/>
                    </a:rPr>
                    <a:t> </a:t>
                  </a:r>
                </a:p>
              </p:txBody>
            </p:sp>
          </mc:Fallback>
        </mc:AlternateContent>
        <p:sp>
          <p:nvSpPr>
            <p:cNvPr id="48" name="箭头: 下 47">
              <a:extLst>
                <a:ext uri="{FF2B5EF4-FFF2-40B4-BE49-F238E27FC236}">
                  <a16:creationId xmlns:a16="http://schemas.microsoft.com/office/drawing/2014/main" id="{4F36C2ED-167D-4BAB-A71B-4DD924C43AC9}"/>
                </a:ext>
              </a:extLst>
            </p:cNvPr>
            <p:cNvSpPr/>
            <p:nvPr/>
          </p:nvSpPr>
          <p:spPr>
            <a:xfrm flipV="1">
              <a:off x="2819670" y="2763338"/>
              <a:ext cx="570803" cy="2456362"/>
            </a:xfrm>
            <a:prstGeom prst="downArrow">
              <a:avLst/>
            </a:prstGeom>
            <a:no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525C1A86-28C5-4A91-AF50-F387F1FC869E}"/>
                </a:ext>
              </a:extLst>
            </p:cNvPr>
            <p:cNvSpPr txBox="1"/>
            <p:nvPr/>
          </p:nvSpPr>
          <p:spPr>
            <a:xfrm>
              <a:off x="1034163" y="5896371"/>
              <a:ext cx="1210588" cy="400110"/>
            </a:xfrm>
            <a:prstGeom prst="wedgeRectCallout">
              <a:avLst>
                <a:gd name="adj1" fmla="val -3748"/>
                <a:gd name="adj2" fmla="val -104822"/>
              </a:avLst>
            </a:prstGeom>
            <a:noFill/>
            <a:ln>
              <a:solidFill>
                <a:srgbClr val="C0C0C0"/>
              </a:solidFill>
            </a:ln>
          </p:spPr>
          <p:txBody>
            <a:bodyPr wrap="none" rtlCol="0">
              <a:spAutoFit/>
            </a:bodyPr>
            <a:lstStyle/>
            <a:p>
              <a:r>
                <a:rPr lang="zh-CN" altLang="en-US" sz="2000" dirty="0">
                  <a:solidFill>
                    <a:srgbClr val="FF0000"/>
                  </a:solidFill>
                </a:rPr>
                <a:t>除尽为止</a:t>
              </a: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45DBF03-8C3F-4B59-B1EA-C884ED759320}"/>
                    </a:ext>
                  </a:extLst>
                </p:cNvPr>
                <p:cNvSpPr txBox="1"/>
                <p:nvPr/>
              </p:nvSpPr>
              <p:spPr>
                <a:xfrm>
                  <a:off x="2381733" y="5862018"/>
                  <a:ext cx="152798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pc="600" dirty="0" smtClean="0">
                            <a:solidFill>
                              <a:schemeClr val="accent6"/>
                            </a:solidFill>
                            <a:latin typeface="Cambria Math" panose="02040503050406030204" pitchFamily="18" charset="0"/>
                          </a:rPr>
                          <m:t>𝟏𝟎𝟏𝟏</m:t>
                        </m:r>
                      </m:oMath>
                    </m:oMathPara>
                  </a14:m>
                  <a:endParaRPr lang="zh-CN" altLang="en-US" sz="2000" b="1" spc="600" dirty="0"/>
                </a:p>
              </p:txBody>
            </p:sp>
          </mc:Choice>
          <mc:Fallback xmlns="">
            <p:sp>
              <p:nvSpPr>
                <p:cNvPr id="50" name="文本框 49">
                  <a:extLst>
                    <a:ext uri="{FF2B5EF4-FFF2-40B4-BE49-F238E27FC236}">
                      <a16:creationId xmlns:a16="http://schemas.microsoft.com/office/drawing/2014/main" id="{345DBF03-8C3F-4B59-B1EA-C884ED759320}"/>
                    </a:ext>
                  </a:extLst>
                </p:cNvPr>
                <p:cNvSpPr txBox="1">
                  <a:spLocks noRot="1" noChangeAspect="1" noMove="1" noResize="1" noEditPoints="1" noAdjustHandles="1" noChangeArrowheads="1" noChangeShapeType="1" noTextEdit="1"/>
                </p:cNvSpPr>
                <p:nvPr/>
              </p:nvSpPr>
              <p:spPr>
                <a:xfrm>
                  <a:off x="2381733" y="5862018"/>
                  <a:ext cx="1527982" cy="523220"/>
                </a:xfrm>
                <a:prstGeom prst="rect">
                  <a:avLst/>
                </a:prstGeom>
                <a:blipFill>
                  <a:blip r:embed="rId21"/>
                  <a:stretch>
                    <a:fillRect/>
                  </a:stretch>
                </a:blipFill>
              </p:spPr>
              <p:txBody>
                <a:bodyPr/>
                <a:lstStyle/>
                <a:p>
                  <a:r>
                    <a:rPr lang="zh-CN" altLang="en-US">
                      <a:noFill/>
                    </a:rPr>
                    <a:t> </a:t>
                  </a:r>
                </a:p>
              </p:txBody>
            </p:sp>
          </mc:Fallback>
        </mc:AlternateContent>
      </p:grpSp>
      <p:sp>
        <p:nvSpPr>
          <p:cNvPr id="6" name="Slide Number Placeholder 5">
            <a:extLst>
              <a:ext uri="{FF2B5EF4-FFF2-40B4-BE49-F238E27FC236}">
                <a16:creationId xmlns:a16="http://schemas.microsoft.com/office/drawing/2014/main" id="{D05BBACB-93AC-49BC-8B7F-B5390F89EF56}"/>
              </a:ext>
            </a:extLst>
          </p:cNvPr>
          <p:cNvSpPr>
            <a:spLocks noGrp="1"/>
          </p:cNvSpPr>
          <p:nvPr>
            <p:ph type="sldNum" sz="quarter" idx="12"/>
          </p:nvPr>
        </p:nvSpPr>
        <p:spPr/>
        <p:txBody>
          <a:bodyPr/>
          <a:lstStyle/>
          <a:p>
            <a:fld id="{EC78E7B1-3FC2-4821-B144-3AA6EF938D0A}" type="slidenum">
              <a:rPr lang="zh-CN" altLang="en-US" sz="1400" b="1" smtClean="0"/>
              <a:pPr/>
              <a:t>31</a:t>
            </a:fld>
            <a:r>
              <a:rPr lang="zh-CN" altLang="en-US"/>
              <a:t> </a:t>
            </a:r>
            <a:r>
              <a:rPr lang="en-US" altLang="zh-CN"/>
              <a:t>/ 56</a:t>
            </a:r>
            <a:endParaRPr lang="zh-CN" altLang="en-US" dirty="0"/>
          </a:p>
        </p:txBody>
      </p:sp>
    </p:spTree>
    <p:extLst>
      <p:ext uri="{BB962C8B-B14F-4D97-AF65-F5344CB8AC3E}">
        <p14:creationId xmlns:p14="http://schemas.microsoft.com/office/powerpoint/2010/main" val="3419647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39" y="2024722"/>
            <a:ext cx="1788790" cy="332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Autofit/>
          </a:bodyPr>
          <a:lstStyle/>
          <a:p>
            <a:r>
              <a:rPr lang="zh-CN" altLang="en-US" sz="4000" dirty="0"/>
              <a:t>十进制 </a:t>
            </a:r>
            <a:r>
              <a:rPr lang="en-US" altLang="zh-CN" sz="4000" spc="-600" dirty="0">
                <a:solidFill>
                  <a:schemeClr val="accent1"/>
                </a:solidFill>
              </a:rPr>
              <a:t>=&gt;</a:t>
            </a:r>
            <a:r>
              <a:rPr lang="en-US" altLang="zh-CN" sz="4000" dirty="0"/>
              <a:t> </a:t>
            </a:r>
            <a:r>
              <a:rPr lang="zh-CN" altLang="en-US" sz="4000" dirty="0"/>
              <a:t> 二进制</a:t>
            </a:r>
            <a:r>
              <a:rPr lang="zh-CN" altLang="en-US" dirty="0"/>
              <a:t>：</a:t>
            </a:r>
            <a:r>
              <a:rPr lang="zh-CN" altLang="en-US" b="1" dirty="0"/>
              <a:t>小数</a:t>
            </a:r>
            <a:endParaRPr lang="zh-CN" altLang="en-US" sz="4000" b="1" dirty="0"/>
          </a:p>
        </p:txBody>
      </p:sp>
      <p:sp>
        <p:nvSpPr>
          <p:cNvPr id="7" name="TextBox 6"/>
          <p:cNvSpPr txBox="1"/>
          <p:nvPr/>
        </p:nvSpPr>
        <p:spPr>
          <a:xfrm>
            <a:off x="8734093" y="1196617"/>
            <a:ext cx="2339102" cy="461665"/>
          </a:xfrm>
          <a:prstGeom prst="rect">
            <a:avLst/>
          </a:prstGeom>
          <a:noFill/>
        </p:spPr>
        <p:txBody>
          <a:bodyPr wrap="none" rtlCol="0">
            <a:spAutoFit/>
          </a:bodyPr>
          <a:lstStyle/>
          <a:p>
            <a:pPr marL="457200" indent="-457200">
              <a:buSzPct val="100000"/>
              <a:buFont typeface="+mj-lt"/>
              <a:buAutoNum type="alphaLcParenR" startAt="2"/>
            </a:pPr>
            <a:r>
              <a:rPr lang="zh-CN" altLang="en-US" sz="2400" b="1" dirty="0">
                <a:solidFill>
                  <a:srgbClr val="0070C0"/>
                </a:solidFill>
                <a:latin typeface="楷体" pitchFamily="49" charset="-122"/>
                <a:ea typeface="楷体" pitchFamily="49" charset="-122"/>
              </a:rPr>
              <a:t>小数乘</a:t>
            </a:r>
            <a:r>
              <a:rPr lang="en-US" altLang="zh-CN" sz="2400" b="1" dirty="0">
                <a:solidFill>
                  <a:srgbClr val="0070C0"/>
                </a:solidFill>
                <a:latin typeface="楷体" pitchFamily="49" charset="-122"/>
                <a:ea typeface="楷体" pitchFamily="49" charset="-122"/>
              </a:rPr>
              <a:t>2</a:t>
            </a:r>
            <a:r>
              <a:rPr lang="zh-CN" altLang="en-US" sz="2400" b="1" dirty="0">
                <a:solidFill>
                  <a:srgbClr val="0070C0"/>
                </a:solidFill>
                <a:latin typeface="楷体" pitchFamily="49" charset="-122"/>
                <a:ea typeface="楷体" pitchFamily="49" charset="-122"/>
              </a:rPr>
              <a:t>取整</a:t>
            </a:r>
          </a:p>
        </p:txBody>
      </p:sp>
      <mc:AlternateContent xmlns:mc="http://schemas.openxmlformats.org/markup-compatibility/2006" xmlns:a14="http://schemas.microsoft.com/office/drawing/2010/main">
        <mc:Choice Requires="a14">
          <p:sp>
            <p:nvSpPr>
              <p:cNvPr id="11" name="内容占位符 2"/>
              <p:cNvSpPr txBox="1">
                <a:spLocks/>
              </p:cNvSpPr>
              <p:nvPr/>
            </p:nvSpPr>
            <p:spPr>
              <a:xfrm>
                <a:off x="525535" y="1468539"/>
                <a:ext cx="4830546" cy="6151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600" i="1">
                              <a:latin typeface="Cambria Math" panose="02040503050406030204" pitchFamily="18" charset="0"/>
                            </a:rPr>
                          </m:ctrlPr>
                        </m:sSubPr>
                        <m:e>
                          <m:d>
                            <m:dPr>
                              <m:ctrlPr>
                                <a:rPr lang="en-US" altLang="zh-CN" sz="2600" i="1">
                                  <a:latin typeface="Cambria Math" panose="02040503050406030204" pitchFamily="18" charset="0"/>
                                </a:rPr>
                              </m:ctrlPr>
                            </m:dPr>
                            <m:e>
                              <m:r>
                                <m:rPr>
                                  <m:nor/>
                                </m:rPr>
                                <a:rPr lang="en-US" altLang="zh-CN" sz="2600" dirty="0"/>
                                <m:t>0.625</m:t>
                              </m:r>
                            </m:e>
                          </m:d>
                        </m:e>
                        <m:sub>
                          <m:r>
                            <a:rPr lang="en-US" altLang="zh-CN" sz="2600" i="1">
                              <a:latin typeface="Cambria Math"/>
                            </a:rPr>
                            <m:t>10</m:t>
                          </m:r>
                        </m:sub>
                      </m:sSub>
                      <m:r>
                        <a:rPr lang="en-US" altLang="zh-CN" sz="2600" i="1">
                          <a:latin typeface="Cambria Math"/>
                        </a:rPr>
                        <m:t>=</m:t>
                      </m:r>
                      <m:sSub>
                        <m:sSubPr>
                          <m:ctrlPr>
                            <a:rPr lang="en-US" altLang="zh-CN" sz="2600" i="1">
                              <a:latin typeface="Cambria Math" panose="02040503050406030204" pitchFamily="18" charset="0"/>
                            </a:rPr>
                          </m:ctrlPr>
                        </m:sSubPr>
                        <m:e>
                          <m:d>
                            <m:dPr>
                              <m:ctrlPr>
                                <a:rPr lang="en-US" altLang="zh-CN" sz="2600" i="1">
                                  <a:latin typeface="Cambria Math" panose="02040503050406030204" pitchFamily="18" charset="0"/>
                                </a:rPr>
                              </m:ctrlPr>
                            </m:dPr>
                            <m:e>
                              <m:r>
                                <a:rPr lang="en-US" altLang="zh-CN" sz="2600" i="1">
                                  <a:latin typeface="Cambria Math"/>
                                </a:rPr>
                                <m:t>0.</m:t>
                              </m:r>
                              <m:sSub>
                                <m:sSubPr>
                                  <m:ctrlPr>
                                    <a:rPr lang="en-US" altLang="zh-CN" sz="2600" i="1">
                                      <a:latin typeface="Cambria Math" panose="02040503050406030204" pitchFamily="18" charset="0"/>
                                    </a:rPr>
                                  </m:ctrlPr>
                                </m:sSubPr>
                                <m:e>
                                  <m:r>
                                    <a:rPr lang="en-US" altLang="zh-CN" sz="2600" i="1">
                                      <a:latin typeface="Cambria Math"/>
                                    </a:rPr>
                                    <m:t>𝑎</m:t>
                                  </m:r>
                                </m:e>
                                <m:sub>
                                  <m:r>
                                    <a:rPr lang="en-US" altLang="zh-CN" sz="2600" i="1">
                                      <a:latin typeface="Cambria Math"/>
                                    </a:rPr>
                                    <m:t>−1</m:t>
                                  </m:r>
                                </m:sub>
                              </m:sSub>
                              <m:sSub>
                                <m:sSubPr>
                                  <m:ctrlPr>
                                    <a:rPr lang="en-US" altLang="zh-CN" sz="2600" i="1">
                                      <a:latin typeface="Cambria Math" panose="02040503050406030204" pitchFamily="18" charset="0"/>
                                    </a:rPr>
                                  </m:ctrlPr>
                                </m:sSubPr>
                                <m:e>
                                  <m:r>
                                    <a:rPr lang="en-US" altLang="zh-CN" sz="2600" i="1">
                                      <a:latin typeface="Cambria Math"/>
                                    </a:rPr>
                                    <m:t>𝑎</m:t>
                                  </m:r>
                                </m:e>
                                <m:sub>
                                  <m:r>
                                    <a:rPr lang="en-US" altLang="zh-CN" sz="2600" i="1">
                                      <a:latin typeface="Cambria Math"/>
                                    </a:rPr>
                                    <m:t>−2</m:t>
                                  </m:r>
                                </m:sub>
                              </m:sSub>
                              <m:r>
                                <a:rPr lang="en-US" altLang="zh-CN" sz="2600" i="1">
                                  <a:latin typeface="Cambria Math"/>
                                  <a:ea typeface="Cambria Math"/>
                                </a:rPr>
                                <m:t>⋯</m:t>
                              </m:r>
                              <m:sSub>
                                <m:sSubPr>
                                  <m:ctrlPr>
                                    <a:rPr lang="en-US" altLang="zh-CN" sz="2600" i="1">
                                      <a:latin typeface="Cambria Math" panose="02040503050406030204" pitchFamily="18" charset="0"/>
                                    </a:rPr>
                                  </m:ctrlPr>
                                </m:sSubPr>
                                <m:e>
                                  <m:r>
                                    <a:rPr lang="en-US" altLang="zh-CN" sz="2600" i="1">
                                      <a:latin typeface="Cambria Math"/>
                                    </a:rPr>
                                    <m:t>𝑎</m:t>
                                  </m:r>
                                </m:e>
                                <m:sub>
                                  <m:r>
                                    <a:rPr lang="en-US" altLang="zh-CN" sz="2600" i="1">
                                      <a:latin typeface="Cambria Math"/>
                                    </a:rPr>
                                    <m:t>−</m:t>
                                  </m:r>
                                  <m:r>
                                    <a:rPr lang="en-US" altLang="zh-CN" sz="2600" i="1">
                                      <a:latin typeface="Cambria Math"/>
                                    </a:rPr>
                                    <m:t>𝑚</m:t>
                                  </m:r>
                                </m:sub>
                              </m:sSub>
                            </m:e>
                          </m:d>
                        </m:e>
                        <m:sub>
                          <m:r>
                            <a:rPr lang="en-US" altLang="zh-CN" sz="2600" i="1" dirty="0">
                              <a:latin typeface="Cambria Math"/>
                            </a:rPr>
                            <m:t>2</m:t>
                          </m:r>
                        </m:sub>
                      </m:sSub>
                    </m:oMath>
                  </m:oMathPara>
                </a14:m>
                <a:endParaRPr lang="en-US" altLang="zh-CN" sz="2800"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525535" y="1468539"/>
                <a:ext cx="4830546" cy="615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79166" y="2348736"/>
                <a:ext cx="6208551" cy="461665"/>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−1</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−1</m:t>
                          </m:r>
                        </m:sup>
                      </m:sSup>
                      <m:r>
                        <a:rPr lang="en-US" altLang="zh-CN" sz="2400" i="1">
                          <a:latin typeface="Cambria Math"/>
                          <a:ea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−2</m:t>
                          </m:r>
                        </m:sup>
                      </m:sSup>
                      <m:r>
                        <a:rPr lang="en-US" altLang="zh-CN" sz="2400" i="1">
                          <a:latin typeface="Cambria Math"/>
                        </a:rPr>
                        <m:t>+</m:t>
                      </m:r>
                      <m:r>
                        <a:rPr lang="en-US" altLang="zh-CN" sz="2400" i="1">
                          <a:latin typeface="Cambria Math"/>
                          <a:ea typeface="Cambria Math"/>
                        </a:rPr>
                        <m:t>⋯</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m:t>
                          </m:r>
                          <m:r>
                            <a:rPr lang="en-US" altLang="zh-CN" sz="2400" i="1">
                              <a:latin typeface="Cambria Math"/>
                            </a:rPr>
                            <m:t>𝑚</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m:t>
                          </m:r>
                          <m:r>
                            <a:rPr lang="en-US" altLang="zh-CN" sz="2400" i="1">
                              <a:solidFill>
                                <a:schemeClr val="bg1">
                                  <a:lumMod val="50000"/>
                                </a:schemeClr>
                              </a:solidFill>
                              <a:latin typeface="Cambria Math"/>
                              <a:ea typeface="Cambria Math"/>
                            </a:rPr>
                            <m:t>𝑚</m:t>
                          </m:r>
                        </m:sup>
                      </m:sSup>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879166" y="2348736"/>
                <a:ext cx="6208551" cy="461665"/>
              </a:xfrm>
              <a:prstGeom prst="rect">
                <a:avLst/>
              </a:prstGeom>
              <a:blipFill>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43763" y="3019667"/>
                <a:ext cx="6079359" cy="783804"/>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a:rPr>
                                <m:t>𝒂</m:t>
                              </m:r>
                            </m:e>
                            <m:sub>
                              <m:r>
                                <a:rPr lang="en-US" altLang="zh-CN" sz="2400" b="1" i="1">
                                  <a:solidFill>
                                    <a:srgbClr val="00B050"/>
                                  </a:solidFill>
                                  <a:latin typeface="Cambria Math"/>
                                </a:rPr>
                                <m:t>−</m:t>
                              </m:r>
                              <m:r>
                                <a:rPr lang="en-US" altLang="zh-CN" sz="2400" b="1" i="1">
                                  <a:solidFill>
                                    <a:srgbClr val="00B050"/>
                                  </a:solidFill>
                                  <a:latin typeface="Cambria Math"/>
                                </a:rPr>
                                <m:t>𝟏</m:t>
                              </m:r>
                            </m:sub>
                          </m:sSub>
                        </m:num>
                        <m:den>
                          <m:r>
                            <a:rPr lang="en-US" altLang="zh-CN" sz="2400" i="1">
                              <a:latin typeface="Cambria Math"/>
                            </a:rPr>
                            <m:t>2</m:t>
                          </m:r>
                        </m:den>
                      </m:f>
                      <m:r>
                        <a:rPr lang="en-US" altLang="zh-CN" sz="2400" i="1">
                          <a:latin typeface="Cambria Math"/>
                          <a:ea typeface="Cambria Math"/>
                        </a:rPr>
                        <m:t>+</m:t>
                      </m:r>
                      <m:f>
                        <m:fPr>
                          <m:ctrlPr>
                            <a:rPr lang="en-US" altLang="zh-CN" sz="2400" i="1">
                              <a:latin typeface="Cambria Math" panose="02040503050406030204" pitchFamily="18" charset="0"/>
                              <a:ea typeface="Cambria Math"/>
                            </a:rPr>
                          </m:ctrlPr>
                        </m:fPr>
                        <m:num>
                          <m:r>
                            <a:rPr lang="en-US" altLang="zh-CN" sz="2400" i="1">
                              <a:latin typeface="Cambria Math"/>
                              <a:ea typeface="Cambria Math"/>
                            </a:rPr>
                            <m:t>1</m:t>
                          </m:r>
                        </m:num>
                        <m:den>
                          <m:r>
                            <a:rPr lang="en-US" altLang="zh-CN" sz="2400" i="1">
                              <a:latin typeface="Cambria Math"/>
                              <a:ea typeface="Cambria Math"/>
                            </a:rPr>
                            <m:t>2</m:t>
                          </m:r>
                        </m:den>
                      </m:f>
                      <m:d>
                        <m:dPr>
                          <m:ctrlPr>
                            <a:rPr lang="en-US" altLang="zh-CN" sz="2400" i="1">
                              <a:latin typeface="Cambria Math" panose="02040503050406030204" pitchFamily="18" charset="0"/>
                              <a:ea typeface="Cambria Math"/>
                            </a:rPr>
                          </m:ctrlPr>
                        </m:dPr>
                        <m:e>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−2</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−1</m:t>
                              </m:r>
                            </m:sup>
                          </m:sSup>
                          <m:r>
                            <a:rPr lang="en-US" altLang="zh-CN" sz="2400" i="1">
                              <a:latin typeface="Cambria Math"/>
                            </a:rPr>
                            <m:t>+</m:t>
                          </m:r>
                          <m:r>
                            <a:rPr lang="en-US" altLang="zh-CN" sz="2400" i="1">
                              <a:latin typeface="Cambria Math"/>
                              <a:ea typeface="Cambria Math"/>
                            </a:rPr>
                            <m:t>⋯</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𝑎</m:t>
                              </m:r>
                            </m:e>
                            <m:sub>
                              <m:r>
                                <a:rPr lang="en-US" altLang="zh-CN" sz="2400" i="1">
                                  <a:latin typeface="Cambria Math"/>
                                </a:rPr>
                                <m:t>−</m:t>
                              </m:r>
                              <m:r>
                                <a:rPr lang="en-US" altLang="zh-CN" sz="2400" i="1">
                                  <a:latin typeface="Cambria Math"/>
                                </a:rPr>
                                <m:t>𝑚</m:t>
                              </m:r>
                            </m:sub>
                          </m:sSub>
                          <m:r>
                            <a:rPr lang="en-US" altLang="zh-CN" sz="2400" i="1">
                              <a:solidFill>
                                <a:schemeClr val="bg1">
                                  <a:lumMod val="50000"/>
                                </a:schemeClr>
                              </a:solidFill>
                              <a:latin typeface="Cambria Math"/>
                              <a:ea typeface="Cambria Math"/>
                            </a:rPr>
                            <m:t>×</m:t>
                          </m:r>
                          <m:sSup>
                            <m:sSupPr>
                              <m:ctrlPr>
                                <a:rPr lang="en-US" altLang="zh-CN" sz="2400" i="1">
                                  <a:solidFill>
                                    <a:schemeClr val="bg1">
                                      <a:lumMod val="50000"/>
                                    </a:schemeClr>
                                  </a:solidFill>
                                  <a:latin typeface="Cambria Math" panose="02040503050406030204" pitchFamily="18" charset="0"/>
                                  <a:ea typeface="Cambria Math"/>
                                </a:rPr>
                              </m:ctrlPr>
                            </m:sSupPr>
                            <m:e>
                              <m:r>
                                <a:rPr lang="en-US" altLang="zh-CN" sz="2400" i="1">
                                  <a:solidFill>
                                    <a:schemeClr val="bg1">
                                      <a:lumMod val="50000"/>
                                    </a:schemeClr>
                                  </a:solidFill>
                                  <a:latin typeface="Cambria Math"/>
                                  <a:ea typeface="Cambria Math"/>
                                </a:rPr>
                                <m:t>2</m:t>
                              </m:r>
                            </m:e>
                            <m:sup>
                              <m:r>
                                <a:rPr lang="en-US" altLang="zh-CN" sz="2400" i="1">
                                  <a:solidFill>
                                    <a:schemeClr val="bg1">
                                      <a:lumMod val="50000"/>
                                    </a:schemeClr>
                                  </a:solidFill>
                                  <a:latin typeface="Cambria Math"/>
                                  <a:ea typeface="Cambria Math"/>
                                </a:rPr>
                                <m:t>−</m:t>
                              </m:r>
                              <m:r>
                                <a:rPr lang="en-US" altLang="zh-CN" sz="2400" i="1">
                                  <a:solidFill>
                                    <a:schemeClr val="bg1">
                                      <a:lumMod val="50000"/>
                                    </a:schemeClr>
                                  </a:solidFill>
                                  <a:latin typeface="Cambria Math"/>
                                  <a:ea typeface="Cambria Math"/>
                                </a:rPr>
                                <m:t>𝑚</m:t>
                              </m:r>
                              <m:r>
                                <a:rPr lang="en-US" altLang="zh-CN" sz="2400" i="1">
                                  <a:solidFill>
                                    <a:schemeClr val="bg1">
                                      <a:lumMod val="50000"/>
                                    </a:schemeClr>
                                  </a:solidFill>
                                  <a:latin typeface="Cambria Math"/>
                                  <a:ea typeface="Cambria Math"/>
                                </a:rPr>
                                <m:t>+1</m:t>
                              </m:r>
                            </m:sup>
                          </m:sSup>
                        </m:e>
                      </m:d>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943763" y="3019667"/>
                <a:ext cx="6079359" cy="7838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19722" y="4683281"/>
                <a:ext cx="7032029" cy="461665"/>
              </a:xfrm>
              <a:prstGeom prst="rect">
                <a:avLst/>
              </a:prstGeom>
            </p:spPr>
            <p:txBody>
              <a:bodyPr wrap="square">
                <a:spAutoFit/>
              </a:bodyPr>
              <a:lstStyle/>
              <a:p>
                <a:pPr>
                  <a:buSzPct val="100000"/>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m:rPr>
                                  <m:nor/>
                                </m:rPr>
                                <a:rPr lang="en-US" altLang="zh-CN" sz="2400" b="1">
                                  <a:solidFill>
                                    <a:srgbClr val="00B050"/>
                                  </a:solidFill>
                                </a:rPr>
                                <m:t>1</m:t>
                              </m:r>
                              <m:r>
                                <m:rPr>
                                  <m:nor/>
                                </m:rPr>
                                <a:rPr lang="en-US" altLang="zh-CN" sz="2400" dirty="0"/>
                                <m:t>.25</m:t>
                              </m:r>
                            </m:e>
                          </m:d>
                        </m:e>
                        <m:sub>
                          <m:r>
                            <a:rPr lang="en-US" altLang="zh-CN" sz="2400">
                              <a:latin typeface="Cambria Math"/>
                            </a:rPr>
                            <m:t>10</m:t>
                          </m:r>
                        </m:sub>
                      </m:sSub>
                      <m:r>
                        <a:rPr lang="en-US" altLang="zh-CN" sz="2400">
                          <a:latin typeface="Cambria Math"/>
                        </a:rPr>
                        <m:t>=</m:t>
                      </m:r>
                      <m:sSub>
                        <m:sSubPr>
                          <m:ctrlPr>
                            <a:rPr lang="en-US" altLang="zh-CN" sz="2400" b="1" i="1">
                              <a:solidFill>
                                <a:srgbClr val="00B050"/>
                              </a:solidFill>
                              <a:latin typeface="Cambria Math" panose="02040503050406030204" pitchFamily="18" charset="0"/>
                            </a:rPr>
                          </m:ctrlPr>
                        </m:sSubPr>
                        <m:e>
                          <m:r>
                            <a:rPr lang="en-US" altLang="zh-CN" sz="2400" b="1" i="1">
                              <a:solidFill>
                                <a:srgbClr val="00B050"/>
                              </a:solidFill>
                              <a:latin typeface="Cambria Math"/>
                            </a:rPr>
                            <m:t>𝐚</m:t>
                          </m:r>
                        </m:e>
                        <m:sub>
                          <m:r>
                            <a:rPr lang="en-US" altLang="zh-CN" sz="2400" b="1">
                              <a:solidFill>
                                <a:srgbClr val="00B050"/>
                              </a:solidFill>
                              <a:latin typeface="Cambria Math"/>
                            </a:rPr>
                            <m:t>−</m:t>
                          </m:r>
                          <m:r>
                            <a:rPr lang="en-US" altLang="zh-CN" sz="2400" b="1" i="1">
                              <a:solidFill>
                                <a:srgbClr val="00B050"/>
                              </a:solidFill>
                              <a:latin typeface="Cambria Math"/>
                            </a:rPr>
                            <m:t>𝟏</m:t>
                          </m:r>
                        </m:sub>
                      </m:sSub>
                      <m:r>
                        <a:rPr lang="en-US" altLang="zh-CN" sz="2400">
                          <a:latin typeface="Cambria Math"/>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a:latin typeface="Cambria Math"/>
                                </a:rPr>
                                <m:t>𝑎</m:t>
                              </m:r>
                            </m:e>
                            <m:sub>
                              <m:r>
                                <a:rPr lang="en-US" altLang="zh-CN" sz="2400">
                                  <a:latin typeface="Cambria Math"/>
                                </a:rPr>
                                <m:t>−2</m:t>
                              </m:r>
                            </m:sub>
                          </m:sSub>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2</m:t>
                              </m:r>
                            </m:e>
                            <m:sup>
                              <m:r>
                                <a:rPr lang="en-US" altLang="zh-CN" sz="2400">
                                  <a:latin typeface="Cambria Math"/>
                                </a:rPr>
                                <m:t>−1</m:t>
                              </m:r>
                            </m:sup>
                          </m:sSup>
                          <m:r>
                            <a:rPr lang="en-US" altLang="zh-CN" sz="2400">
                              <a:latin typeface="Cambria Math"/>
                            </a:rPr>
                            <m:t>+⋯+</m:t>
                          </m:r>
                          <m:sSub>
                            <m:sSubPr>
                              <m:ctrlPr>
                                <a:rPr lang="en-US" altLang="zh-CN" sz="2400" i="1">
                                  <a:latin typeface="Cambria Math" panose="02040503050406030204" pitchFamily="18" charset="0"/>
                                </a:rPr>
                              </m:ctrlPr>
                            </m:sSubPr>
                            <m:e>
                              <m:r>
                                <a:rPr lang="en-US" altLang="zh-CN" sz="2400">
                                  <a:latin typeface="Cambria Math"/>
                                </a:rPr>
                                <m:t>𝑎</m:t>
                              </m:r>
                            </m:e>
                            <m:sub>
                              <m:r>
                                <a:rPr lang="en-US" altLang="zh-CN" sz="2400">
                                  <a:latin typeface="Cambria Math"/>
                                </a:rPr>
                                <m:t>−</m:t>
                              </m:r>
                              <m:r>
                                <a:rPr lang="en-US" altLang="zh-CN" sz="2400">
                                  <a:latin typeface="Cambria Math"/>
                                </a:rPr>
                                <m:t>𝑚</m:t>
                              </m:r>
                            </m:sub>
                          </m:sSub>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2</m:t>
                              </m:r>
                            </m:e>
                            <m:sup>
                              <m:r>
                                <a:rPr lang="en-US" altLang="zh-CN" sz="2400">
                                  <a:latin typeface="Cambria Math"/>
                                </a:rPr>
                                <m:t>−</m:t>
                              </m:r>
                              <m:r>
                                <a:rPr lang="en-US" altLang="zh-CN" sz="2400">
                                  <a:latin typeface="Cambria Math"/>
                                </a:rPr>
                                <m:t>𝑚</m:t>
                              </m:r>
                              <m:r>
                                <a:rPr lang="en-US" altLang="zh-CN" sz="2400">
                                  <a:latin typeface="Cambria Math"/>
                                </a:rPr>
                                <m:t>+1</m:t>
                              </m:r>
                            </m:sup>
                          </m:sSup>
                        </m:e>
                      </m:d>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19722" y="4683281"/>
                <a:ext cx="7032029" cy="461665"/>
              </a:xfrm>
              <a:prstGeom prst="rect">
                <a:avLst/>
              </a:prstGeom>
              <a:blipFill>
                <a:blip r:embed="rId6"/>
                <a:stretch>
                  <a:fillRect b="-2632"/>
                </a:stretch>
              </a:blipFill>
            </p:spPr>
            <p:txBody>
              <a:bodyPr/>
              <a:lstStyle/>
              <a:p>
                <a:r>
                  <a:rPr lang="zh-CN" altLang="en-US">
                    <a:noFill/>
                  </a:rPr>
                  <a:t> </a:t>
                </a:r>
              </a:p>
            </p:txBody>
          </p:sp>
        </mc:Fallback>
      </mc:AlternateContent>
      <p:sp>
        <p:nvSpPr>
          <p:cNvPr id="16" name="TextBox 15"/>
          <p:cNvSpPr txBox="1"/>
          <p:nvPr/>
        </p:nvSpPr>
        <p:spPr>
          <a:xfrm>
            <a:off x="1938810" y="5435299"/>
            <a:ext cx="803425" cy="461665"/>
          </a:xfrm>
          <a:prstGeom prst="rect">
            <a:avLst/>
          </a:prstGeom>
          <a:noFill/>
        </p:spPr>
        <p:txBody>
          <a:bodyPr wrap="none" rtlCol="0">
            <a:spAutoFit/>
          </a:bodyPr>
          <a:lstStyle/>
          <a:p>
            <a:pPr>
              <a:buNone/>
            </a:pPr>
            <a:r>
              <a:rPr lang="zh-CN" altLang="en-US" sz="2400" b="1" dirty="0">
                <a:solidFill>
                  <a:srgbClr val="00B050"/>
                </a:solidFill>
                <a:latin typeface="楷体" pitchFamily="49" charset="-122"/>
                <a:ea typeface="楷体" pitchFamily="49" charset="-122"/>
              </a:rPr>
              <a:t>整数</a:t>
            </a:r>
            <a:endParaRPr lang="zh-CN" altLang="en-US" sz="2800" b="1" dirty="0">
              <a:solidFill>
                <a:srgbClr val="00B050"/>
              </a:solidFill>
              <a:latin typeface="楷体" pitchFamily="49" charset="-122"/>
              <a:ea typeface="楷体" pitchFamily="49" charset="-122"/>
            </a:endParaRPr>
          </a:p>
        </p:txBody>
      </p:sp>
      <p:cxnSp>
        <p:nvCxnSpPr>
          <p:cNvPr id="8" name="直接箭头连接符 7"/>
          <p:cNvCxnSpPr>
            <a:cxnSpLocks/>
            <a:stCxn id="16" idx="0"/>
          </p:cNvCxnSpPr>
          <p:nvPr/>
        </p:nvCxnSpPr>
        <p:spPr>
          <a:xfrm flipV="1">
            <a:off x="2340523" y="5125293"/>
            <a:ext cx="125472" cy="310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a:stCxn id="16" idx="0"/>
          </p:cNvCxnSpPr>
          <p:nvPr/>
        </p:nvCxnSpPr>
        <p:spPr>
          <a:xfrm flipH="1" flipV="1">
            <a:off x="1179871" y="5136419"/>
            <a:ext cx="1160652" cy="298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B605DA2-E9F5-401E-B756-86D8A63445FE}"/>
              </a:ext>
            </a:extLst>
          </p:cNvPr>
          <p:cNvSpPr>
            <a:spLocks noGrp="1"/>
          </p:cNvSpPr>
          <p:nvPr>
            <p:ph type="sldNum" sz="quarter" idx="12"/>
          </p:nvPr>
        </p:nvSpPr>
        <p:spPr/>
        <p:txBody>
          <a:bodyPr/>
          <a:lstStyle/>
          <a:p>
            <a:fld id="{EC78E7B1-3FC2-4821-B144-3AA6EF938D0A}" type="slidenum">
              <a:rPr lang="zh-CN" altLang="en-US" sz="1400" b="1" smtClean="0"/>
              <a:pPr/>
              <a:t>32</a:t>
            </a:fld>
            <a:r>
              <a:rPr lang="zh-CN" altLang="en-US"/>
              <a:t> </a:t>
            </a:r>
            <a:r>
              <a:rPr lang="en-US" altLang="zh-CN"/>
              <a:t>/ 56</a:t>
            </a:r>
            <a:endParaRPr lang="zh-CN" altLang="en-US" dirty="0"/>
          </a:p>
        </p:txBody>
      </p:sp>
    </p:spTree>
    <p:extLst>
      <p:ext uri="{BB962C8B-B14F-4D97-AF65-F5344CB8AC3E}">
        <p14:creationId xmlns:p14="http://schemas.microsoft.com/office/powerpoint/2010/main" val="1532878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t>二进制、八进制、十六进制</a:t>
            </a:r>
          </a:p>
        </p:txBody>
      </p:sp>
      <mc:AlternateContent xmlns:mc="http://schemas.openxmlformats.org/markup-compatibility/2006" xmlns:a14="http://schemas.microsoft.com/office/drawing/2010/main">
        <mc:Choice Requires="a14">
          <p:sp>
            <p:nvSpPr>
              <p:cNvPr id="5" name="矩形 4"/>
              <p:cNvSpPr/>
              <p:nvPr/>
            </p:nvSpPr>
            <p:spPr>
              <a:xfrm>
                <a:off x="2792801" y="2403529"/>
                <a:ext cx="8208912" cy="58887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altLang="zh-CN" sz="2400" kern="0" dirty="0">
                    <a:solidFill>
                      <a:prstClr val="black"/>
                    </a:solidFill>
                    <a:latin typeface="Calibri"/>
                  </a:rPr>
                  <a:t>【</a:t>
                </a:r>
                <a:r>
                  <a:rPr lang="zh-CN" altLang="en-US" sz="2400" kern="0" dirty="0">
                    <a:solidFill>
                      <a:prstClr val="black"/>
                    </a:solidFill>
                    <a:latin typeface="Calibri"/>
                  </a:rPr>
                  <a:t>例</a:t>
                </a:r>
                <a:r>
                  <a:rPr lang="en-US" altLang="zh-CN" sz="2400" kern="0" dirty="0">
                    <a:solidFill>
                      <a:prstClr val="black"/>
                    </a:solidFill>
                    <a:latin typeface="Calibri"/>
                  </a:rPr>
                  <a:t>6】  </a:t>
                </a:r>
                <a14:m>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𝟔</m:t>
                            </m:r>
                            <m:r>
                              <a:rPr lang="en-US" altLang="zh-CN" sz="2400" b="1" i="1" kern="0">
                                <a:solidFill>
                                  <a:prstClr val="black"/>
                                </a:solidFill>
                                <a:latin typeface="Cambria Math" panose="02040503050406030204" pitchFamily="18" charset="0"/>
                              </a:rPr>
                              <m:t>𝟕</m:t>
                            </m:r>
                            <m:r>
                              <a:rPr lang="en-US" altLang="zh-CN" sz="2400" b="1" i="1" kern="0">
                                <a:solidFill>
                                  <a:prstClr val="black"/>
                                </a:solidFill>
                                <a:latin typeface="Cambria Math" panose="02040503050406030204" pitchFamily="18" charset="0"/>
                              </a:rPr>
                              <m:t>.</m:t>
                            </m:r>
                            <m:r>
                              <a:rPr lang="en-US" altLang="zh-CN" sz="2400" b="1" i="1" kern="0" smtClean="0">
                                <a:solidFill>
                                  <a:prstClr val="black"/>
                                </a:solidFill>
                                <a:latin typeface="Cambria Math" panose="02040503050406030204" pitchFamily="18" charset="0"/>
                              </a:rPr>
                              <m:t>𝟕</m:t>
                            </m:r>
                            <m:r>
                              <a:rPr lang="en-US" altLang="zh-CN" sz="2400" b="1" i="1" kern="0">
                                <a:solidFill>
                                  <a:prstClr val="black"/>
                                </a:solidFill>
                                <a:latin typeface="Cambria Math" panose="02040503050406030204" pitchFamily="18" charset="0"/>
                              </a:rPr>
                              <m:t>𝟑</m:t>
                            </m:r>
                            <m:r>
                              <a:rPr lang="en-US" altLang="zh-CN" sz="2400" b="1" i="1" kern="0" smtClean="0">
                                <a:solidFill>
                                  <a:prstClr val="black"/>
                                </a:solidFill>
                                <a:latin typeface="Cambria Math" panose="02040503050406030204" pitchFamily="18" charset="0"/>
                              </a:rPr>
                              <m:t>𝟏</m:t>
                            </m:r>
                          </m:e>
                        </m:d>
                      </m:e>
                      <m:sub>
                        <m:r>
                          <a:rPr lang="en-US" altLang="zh-CN" sz="2400" b="1" i="1" kern="0" smtClean="0">
                            <a:solidFill>
                              <a:prstClr val="black"/>
                            </a:solidFill>
                            <a:latin typeface="Cambria Math" panose="02040503050406030204" pitchFamily="18" charset="0"/>
                          </a:rPr>
                          <m:t>8</m:t>
                        </m:r>
                      </m:sub>
                    </m:sSub>
                    <m:r>
                      <a:rPr lang="en-US" altLang="zh-CN" sz="2400" b="1" i="1" kern="0">
                        <a:solidFill>
                          <a:prstClr val="black"/>
                        </a:solidFill>
                        <a:latin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a:solidFill>
                                  <a:prstClr val="black"/>
                                </a:solidFill>
                                <a:latin typeface="Cambria Math" panose="02040503050406030204" pitchFamily="18" charset="0"/>
                              </a:rPr>
                              <m:t>𝟏𝟏𝟎</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𝟏𝟏𝟏</m:t>
                            </m:r>
                            <m:r>
                              <a:rPr lang="en-US" altLang="zh-CN" sz="2400" b="1" i="1" kern="0">
                                <a:solidFill>
                                  <a:prstClr val="black"/>
                                </a:solidFill>
                                <a:latin typeface="Cambria Math" panose="02040503050406030204" pitchFamily="18" charset="0"/>
                              </a:rPr>
                              <m:t>.</m:t>
                            </m:r>
                            <m:r>
                              <a:rPr lang="en-US" altLang="zh-CN" sz="2400" b="1" i="1" kern="0">
                                <a:solidFill>
                                  <a:prstClr val="black"/>
                                </a:solidFill>
                                <a:latin typeface="Cambria Math" panose="02040503050406030204" pitchFamily="18" charset="0"/>
                              </a:rPr>
                              <m:t>𝟏𝟏𝟏</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𝟎𝟏𝟏</m:t>
                            </m:r>
                            <m:r>
                              <a:rPr lang="en-US" altLang="zh-CN" sz="2400" b="1" i="1" kern="0" smtClean="0">
                                <a:solidFill>
                                  <a:prstClr val="black"/>
                                </a:solidFill>
                                <a:latin typeface="Cambria Math" panose="02040503050406030204" pitchFamily="18" charset="0"/>
                              </a:rPr>
                              <m:t> </m:t>
                            </m:r>
                            <m:r>
                              <a:rPr lang="en-US" altLang="zh-CN" sz="2400" b="1" i="1" kern="0" smtClean="0">
                                <a:solidFill>
                                  <a:prstClr val="black"/>
                                </a:solidFill>
                                <a:latin typeface="Cambria Math" panose="02040503050406030204" pitchFamily="18" charset="0"/>
                              </a:rPr>
                              <m:t>𝟎𝟎𝟏</m:t>
                            </m:r>
                          </m:e>
                        </m:d>
                      </m:e>
                      <m:sub>
                        <m:r>
                          <a:rPr lang="en-US" altLang="zh-CN" sz="2400" b="1" i="1" kern="0" smtClean="0">
                            <a:solidFill>
                              <a:prstClr val="black"/>
                            </a:solidFill>
                            <a:latin typeface="Cambria Math" panose="02040503050406030204" pitchFamily="18" charset="0"/>
                          </a:rPr>
                          <m:t>2</m:t>
                        </m:r>
                      </m:sub>
                    </m:sSub>
                  </m:oMath>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792801" y="2403529"/>
                <a:ext cx="8208912" cy="588879"/>
              </a:xfrm>
              <a:prstGeom prst="rect">
                <a:avLst/>
              </a:prstGeom>
              <a:blipFill>
                <a:blip r:embed="rId3"/>
                <a:stretch>
                  <a:fillRect l="-1114" b="-237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735031" y="3031751"/>
                <a:ext cx="8208912" cy="646331"/>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1" i="1" kern="0" smtClea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𝟑</m:t>
                              </m:r>
                              <m:r>
                                <a:rPr lang="en-US" altLang="zh-CN" sz="2400" b="1" i="1" kern="0" smtClean="0">
                                  <a:solidFill>
                                    <a:prstClr val="black"/>
                                  </a:solidFill>
                                  <a:latin typeface="Cambria Math" panose="02040503050406030204" pitchFamily="18" charset="0"/>
                                </a:rPr>
                                <m:t>𝑨𝑩</m:t>
                              </m:r>
                              <m:r>
                                <a:rPr lang="en-US" altLang="zh-CN" sz="2400" b="1" i="1" kern="0" smtClean="0">
                                  <a:solidFill>
                                    <a:prstClr val="black"/>
                                  </a:solidFill>
                                  <a:latin typeface="Cambria Math" panose="02040503050406030204" pitchFamily="18" charset="0"/>
                                </a:rPr>
                                <m:t>𝟒</m:t>
                              </m:r>
                            </m:e>
                          </m:d>
                        </m:e>
                        <m:sub>
                          <m:r>
                            <a:rPr lang="en-US" altLang="zh-CN" sz="2400" b="1" i="1" kern="0" smtClean="0">
                              <a:solidFill>
                                <a:prstClr val="black"/>
                              </a:solidFill>
                              <a:latin typeface="Cambria Math" panose="02040503050406030204" pitchFamily="18" charset="0"/>
                            </a:rPr>
                            <m:t>𝟏𝟔</m:t>
                          </m:r>
                        </m:sub>
                      </m:sSub>
                      <m:r>
                        <a:rPr lang="en-US" altLang="zh-CN" sz="2400" b="1" i="1" kern="0">
                          <a:solidFill>
                            <a:prstClr val="black"/>
                          </a:solidFill>
                          <a:latin typeface="Cambria Math" panose="02040503050406030204" pitchFamily="18" charset="0"/>
                        </a:rPr>
                        <m:t>=</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𝟎𝟎𝟏𝟏</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𝟏𝟎𝟏𝟎</m:t>
                              </m:r>
                              <m:r>
                                <a:rPr lang="en-US" altLang="zh-CN" sz="2400" b="1" i="1" kern="0" smtClean="0">
                                  <a:solidFill>
                                    <a:prstClr val="black"/>
                                  </a:solidFill>
                                  <a:latin typeface="Cambria Math" panose="02040503050406030204" pitchFamily="18" charset="0"/>
                                </a:rPr>
                                <m:t> </m:t>
                              </m:r>
                              <m:r>
                                <a:rPr lang="en-US" altLang="zh-CN" sz="2400" b="1" i="1" kern="0" smtClean="0">
                                  <a:solidFill>
                                    <a:prstClr val="black"/>
                                  </a:solidFill>
                                  <a:latin typeface="Cambria Math" panose="02040503050406030204" pitchFamily="18" charset="0"/>
                                </a:rPr>
                                <m:t>𝟏𝟎𝟏𝟏</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𝟎𝟏𝟎𝟎</m:t>
                              </m:r>
                            </m:e>
                          </m:d>
                        </m:e>
                        <m:sub>
                          <m:r>
                            <a:rPr lang="en-US" altLang="zh-CN" sz="2400" b="1" i="1" kern="0" smtClean="0">
                              <a:solidFill>
                                <a:prstClr val="black"/>
                              </a:solidFill>
                              <a:latin typeface="Cambria Math" panose="02040503050406030204" pitchFamily="18" charset="0"/>
                            </a:rPr>
                            <m:t>2</m:t>
                          </m:r>
                        </m:sub>
                      </m:sSub>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735031" y="3031751"/>
                <a:ext cx="8208912" cy="6463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8405" y="4492052"/>
                <a:ext cx="7580361" cy="58887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altLang="zh-CN" sz="2400" kern="0" dirty="0">
                    <a:solidFill>
                      <a:prstClr val="black"/>
                    </a:solidFill>
                    <a:latin typeface="Calibri"/>
                  </a:rPr>
                  <a:t>【</a:t>
                </a:r>
                <a:r>
                  <a:rPr lang="zh-CN" altLang="en-US" sz="2400" kern="0" dirty="0">
                    <a:solidFill>
                      <a:prstClr val="black"/>
                    </a:solidFill>
                    <a:latin typeface="Calibri"/>
                  </a:rPr>
                  <a:t>例</a:t>
                </a:r>
                <a:r>
                  <a:rPr lang="en-US" altLang="zh-CN" sz="2400" kern="0" dirty="0">
                    <a:solidFill>
                      <a:prstClr val="black"/>
                    </a:solidFill>
                    <a:latin typeface="Calibri"/>
                  </a:rPr>
                  <a:t>7】 </a:t>
                </a:r>
                <a14:m>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 _</m:t>
                            </m:r>
                            <m:r>
                              <a:rPr lang="en-US" altLang="zh-CN" sz="2400" b="1" i="1" kern="0" smtClean="0">
                                <a:solidFill>
                                  <a:prstClr val="black"/>
                                </a:solidFill>
                                <a:latin typeface="Cambria Math" panose="02040503050406030204" pitchFamily="18" charset="0"/>
                              </a:rPr>
                              <m:t>𝟏𝟏</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𝟏𝟏𝟏</m:t>
                            </m:r>
                            <m:r>
                              <a:rPr lang="en-US" altLang="zh-CN" sz="2400" b="1" i="1" kern="0">
                                <a:solidFill>
                                  <a:prstClr val="black"/>
                                </a:solidFill>
                                <a:latin typeface="Cambria Math" panose="02040503050406030204" pitchFamily="18" charset="0"/>
                              </a:rPr>
                              <m:t> </m:t>
                            </m:r>
                            <m:r>
                              <a:rPr lang="en-US" altLang="zh-CN" sz="2400" b="1" i="1" kern="0">
                                <a:solidFill>
                                  <a:prstClr val="black"/>
                                </a:solidFill>
                                <a:latin typeface="Cambria Math" panose="02040503050406030204" pitchFamily="18" charset="0"/>
                              </a:rPr>
                              <m:t>𝟏𝟎𝟏</m:t>
                            </m:r>
                            <m:r>
                              <a:rPr lang="en-US" altLang="zh-CN" sz="2400" b="1" i="1" kern="0" smtClean="0">
                                <a:solidFill>
                                  <a:srgbClr val="FF0000"/>
                                </a:solidFill>
                                <a:latin typeface="Cambria Math" panose="02040503050406030204" pitchFamily="18" charset="0"/>
                              </a:rPr>
                              <m:t>.</m:t>
                            </m:r>
                            <m:r>
                              <a:rPr lang="en-US" altLang="zh-CN" sz="2400" b="1" i="1" kern="0" smtClean="0">
                                <a:solidFill>
                                  <a:schemeClr val="bg1">
                                    <a:lumMod val="65000"/>
                                  </a:schemeClr>
                                </a:solidFill>
                                <a:latin typeface="Cambria Math" panose="02040503050406030204" pitchFamily="18" charset="0"/>
                              </a:rPr>
                              <m:t>𝟎</m:t>
                            </m:r>
                            <m:r>
                              <a:rPr lang="en-US" altLang="zh-CN" sz="2400" b="1" i="1" kern="0">
                                <a:solidFill>
                                  <a:schemeClr val="bg1">
                                    <a:lumMod val="65000"/>
                                  </a:schemeClr>
                                </a:solidFill>
                                <a:latin typeface="Cambria Math" panose="02040503050406030204" pitchFamily="18" charset="0"/>
                              </a:rPr>
                              <m:t>𝟏</m:t>
                            </m:r>
                            <m:r>
                              <a:rPr lang="en-US" altLang="zh-CN" sz="2400" b="1" i="1" kern="0" smtClean="0">
                                <a:solidFill>
                                  <a:schemeClr val="bg1">
                                    <a:lumMod val="65000"/>
                                  </a:schemeClr>
                                </a:solidFill>
                                <a:latin typeface="Cambria Math" panose="02040503050406030204" pitchFamily="18" charset="0"/>
                              </a:rPr>
                              <m:t>𝟎</m:t>
                            </m:r>
                            <m:r>
                              <a:rPr lang="en-US" altLang="zh-CN" sz="2400" b="1" i="1" kern="0">
                                <a:solidFill>
                                  <a:prstClr val="black"/>
                                </a:solidFill>
                                <a:latin typeface="Cambria Math" panose="02040503050406030204" pitchFamily="18" charset="0"/>
                              </a:rPr>
                              <m:t> </m:t>
                            </m:r>
                            <m:r>
                              <a:rPr lang="en-US" altLang="zh-CN" sz="2400" b="1" i="1" kern="0">
                                <a:solidFill>
                                  <a:prstClr val="black"/>
                                </a:solidFill>
                                <a:latin typeface="Cambria Math" panose="02040503050406030204" pitchFamily="18" charset="0"/>
                              </a:rPr>
                              <m:t>𝟎𝟏𝟏</m:t>
                            </m:r>
                            <m:r>
                              <a:rPr lang="en-US" altLang="zh-CN" sz="2400" b="1" i="1" ker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𝟏𝟏</m:t>
                            </m:r>
                            <m:r>
                              <a:rPr lang="en-US" altLang="zh-CN" sz="2400" b="1" i="1" kern="0" smtClean="0">
                                <a:solidFill>
                                  <a:schemeClr val="bg1">
                                    <a:lumMod val="65000"/>
                                  </a:schemeClr>
                                </a:solidFill>
                                <a:latin typeface="Cambria Math" panose="02040503050406030204" pitchFamily="18" charset="0"/>
                              </a:rPr>
                              <m:t>_</m:t>
                            </m:r>
                          </m:e>
                        </m:d>
                      </m:e>
                      <m:sub>
                        <m:r>
                          <a:rPr lang="en-US" altLang="zh-CN" sz="2400" b="1" i="1" kern="0">
                            <a:solidFill>
                              <a:prstClr val="black"/>
                            </a:solidFill>
                            <a:latin typeface="Cambria Math" panose="02040503050406030204" pitchFamily="18" charset="0"/>
                          </a:rPr>
                          <m:t>2</m:t>
                        </m:r>
                      </m:sub>
                    </m:sSub>
                  </m:oMath>
                </a14:m>
                <a:r>
                  <a:rPr lang="en-US" altLang="zh-CN" sz="2400" kern="0" dirty="0">
                    <a:solidFill>
                      <a:prstClr val="black"/>
                    </a:solidFill>
                    <a:latin typeface="Calibri"/>
                  </a:rPr>
                  <a:t> </a:t>
                </a:r>
                <a14:m>
                  <m:oMath xmlns:m="http://schemas.openxmlformats.org/officeDocument/2006/math">
                    <m:r>
                      <a:rPr lang="en-US" altLang="zh-CN" sz="2400" b="1" i="1" kern="0">
                        <a:solidFill>
                          <a:prstClr val="black"/>
                        </a:solidFill>
                        <a:latin typeface="Cambria Math" panose="02040503050406030204" pitchFamily="18" charset="0"/>
                      </a:rPr>
                      <m:t>= </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𝟑𝟕𝟓</m:t>
                            </m:r>
                            <m:r>
                              <a:rPr lang="en-US" altLang="zh-CN" sz="2400" b="1" i="1" kern="0">
                                <a:solidFill>
                                  <a:prstClr val="black"/>
                                </a:solidFill>
                                <a:latin typeface="Cambria Math" panose="02040503050406030204" pitchFamily="18" charset="0"/>
                              </a:rPr>
                              <m:t>.</m:t>
                            </m:r>
                            <m:r>
                              <a:rPr lang="en-US" altLang="zh-CN" sz="2400" b="1" i="1" kern="0" smtClean="0">
                                <a:solidFill>
                                  <a:prstClr val="black"/>
                                </a:solidFill>
                                <a:latin typeface="Cambria Math" panose="02040503050406030204" pitchFamily="18" charset="0"/>
                              </a:rPr>
                              <m:t>𝟐</m:t>
                            </m:r>
                            <m:r>
                              <a:rPr lang="en-US" altLang="zh-CN" sz="2400" b="1" i="1" kern="0">
                                <a:solidFill>
                                  <a:prstClr val="black"/>
                                </a:solidFill>
                                <a:latin typeface="Cambria Math" panose="02040503050406030204" pitchFamily="18" charset="0"/>
                              </a:rPr>
                              <m:t>𝟑</m:t>
                            </m:r>
                            <m:r>
                              <a:rPr lang="en-US" altLang="zh-CN" sz="2400" b="1" i="1" kern="0" smtClean="0">
                                <a:solidFill>
                                  <a:srgbClr val="FF0000"/>
                                </a:solidFill>
                                <a:latin typeface="Cambria Math" panose="02040503050406030204" pitchFamily="18" charset="0"/>
                              </a:rPr>
                              <m:t>𝟔</m:t>
                            </m:r>
                          </m:e>
                        </m:d>
                      </m:e>
                      <m:sub>
                        <m:r>
                          <a:rPr lang="en-US" altLang="zh-CN" sz="2400" b="1" i="1" kern="0" smtClean="0">
                            <a:solidFill>
                              <a:prstClr val="black"/>
                            </a:solidFill>
                            <a:latin typeface="Cambria Math" panose="02040503050406030204" pitchFamily="18" charset="0"/>
                          </a:rPr>
                          <m:t>8</m:t>
                        </m:r>
                      </m:sub>
                    </m:sSub>
                  </m:oMath>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808405" y="4492052"/>
                <a:ext cx="7580361" cy="588879"/>
              </a:xfrm>
              <a:prstGeom prst="rect">
                <a:avLst/>
              </a:prstGeom>
              <a:blipFill>
                <a:blip r:embed="rId5"/>
                <a:stretch>
                  <a:fillRect l="-128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808405" y="6030876"/>
                <a:ext cx="7450575" cy="588879"/>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en-US" altLang="zh-CN" sz="2400" kern="0" dirty="0">
                    <a:solidFill>
                      <a:prstClr val="black"/>
                    </a:solidFill>
                    <a:latin typeface="Calibri"/>
                  </a:rPr>
                  <a:t>【</a:t>
                </a:r>
                <a:r>
                  <a:rPr lang="zh-CN" altLang="en-US" sz="2400" kern="0" dirty="0">
                    <a:solidFill>
                      <a:prstClr val="black"/>
                    </a:solidFill>
                    <a:latin typeface="Calibri"/>
                  </a:rPr>
                  <a:t>例</a:t>
                </a:r>
                <a:r>
                  <a:rPr lang="en-US" altLang="zh-CN" sz="2400" kern="0" dirty="0">
                    <a:solidFill>
                      <a:prstClr val="black"/>
                    </a:solidFill>
                    <a:latin typeface="Calibri"/>
                  </a:rPr>
                  <a:t>8】    </a:t>
                </a:r>
                <a14:m>
                  <m:oMath xmlns:m="http://schemas.openxmlformats.org/officeDocument/2006/math">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 _</m:t>
                            </m:r>
                            <m:r>
                              <a:rPr lang="en-US" altLang="zh-CN" sz="2400" b="1" i="1" kern="0" smtClean="0">
                                <a:solidFill>
                                  <a:prstClr val="black"/>
                                </a:solidFill>
                                <a:latin typeface="Cambria Math" panose="02040503050406030204" pitchFamily="18" charset="0"/>
                              </a:rPr>
                              <m:t>𝟏𝟏𝟏</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𝟏𝟏𝟎𝟏</m:t>
                            </m:r>
                            <m:r>
                              <a:rPr lang="en-US" altLang="zh-CN" sz="2400" b="1" i="1" kern="0" smtClean="0">
                                <a:solidFill>
                                  <a:srgbClr val="FF0000"/>
                                </a:solidFill>
                                <a:latin typeface="Cambria Math" panose="02040503050406030204" pitchFamily="18" charset="0"/>
                              </a:rPr>
                              <m:t>.</m:t>
                            </m:r>
                            <m:r>
                              <a:rPr lang="en-US" altLang="zh-CN" sz="2400" b="1" i="1" kern="0" smtClean="0">
                                <a:solidFill>
                                  <a:prstClr val="black"/>
                                </a:solidFill>
                                <a:latin typeface="Cambria Math" panose="02040503050406030204" pitchFamily="18" charset="0"/>
                              </a:rPr>
                              <m:t> </m:t>
                            </m:r>
                            <m:r>
                              <a:rPr lang="en-US" altLang="zh-CN" sz="2400" b="1" i="1" kern="0" smtClean="0">
                                <a:solidFill>
                                  <a:prstClr val="black"/>
                                </a:solidFill>
                                <a:latin typeface="Cambria Math" panose="02040503050406030204" pitchFamily="18" charset="0"/>
                              </a:rPr>
                              <m:t>𝟎𝟏𝟎𝟎</m:t>
                            </m:r>
                            <m:r>
                              <a:rPr lang="en-US" altLang="zh-CN" sz="2400" b="1" i="1" kern="0" smtClean="0">
                                <a:solidFill>
                                  <a:prstClr val="black"/>
                                </a:solidFill>
                                <a:latin typeface="Cambria Math" panose="02040503050406030204" pitchFamily="18" charset="0"/>
                              </a:rPr>
                              <m:t> </m:t>
                            </m:r>
                            <m:r>
                              <a:rPr lang="en-US" altLang="zh-CN" sz="2400" b="1" i="1" kern="0" smtClean="0">
                                <a:solidFill>
                                  <a:schemeClr val="bg1">
                                    <a:lumMod val="65000"/>
                                  </a:schemeClr>
                                </a:solidFill>
                                <a:latin typeface="Cambria Math" panose="02040503050406030204" pitchFamily="18" charset="0"/>
                              </a:rPr>
                              <m:t>𝟏𝟏𝟏</m:t>
                            </m:r>
                            <m:r>
                              <a:rPr lang="en-US" altLang="zh-CN" sz="2400" b="1" i="1" kern="0" smtClean="0">
                                <a:solidFill>
                                  <a:schemeClr val="bg1">
                                    <a:lumMod val="65000"/>
                                  </a:schemeClr>
                                </a:solidFill>
                                <a:latin typeface="Cambria Math" panose="02040503050406030204" pitchFamily="18" charset="0"/>
                              </a:rPr>
                              <m:t>_</m:t>
                            </m:r>
                          </m:e>
                        </m:d>
                      </m:e>
                      <m:sub>
                        <m:r>
                          <a:rPr lang="en-US" altLang="zh-CN" sz="2400" b="1" i="1" kern="0">
                            <a:solidFill>
                              <a:prstClr val="black"/>
                            </a:solidFill>
                            <a:latin typeface="Cambria Math" panose="02040503050406030204" pitchFamily="18" charset="0"/>
                          </a:rPr>
                          <m:t>2</m:t>
                        </m:r>
                      </m:sub>
                    </m:sSub>
                  </m:oMath>
                </a14:m>
                <a:r>
                  <a:rPr lang="en-US" altLang="zh-CN" sz="2400" kern="0" dirty="0">
                    <a:solidFill>
                      <a:prstClr val="black"/>
                    </a:solidFill>
                    <a:latin typeface="Calibri"/>
                  </a:rPr>
                  <a:t> </a:t>
                </a:r>
                <a14:m>
                  <m:oMath xmlns:m="http://schemas.openxmlformats.org/officeDocument/2006/math">
                    <m:r>
                      <a:rPr lang="en-US" altLang="zh-CN" sz="2400" b="1" i="1" kern="0">
                        <a:solidFill>
                          <a:prstClr val="black"/>
                        </a:solidFill>
                        <a:latin typeface="Cambria Math" panose="02040503050406030204" pitchFamily="18" charset="0"/>
                      </a:rPr>
                      <m:t>= </m:t>
                    </m:r>
                    <m:sSub>
                      <m:sSubPr>
                        <m:ctrlPr>
                          <a:rPr lang="en-US" altLang="zh-CN" sz="2400" b="1" i="1" kern="0">
                            <a:solidFill>
                              <a:prstClr val="black"/>
                            </a:solidFill>
                            <a:latin typeface="Cambria Math" panose="02040503050406030204" pitchFamily="18" charset="0"/>
                          </a:rPr>
                        </m:ctrlPr>
                      </m:sSubPr>
                      <m:e>
                        <m:d>
                          <m:dPr>
                            <m:ctrlPr>
                              <a:rPr lang="en-US" altLang="zh-CN" sz="2400" b="1" i="1" kern="0">
                                <a:solidFill>
                                  <a:prstClr val="black"/>
                                </a:solidFill>
                                <a:latin typeface="Cambria Math" panose="02040503050406030204" pitchFamily="18" charset="0"/>
                              </a:rPr>
                            </m:ctrlPr>
                          </m:dPr>
                          <m:e>
                            <m:r>
                              <a:rPr lang="en-US" altLang="zh-CN" sz="2400" b="1" i="1" kern="0" smtClean="0">
                                <a:solidFill>
                                  <a:prstClr val="black"/>
                                </a:solidFill>
                                <a:latin typeface="Cambria Math" panose="02040503050406030204" pitchFamily="18" charset="0"/>
                              </a:rPr>
                              <m:t>𝟕</m:t>
                            </m:r>
                            <m:r>
                              <a:rPr lang="en-US" altLang="zh-CN" sz="2400" b="1" i="1" kern="0" smtClean="0">
                                <a:solidFill>
                                  <a:prstClr val="black"/>
                                </a:solidFill>
                                <a:latin typeface="Cambria Math" panose="02040503050406030204" pitchFamily="18" charset="0"/>
                              </a:rPr>
                              <m:t>𝑫</m:t>
                            </m:r>
                            <m:r>
                              <a:rPr lang="en-US" altLang="zh-CN" sz="2400" b="1" i="1" kern="0">
                                <a:solidFill>
                                  <a:prstClr val="black"/>
                                </a:solidFill>
                                <a:latin typeface="Cambria Math" panose="02040503050406030204" pitchFamily="18" charset="0"/>
                              </a:rPr>
                              <m:t>.</m:t>
                            </m:r>
                            <m:r>
                              <a:rPr lang="en-US" altLang="zh-CN" sz="2400" b="1" i="1" kern="0" smtClean="0">
                                <a:solidFill>
                                  <a:prstClr val="black"/>
                                </a:solidFill>
                                <a:latin typeface="Cambria Math" panose="02040503050406030204" pitchFamily="18" charset="0"/>
                              </a:rPr>
                              <m:t>𝟒</m:t>
                            </m:r>
                            <m:r>
                              <a:rPr lang="en-US" altLang="zh-CN" sz="2400" b="1" i="1" kern="0" smtClean="0">
                                <a:solidFill>
                                  <a:srgbClr val="FF0000"/>
                                </a:solidFill>
                                <a:latin typeface="Cambria Math" panose="02040503050406030204" pitchFamily="18" charset="0"/>
                              </a:rPr>
                              <m:t>𝑬</m:t>
                            </m:r>
                          </m:e>
                        </m:d>
                      </m:e>
                      <m:sub>
                        <m:r>
                          <a:rPr lang="en-US" altLang="zh-CN" sz="2400" b="1" i="1" kern="0" smtClean="0">
                            <a:solidFill>
                              <a:prstClr val="black"/>
                            </a:solidFill>
                            <a:latin typeface="Cambria Math" panose="02040503050406030204" pitchFamily="18" charset="0"/>
                          </a:rPr>
                          <m:t>𝟏𝟔</m:t>
                        </m:r>
                      </m:sub>
                    </m:sSub>
                  </m:oMath>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808405" y="6030876"/>
                <a:ext cx="7450575" cy="588879"/>
              </a:xfrm>
              <a:prstGeom prst="rect">
                <a:avLst/>
              </a:prstGeom>
              <a:blipFill>
                <a:blip r:embed="rId6"/>
                <a:stretch>
                  <a:fillRect l="-1309" b="-23711"/>
                </a:stretch>
              </a:blipFill>
            </p:spPr>
            <p:txBody>
              <a:bodyPr/>
              <a:lstStyle/>
              <a:p>
                <a:r>
                  <a:rPr lang="zh-CN" altLang="en-US">
                    <a:noFill/>
                  </a:rPr>
                  <a:t> </a:t>
                </a:r>
              </a:p>
            </p:txBody>
          </p:sp>
        </mc:Fallback>
      </mc:AlternateContent>
      <p:sp>
        <p:nvSpPr>
          <p:cNvPr id="10" name="矩形标注 9"/>
          <p:cNvSpPr/>
          <p:nvPr/>
        </p:nvSpPr>
        <p:spPr>
          <a:xfrm>
            <a:off x="3432496" y="3986240"/>
            <a:ext cx="2505815" cy="460960"/>
          </a:xfrm>
          <a:prstGeom prst="wedgeRectCallout">
            <a:avLst>
              <a:gd name="adj1" fmla="val -17041"/>
              <a:gd name="adj2" fmla="val 117113"/>
            </a:avLst>
          </a:prstGeom>
          <a:ln>
            <a:solidFill>
              <a:schemeClr val="bg1">
                <a:lumMod val="75000"/>
              </a:schemeClr>
            </a:solidFill>
          </a:ln>
        </p:spPr>
        <p:txBody>
          <a:bodyPr wrap="none">
            <a:spAutoFit/>
          </a:bodyPr>
          <a:lstStyle/>
          <a:p>
            <a:pPr algn="ctr">
              <a:lnSpc>
                <a:spcPct val="130000"/>
              </a:lnSpc>
            </a:pPr>
            <a:r>
              <a:rPr lang="zh-CN" altLang="en-US" sz="2000" dirty="0"/>
              <a:t>最高位，不足</a:t>
            </a:r>
            <a:r>
              <a:rPr lang="en-US" altLang="zh-CN" sz="2000" dirty="0"/>
              <a:t>3</a:t>
            </a:r>
            <a:r>
              <a:rPr lang="zh-CN" altLang="en-US" sz="2000" dirty="0"/>
              <a:t>位补</a:t>
            </a:r>
            <a:r>
              <a:rPr lang="en-US" altLang="zh-CN" sz="2000" dirty="0"/>
              <a:t>0</a:t>
            </a:r>
            <a:endParaRPr lang="zh-CN" altLang="en-US" sz="2000" dirty="0"/>
          </a:p>
        </p:txBody>
      </p:sp>
      <p:sp>
        <p:nvSpPr>
          <p:cNvPr id="11" name="矩形标注 10"/>
          <p:cNvSpPr/>
          <p:nvPr/>
        </p:nvSpPr>
        <p:spPr>
          <a:xfrm>
            <a:off x="3202422" y="5617866"/>
            <a:ext cx="2505815" cy="460960"/>
          </a:xfrm>
          <a:prstGeom prst="wedgeRectCallout">
            <a:avLst>
              <a:gd name="adj1" fmla="val 509"/>
              <a:gd name="adj2" fmla="val 91860"/>
            </a:avLst>
          </a:prstGeom>
          <a:ln>
            <a:solidFill>
              <a:schemeClr val="bg1">
                <a:lumMod val="75000"/>
              </a:schemeClr>
            </a:solidFill>
          </a:ln>
        </p:spPr>
        <p:txBody>
          <a:bodyPr wrap="none">
            <a:spAutoFit/>
          </a:bodyPr>
          <a:lstStyle/>
          <a:p>
            <a:pPr algn="ctr">
              <a:lnSpc>
                <a:spcPct val="130000"/>
              </a:lnSpc>
            </a:pPr>
            <a:r>
              <a:rPr lang="zh-CN" altLang="en-US" sz="2000" dirty="0"/>
              <a:t>最高位，不足</a:t>
            </a:r>
            <a:r>
              <a:rPr lang="en-US" altLang="zh-CN" sz="2000" dirty="0"/>
              <a:t>4</a:t>
            </a:r>
            <a:r>
              <a:rPr lang="zh-CN" altLang="en-US" sz="2000" dirty="0"/>
              <a:t>位补</a:t>
            </a:r>
            <a:r>
              <a:rPr lang="en-US" altLang="zh-CN" sz="2000" dirty="0"/>
              <a:t>0</a:t>
            </a:r>
            <a:endParaRPr lang="zh-CN" altLang="en-US" sz="2000" dirty="0"/>
          </a:p>
        </p:txBody>
      </p:sp>
      <p:sp>
        <p:nvSpPr>
          <p:cNvPr id="27" name="矩形 26">
            <a:extLst>
              <a:ext uri="{FF2B5EF4-FFF2-40B4-BE49-F238E27FC236}">
                <a16:creationId xmlns:a16="http://schemas.microsoft.com/office/drawing/2014/main" id="{DCBB7203-8B5A-4A59-8510-85EBB2D8A695}"/>
              </a:ext>
            </a:extLst>
          </p:cNvPr>
          <p:cNvSpPr/>
          <p:nvPr/>
        </p:nvSpPr>
        <p:spPr>
          <a:xfrm>
            <a:off x="6187130" y="1040773"/>
            <a:ext cx="5584589" cy="1199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159852F-6B89-4F41-AB00-A742697C2364}"/>
              </a:ext>
            </a:extLst>
          </p:cNvPr>
          <p:cNvSpPr/>
          <p:nvPr/>
        </p:nvSpPr>
        <p:spPr>
          <a:xfrm>
            <a:off x="311372" y="1038104"/>
            <a:ext cx="5584589" cy="1199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9">
            <a:extLst>
              <a:ext uri="{FF2B5EF4-FFF2-40B4-BE49-F238E27FC236}">
                <a16:creationId xmlns:a16="http://schemas.microsoft.com/office/drawing/2014/main" id="{36CB4507-BF99-43C5-9AD8-5454FAEAC1A4}"/>
              </a:ext>
            </a:extLst>
          </p:cNvPr>
          <p:cNvSpPr txBox="1"/>
          <p:nvPr/>
        </p:nvSpPr>
        <p:spPr>
          <a:xfrm>
            <a:off x="6249550" y="1001430"/>
            <a:ext cx="1512102" cy="1144031"/>
          </a:xfrm>
          <a:prstGeom prst="rect">
            <a:avLst/>
          </a:prstGeom>
          <a:noFill/>
        </p:spPr>
        <p:txBody>
          <a:bodyPr wrap="square" rtlCol="0">
            <a:spAutoFit/>
          </a:bodyPr>
          <a:lstStyle/>
          <a:p>
            <a:pPr algn="r">
              <a:lnSpc>
                <a:spcPct val="150000"/>
              </a:lnSpc>
              <a:spcBef>
                <a:spcPts val="1000"/>
              </a:spcBef>
            </a:pPr>
            <a:r>
              <a:rPr lang="zh-CN" altLang="en-US" sz="2400" dirty="0"/>
              <a:t>十六进制：</a:t>
            </a:r>
            <a:endParaRPr lang="en-US" altLang="zh-CN" sz="2400" dirty="0"/>
          </a:p>
          <a:p>
            <a:pPr algn="r">
              <a:lnSpc>
                <a:spcPct val="150000"/>
              </a:lnSpc>
              <a:buNone/>
            </a:pPr>
            <a:r>
              <a:rPr lang="zh-CN" altLang="en-US" sz="2400" dirty="0"/>
              <a:t>二进制：</a:t>
            </a:r>
          </a:p>
        </p:txBody>
      </p:sp>
      <mc:AlternateContent xmlns:mc="http://schemas.openxmlformats.org/markup-compatibility/2006" xmlns:a14="http://schemas.microsoft.com/office/drawing/2010/main">
        <mc:Choice Requires="a14">
          <p:sp>
            <p:nvSpPr>
              <p:cNvPr id="30" name="内容占位符 2">
                <a:extLst>
                  <a:ext uri="{FF2B5EF4-FFF2-40B4-BE49-F238E27FC236}">
                    <a16:creationId xmlns:a16="http://schemas.microsoft.com/office/drawing/2014/main" id="{C1EC1C59-002F-4592-AA8B-C8D48DBB403F}"/>
                  </a:ext>
                </a:extLst>
              </p:cNvPr>
              <p:cNvSpPr txBox="1">
                <a:spLocks/>
              </p:cNvSpPr>
              <p:nvPr/>
            </p:nvSpPr>
            <p:spPr>
              <a:xfrm>
                <a:off x="1622323" y="1738813"/>
                <a:ext cx="4273636" cy="43204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dirty="0"/>
                        <m:t>010</m:t>
                      </m:r>
                      <m:r>
                        <m:rPr>
                          <m:nor/>
                        </m:rPr>
                        <a:rPr lang="en-US" altLang="zh-CN" sz="2800" b="0" i="0" dirty="0" smtClean="0"/>
                        <m:t> </m:t>
                      </m:r>
                      <m:r>
                        <m:rPr>
                          <m:nor/>
                        </m:rPr>
                        <a:rPr lang="en-US" altLang="zh-CN" sz="2800" dirty="0"/>
                        <m:t>  101 </m:t>
                      </m:r>
                      <m:r>
                        <m:rPr>
                          <m:nor/>
                        </m:rPr>
                        <a:rPr lang="en-US" altLang="zh-CN" sz="2800" b="0" i="0" dirty="0" smtClean="0"/>
                        <m:t> </m:t>
                      </m:r>
                      <m:r>
                        <m:rPr>
                          <m:nor/>
                        </m:rPr>
                        <a:rPr lang="en-US" altLang="zh-CN" sz="2800" dirty="0"/>
                        <m:t> 111</m:t>
                      </m:r>
                      <m:r>
                        <m:rPr>
                          <m:nor/>
                        </m:rPr>
                        <a:rPr lang="en-US" altLang="zh-CN" sz="2800" b="0" i="0" dirty="0" smtClean="0"/>
                        <m:t> </m:t>
                      </m:r>
                      <m:r>
                        <m:rPr>
                          <m:nor/>
                        </m:rPr>
                        <a:rPr lang="en-US" altLang="zh-CN" sz="2800" dirty="0"/>
                        <m:t>. 000 </m:t>
                      </m:r>
                      <m:r>
                        <m:rPr>
                          <m:nor/>
                        </m:rPr>
                        <a:rPr lang="en-US" altLang="zh-CN" sz="2800" b="0" i="0" dirty="0" smtClean="0"/>
                        <m:t> </m:t>
                      </m:r>
                      <m:r>
                        <m:rPr>
                          <m:nor/>
                        </m:rPr>
                        <a:rPr lang="en-US" altLang="zh-CN" sz="2800" dirty="0"/>
                        <m:t> 101  </m:t>
                      </m:r>
                      <m:r>
                        <m:rPr>
                          <m:nor/>
                        </m:rPr>
                        <a:rPr lang="en-US" altLang="zh-CN" sz="2800" b="0" i="0" dirty="0" smtClean="0"/>
                        <m:t> </m:t>
                      </m:r>
                      <m:r>
                        <m:rPr>
                          <m:nor/>
                        </m:rPr>
                        <a:rPr lang="en-US" altLang="zh-CN" sz="2800" dirty="0"/>
                        <m:t>101 </m:t>
                      </m:r>
                      <m:r>
                        <m:rPr>
                          <m:nor/>
                        </m:rPr>
                        <a:rPr lang="en-US" altLang="zh-CN" sz="2800" b="0" i="0" dirty="0" smtClean="0"/>
                        <m:t> </m:t>
                      </m:r>
                      <m:r>
                        <m:rPr>
                          <m:nor/>
                        </m:rPr>
                        <a:rPr lang="en-US" altLang="zh-CN" sz="2800" dirty="0"/>
                        <m:t> 100</m:t>
                      </m:r>
                    </m:oMath>
                  </m:oMathPara>
                </a14:m>
                <a:endParaRPr lang="zh-CN" altLang="en-US" sz="2800" dirty="0"/>
              </a:p>
            </p:txBody>
          </p:sp>
        </mc:Choice>
        <mc:Fallback xmlns="">
          <p:sp>
            <p:nvSpPr>
              <p:cNvPr id="30" name="内容占位符 2">
                <a:extLst>
                  <a:ext uri="{FF2B5EF4-FFF2-40B4-BE49-F238E27FC236}">
                    <a16:creationId xmlns:a16="http://schemas.microsoft.com/office/drawing/2014/main" id="{C1EC1C59-002F-4592-AA8B-C8D48DBB403F}"/>
                  </a:ext>
                </a:extLst>
              </p:cNvPr>
              <p:cNvSpPr txBox="1">
                <a:spLocks noRot="1" noChangeAspect="1" noMove="1" noResize="1" noEditPoints="1" noAdjustHandles="1" noChangeArrowheads="1" noChangeShapeType="1" noTextEdit="1"/>
              </p:cNvSpPr>
              <p:nvPr/>
            </p:nvSpPr>
            <p:spPr>
              <a:xfrm>
                <a:off x="1622323" y="1738813"/>
                <a:ext cx="4273636" cy="43204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内容占位符 2">
                <a:extLst>
                  <a:ext uri="{FF2B5EF4-FFF2-40B4-BE49-F238E27FC236}">
                    <a16:creationId xmlns:a16="http://schemas.microsoft.com/office/drawing/2014/main" id="{46799884-7981-4EE2-B951-39E63228FF47}"/>
                  </a:ext>
                </a:extLst>
              </p:cNvPr>
              <p:cNvSpPr txBox="1">
                <a:spLocks/>
              </p:cNvSpPr>
              <p:nvPr/>
            </p:nvSpPr>
            <p:spPr>
              <a:xfrm>
                <a:off x="1755738" y="1181591"/>
                <a:ext cx="4036925" cy="43204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1" dirty="0"/>
                        <m:t>2      5       7   .   0      5        5       4</m:t>
                      </m:r>
                    </m:oMath>
                  </m:oMathPara>
                </a14:m>
                <a:endParaRPr lang="zh-CN" altLang="en-US" sz="2800" b="1" dirty="0"/>
              </a:p>
            </p:txBody>
          </p:sp>
        </mc:Choice>
        <mc:Fallback xmlns="">
          <p:sp>
            <p:nvSpPr>
              <p:cNvPr id="31" name="内容占位符 2">
                <a:extLst>
                  <a:ext uri="{FF2B5EF4-FFF2-40B4-BE49-F238E27FC236}">
                    <a16:creationId xmlns:a16="http://schemas.microsoft.com/office/drawing/2014/main" id="{46799884-7981-4EE2-B951-39E63228FF47}"/>
                  </a:ext>
                </a:extLst>
              </p:cNvPr>
              <p:cNvSpPr txBox="1">
                <a:spLocks noRot="1" noChangeAspect="1" noMove="1" noResize="1" noEditPoints="1" noAdjustHandles="1" noChangeArrowheads="1" noChangeShapeType="1" noTextEdit="1"/>
              </p:cNvSpPr>
              <p:nvPr/>
            </p:nvSpPr>
            <p:spPr>
              <a:xfrm>
                <a:off x="1755738" y="1181591"/>
                <a:ext cx="4036925" cy="43204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内容占位符 2">
                <a:extLst>
                  <a:ext uri="{FF2B5EF4-FFF2-40B4-BE49-F238E27FC236}">
                    <a16:creationId xmlns:a16="http://schemas.microsoft.com/office/drawing/2014/main" id="{0700B0A8-916D-4F9C-B3B6-78260CD009DC}"/>
                  </a:ext>
                </a:extLst>
              </p:cNvPr>
              <p:cNvSpPr txBox="1">
                <a:spLocks/>
              </p:cNvSpPr>
              <p:nvPr/>
            </p:nvSpPr>
            <p:spPr>
              <a:xfrm>
                <a:off x="7586111" y="1723690"/>
                <a:ext cx="4104584" cy="43204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dirty="0"/>
                        <m:t>  1010  1111</m:t>
                      </m:r>
                      <m:r>
                        <m:rPr>
                          <m:nor/>
                        </m:rPr>
                        <a:rPr lang="en-US" altLang="zh-CN" sz="2800" b="0" i="0" dirty="0" smtClean="0"/>
                        <m:t> </m:t>
                      </m:r>
                      <m:r>
                        <m:rPr>
                          <m:nor/>
                        </m:rPr>
                        <a:rPr lang="en-US" altLang="zh-CN" sz="2800" dirty="0"/>
                        <m:t> .</m:t>
                      </m:r>
                      <m:r>
                        <m:rPr>
                          <m:nor/>
                        </m:rPr>
                        <a:rPr lang="en-US" altLang="zh-CN" sz="2800" b="0" i="0" dirty="0" smtClean="0"/>
                        <m:t>  </m:t>
                      </m:r>
                      <m:r>
                        <m:rPr>
                          <m:nor/>
                        </m:rPr>
                        <a:rPr lang="en-US" altLang="zh-CN" sz="2800" dirty="0"/>
                        <m:t> 0001  </m:t>
                      </m:r>
                      <m:r>
                        <m:rPr>
                          <m:nor/>
                        </m:rPr>
                        <a:rPr lang="en-US" altLang="zh-CN" sz="2800" b="0" i="0" dirty="0" smtClean="0"/>
                        <m:t> </m:t>
                      </m:r>
                      <m:r>
                        <m:rPr>
                          <m:nor/>
                        </m:rPr>
                        <a:rPr lang="en-US" altLang="zh-CN" sz="2800" dirty="0"/>
                        <m:t>0110  </m:t>
                      </m:r>
                      <m:r>
                        <m:rPr>
                          <m:nor/>
                        </m:rPr>
                        <a:rPr lang="en-US" altLang="zh-CN" sz="2800" b="0" i="0" dirty="0" smtClean="0"/>
                        <m:t> </m:t>
                      </m:r>
                      <m:r>
                        <m:rPr>
                          <m:nor/>
                        </m:rPr>
                        <a:rPr lang="en-US" altLang="zh-CN" sz="2800" dirty="0"/>
                        <m:t>1100</m:t>
                      </m:r>
                    </m:oMath>
                  </m:oMathPara>
                </a14:m>
                <a:endParaRPr lang="zh-CN" altLang="en-US" sz="2800" dirty="0"/>
              </a:p>
            </p:txBody>
          </p:sp>
        </mc:Choice>
        <mc:Fallback xmlns="">
          <p:sp>
            <p:nvSpPr>
              <p:cNvPr id="32" name="内容占位符 2">
                <a:extLst>
                  <a:ext uri="{FF2B5EF4-FFF2-40B4-BE49-F238E27FC236}">
                    <a16:creationId xmlns:a16="http://schemas.microsoft.com/office/drawing/2014/main" id="{0700B0A8-916D-4F9C-B3B6-78260CD009DC}"/>
                  </a:ext>
                </a:extLst>
              </p:cNvPr>
              <p:cNvSpPr txBox="1">
                <a:spLocks noRot="1" noChangeAspect="1" noMove="1" noResize="1" noEditPoints="1" noAdjustHandles="1" noChangeArrowheads="1" noChangeShapeType="1" noTextEdit="1"/>
              </p:cNvSpPr>
              <p:nvPr/>
            </p:nvSpPr>
            <p:spPr>
              <a:xfrm>
                <a:off x="7586111" y="1723690"/>
                <a:ext cx="4104584" cy="43204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内容占位符 2">
                <a:extLst>
                  <a:ext uri="{FF2B5EF4-FFF2-40B4-BE49-F238E27FC236}">
                    <a16:creationId xmlns:a16="http://schemas.microsoft.com/office/drawing/2014/main" id="{49CCF3DC-7514-4B91-96D2-9F78390DFAC2}"/>
                  </a:ext>
                </a:extLst>
              </p:cNvPr>
              <p:cNvSpPr txBox="1">
                <a:spLocks/>
              </p:cNvSpPr>
              <p:nvPr/>
            </p:nvSpPr>
            <p:spPr>
              <a:xfrm>
                <a:off x="7680853" y="1126135"/>
                <a:ext cx="4036925"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1" dirty="0"/>
                        <m:t>A</m:t>
                      </m:r>
                      <m:r>
                        <m:rPr>
                          <m:nor/>
                        </m:rPr>
                        <a:rPr lang="en-US" altLang="zh-CN" sz="2800" b="1" dirty="0"/>
                        <m:t>       </m:t>
                      </m:r>
                      <m:r>
                        <m:rPr>
                          <m:nor/>
                        </m:rPr>
                        <a:rPr lang="en-US" altLang="zh-CN" sz="2800" b="1" dirty="0"/>
                        <m:t>F</m:t>
                      </m:r>
                      <m:r>
                        <m:rPr>
                          <m:nor/>
                        </m:rPr>
                        <a:rPr lang="en-US" altLang="zh-CN" sz="2800" b="1" dirty="0"/>
                        <m:t>     .     1        6        </m:t>
                      </m:r>
                      <m:r>
                        <m:rPr>
                          <m:nor/>
                        </m:rPr>
                        <a:rPr lang="en-US" altLang="zh-CN" sz="2800" b="1" dirty="0"/>
                        <m:t>C</m:t>
                      </m:r>
                    </m:oMath>
                  </m:oMathPara>
                </a14:m>
                <a:endParaRPr lang="zh-CN" altLang="en-US" sz="2800" b="1" dirty="0"/>
              </a:p>
            </p:txBody>
          </p:sp>
        </mc:Choice>
        <mc:Fallback xmlns="">
          <p:sp>
            <p:nvSpPr>
              <p:cNvPr id="33" name="内容占位符 2">
                <a:extLst>
                  <a:ext uri="{FF2B5EF4-FFF2-40B4-BE49-F238E27FC236}">
                    <a16:creationId xmlns:a16="http://schemas.microsoft.com/office/drawing/2014/main" id="{49CCF3DC-7514-4B91-96D2-9F78390DFAC2}"/>
                  </a:ext>
                </a:extLst>
              </p:cNvPr>
              <p:cNvSpPr txBox="1">
                <a:spLocks noRot="1" noChangeAspect="1" noMove="1" noResize="1" noEditPoints="1" noAdjustHandles="1" noChangeArrowheads="1" noChangeShapeType="1" noTextEdit="1"/>
              </p:cNvSpPr>
              <p:nvPr/>
            </p:nvSpPr>
            <p:spPr>
              <a:xfrm>
                <a:off x="7680853" y="1126135"/>
                <a:ext cx="4036925" cy="432047"/>
              </a:xfrm>
              <a:prstGeom prst="rect">
                <a:avLst/>
              </a:prstGeom>
              <a:blipFill>
                <a:blip r:embed="rId10"/>
                <a:stretch>
                  <a:fillRect/>
                </a:stretch>
              </a:blipFill>
            </p:spPr>
            <p:txBody>
              <a:bodyPr/>
              <a:lstStyle/>
              <a:p>
                <a:r>
                  <a:rPr lang="zh-CN" altLang="en-US">
                    <a:noFill/>
                  </a:rPr>
                  <a:t> </a:t>
                </a:r>
              </a:p>
            </p:txBody>
          </p:sp>
        </mc:Fallback>
      </mc:AlternateContent>
      <p:sp>
        <p:nvSpPr>
          <p:cNvPr id="39" name="TextBox 29">
            <a:extLst>
              <a:ext uri="{FF2B5EF4-FFF2-40B4-BE49-F238E27FC236}">
                <a16:creationId xmlns:a16="http://schemas.microsoft.com/office/drawing/2014/main" id="{E4D6A8C0-CF4A-4458-AF3F-657463E146EA}"/>
              </a:ext>
            </a:extLst>
          </p:cNvPr>
          <p:cNvSpPr txBox="1"/>
          <p:nvPr/>
        </p:nvSpPr>
        <p:spPr>
          <a:xfrm>
            <a:off x="259238" y="1022070"/>
            <a:ext cx="1512102" cy="1144031"/>
          </a:xfrm>
          <a:prstGeom prst="rect">
            <a:avLst/>
          </a:prstGeom>
          <a:noFill/>
        </p:spPr>
        <p:txBody>
          <a:bodyPr wrap="square" rtlCol="0">
            <a:spAutoFit/>
          </a:bodyPr>
          <a:lstStyle/>
          <a:p>
            <a:pPr algn="r">
              <a:lnSpc>
                <a:spcPct val="150000"/>
              </a:lnSpc>
              <a:buNone/>
            </a:pPr>
            <a:r>
              <a:rPr lang="zh-CN" altLang="en-US" sz="2400" dirty="0"/>
              <a:t>八进制：</a:t>
            </a:r>
            <a:endParaRPr lang="en-US" altLang="zh-CN" sz="2400" dirty="0"/>
          </a:p>
          <a:p>
            <a:pPr algn="r">
              <a:lnSpc>
                <a:spcPct val="150000"/>
              </a:lnSpc>
              <a:buNone/>
            </a:pPr>
            <a:r>
              <a:rPr lang="zh-CN" altLang="en-US" sz="2400"/>
              <a:t>二进制：</a:t>
            </a:r>
            <a:endParaRPr lang="en-US" altLang="zh-CN" sz="2400" dirty="0"/>
          </a:p>
        </p:txBody>
      </p:sp>
      <p:sp>
        <p:nvSpPr>
          <p:cNvPr id="18" name="矩形标注 9">
            <a:extLst>
              <a:ext uri="{FF2B5EF4-FFF2-40B4-BE49-F238E27FC236}">
                <a16:creationId xmlns:a16="http://schemas.microsoft.com/office/drawing/2014/main" id="{95EFEB72-7E10-4204-828C-1F5A124A04C0}"/>
              </a:ext>
            </a:extLst>
          </p:cNvPr>
          <p:cNvSpPr/>
          <p:nvPr/>
        </p:nvSpPr>
        <p:spPr>
          <a:xfrm>
            <a:off x="6912861" y="3986240"/>
            <a:ext cx="2505815" cy="460960"/>
          </a:xfrm>
          <a:prstGeom prst="wedgeRectCallout">
            <a:avLst>
              <a:gd name="adj1" fmla="val -17041"/>
              <a:gd name="adj2" fmla="val 117113"/>
            </a:avLst>
          </a:prstGeom>
          <a:ln>
            <a:solidFill>
              <a:schemeClr val="bg1">
                <a:lumMod val="75000"/>
              </a:schemeClr>
            </a:solidFill>
          </a:ln>
        </p:spPr>
        <p:txBody>
          <a:bodyPr wrap="none">
            <a:spAutoFit/>
          </a:bodyPr>
          <a:lstStyle/>
          <a:p>
            <a:pPr algn="ctr">
              <a:lnSpc>
                <a:spcPct val="130000"/>
              </a:lnSpc>
            </a:pPr>
            <a:r>
              <a:rPr lang="zh-CN" altLang="en-US" sz="2000" dirty="0"/>
              <a:t>最低位，不足</a:t>
            </a:r>
            <a:r>
              <a:rPr lang="en-US" altLang="zh-CN" sz="2000" dirty="0"/>
              <a:t>3</a:t>
            </a:r>
            <a:r>
              <a:rPr lang="zh-CN" altLang="en-US" sz="2000" dirty="0"/>
              <a:t>位补</a:t>
            </a:r>
            <a:r>
              <a:rPr lang="en-US" altLang="zh-CN" sz="2000" dirty="0"/>
              <a:t>0</a:t>
            </a:r>
            <a:endParaRPr lang="zh-CN" altLang="en-US" sz="2000" dirty="0"/>
          </a:p>
        </p:txBody>
      </p:sp>
      <p:sp>
        <p:nvSpPr>
          <p:cNvPr id="19" name="矩形标注 10">
            <a:extLst>
              <a:ext uri="{FF2B5EF4-FFF2-40B4-BE49-F238E27FC236}">
                <a16:creationId xmlns:a16="http://schemas.microsoft.com/office/drawing/2014/main" id="{27680B96-C3F3-4442-9556-DB8774D0C862}"/>
              </a:ext>
            </a:extLst>
          </p:cNvPr>
          <p:cNvSpPr/>
          <p:nvPr/>
        </p:nvSpPr>
        <p:spPr>
          <a:xfrm>
            <a:off x="6535555" y="5617555"/>
            <a:ext cx="2505815" cy="460960"/>
          </a:xfrm>
          <a:prstGeom prst="wedgeRectCallout">
            <a:avLst>
              <a:gd name="adj1" fmla="val -15735"/>
              <a:gd name="adj2" fmla="val 76502"/>
            </a:avLst>
          </a:prstGeom>
          <a:ln>
            <a:solidFill>
              <a:schemeClr val="bg1">
                <a:lumMod val="75000"/>
              </a:schemeClr>
            </a:solidFill>
          </a:ln>
        </p:spPr>
        <p:txBody>
          <a:bodyPr wrap="none">
            <a:spAutoFit/>
          </a:bodyPr>
          <a:lstStyle/>
          <a:p>
            <a:pPr algn="ctr">
              <a:lnSpc>
                <a:spcPct val="130000"/>
              </a:lnSpc>
            </a:pPr>
            <a:r>
              <a:rPr lang="zh-CN" altLang="en-US" sz="2000" dirty="0"/>
              <a:t>最低位，不足</a:t>
            </a:r>
            <a:r>
              <a:rPr lang="en-US" altLang="zh-CN" sz="2000" dirty="0"/>
              <a:t>4</a:t>
            </a:r>
            <a:r>
              <a:rPr lang="zh-CN" altLang="en-US" sz="2000" dirty="0"/>
              <a:t>位补</a:t>
            </a:r>
            <a:r>
              <a:rPr lang="en-US" altLang="zh-CN" sz="2000" dirty="0"/>
              <a:t>0</a:t>
            </a:r>
            <a:endParaRPr lang="zh-CN" altLang="en-US" sz="2000" dirty="0"/>
          </a:p>
        </p:txBody>
      </p:sp>
      <p:sp>
        <p:nvSpPr>
          <p:cNvPr id="4" name="文本框 3">
            <a:extLst>
              <a:ext uri="{FF2B5EF4-FFF2-40B4-BE49-F238E27FC236}">
                <a16:creationId xmlns:a16="http://schemas.microsoft.com/office/drawing/2014/main" id="{BC4FE8D8-285D-4263-B603-B2754003EA70}"/>
              </a:ext>
            </a:extLst>
          </p:cNvPr>
          <p:cNvSpPr txBox="1"/>
          <p:nvPr/>
        </p:nvSpPr>
        <p:spPr>
          <a:xfrm rot="2692680">
            <a:off x="165296" y="3352345"/>
            <a:ext cx="2492990"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以小数点</a:t>
            </a:r>
            <a:r>
              <a:rPr lang="en-US" altLang="zh-CN" sz="2400" b="1" dirty="0">
                <a:solidFill>
                  <a:srgbClr val="FF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为分割</a:t>
            </a:r>
          </a:p>
        </p:txBody>
      </p:sp>
      <p:sp>
        <p:nvSpPr>
          <p:cNvPr id="3" name="Slide Number Placeholder 2">
            <a:extLst>
              <a:ext uri="{FF2B5EF4-FFF2-40B4-BE49-F238E27FC236}">
                <a16:creationId xmlns:a16="http://schemas.microsoft.com/office/drawing/2014/main" id="{F844AAC4-D8D4-4674-98B1-06FF64CF6A9A}"/>
              </a:ext>
            </a:extLst>
          </p:cNvPr>
          <p:cNvSpPr>
            <a:spLocks noGrp="1"/>
          </p:cNvSpPr>
          <p:nvPr>
            <p:ph type="sldNum" sz="quarter" idx="12"/>
          </p:nvPr>
        </p:nvSpPr>
        <p:spPr/>
        <p:txBody>
          <a:bodyPr/>
          <a:lstStyle/>
          <a:p>
            <a:fld id="{EC78E7B1-3FC2-4821-B144-3AA6EF938D0A}" type="slidenum">
              <a:rPr lang="zh-CN" altLang="en-US" sz="1400" b="1" smtClean="0"/>
              <a:pPr/>
              <a:t>33</a:t>
            </a:fld>
            <a:r>
              <a:rPr lang="zh-CN" altLang="en-US"/>
              <a:t> </a:t>
            </a:r>
            <a:r>
              <a:rPr lang="en-US" altLang="zh-CN"/>
              <a:t>/ 56</a:t>
            </a:r>
            <a:endParaRPr lang="zh-CN" altLang="en-US" dirty="0"/>
          </a:p>
        </p:txBody>
      </p:sp>
    </p:spTree>
    <p:extLst>
      <p:ext uri="{BB962C8B-B14F-4D97-AF65-F5344CB8AC3E}">
        <p14:creationId xmlns:p14="http://schemas.microsoft.com/office/powerpoint/2010/main" val="244562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41745B7-50B2-44F5-A04B-10BE5B932F14}"/>
              </a:ext>
            </a:extLst>
          </p:cNvPr>
          <p:cNvSpPr/>
          <p:nvPr/>
        </p:nvSpPr>
        <p:spPr>
          <a:xfrm>
            <a:off x="0" y="3805769"/>
            <a:ext cx="3548332" cy="130897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2">
                  <a:lumMod val="75000"/>
                </a:schemeClr>
              </a:solidFill>
            </a:endParaRPr>
          </a:p>
        </p:txBody>
      </p:sp>
      <p:sp>
        <p:nvSpPr>
          <p:cNvPr id="27" name="矩形 26">
            <a:extLst>
              <a:ext uri="{FF2B5EF4-FFF2-40B4-BE49-F238E27FC236}">
                <a16:creationId xmlns:a16="http://schemas.microsoft.com/office/drawing/2014/main" id="{791837D1-A3C4-4CA1-8540-AB1E779C325F}"/>
              </a:ext>
            </a:extLst>
          </p:cNvPr>
          <p:cNvSpPr/>
          <p:nvPr/>
        </p:nvSpPr>
        <p:spPr>
          <a:xfrm>
            <a:off x="6320288" y="2338128"/>
            <a:ext cx="2915728" cy="4519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2">
                  <a:lumMod val="75000"/>
                </a:schemeClr>
              </a:solidFill>
            </a:endParaRPr>
          </a:p>
        </p:txBody>
      </p:sp>
      <p:sp>
        <p:nvSpPr>
          <p:cNvPr id="29" name="矩形 28">
            <a:extLst>
              <a:ext uri="{FF2B5EF4-FFF2-40B4-BE49-F238E27FC236}">
                <a16:creationId xmlns:a16="http://schemas.microsoft.com/office/drawing/2014/main" id="{944F1A56-1F48-4361-B566-82595E2019A1}"/>
              </a:ext>
            </a:extLst>
          </p:cNvPr>
          <p:cNvSpPr/>
          <p:nvPr/>
        </p:nvSpPr>
        <p:spPr>
          <a:xfrm>
            <a:off x="3358550" y="4521091"/>
            <a:ext cx="8833449" cy="5936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2">
                  <a:lumMod val="75000"/>
                </a:schemeClr>
              </a:solidFill>
            </a:endParaRPr>
          </a:p>
        </p:txBody>
      </p:sp>
      <p:sp>
        <p:nvSpPr>
          <p:cNvPr id="28" name="矩形 27">
            <a:extLst>
              <a:ext uri="{FF2B5EF4-FFF2-40B4-BE49-F238E27FC236}">
                <a16:creationId xmlns:a16="http://schemas.microsoft.com/office/drawing/2014/main" id="{3ACA0DCC-2136-4661-A8EC-8807EE797824}"/>
              </a:ext>
            </a:extLst>
          </p:cNvPr>
          <p:cNvSpPr/>
          <p:nvPr/>
        </p:nvSpPr>
        <p:spPr>
          <a:xfrm>
            <a:off x="3358549" y="3805768"/>
            <a:ext cx="8850703" cy="5936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accent2">
                  <a:lumMod val="75000"/>
                </a:schemeClr>
              </a:solidFill>
            </a:endParaRPr>
          </a:p>
        </p:txBody>
      </p:sp>
      <p:sp>
        <p:nvSpPr>
          <p:cNvPr id="21" name="矩形 20">
            <a:extLst>
              <a:ext uri="{FF2B5EF4-FFF2-40B4-BE49-F238E27FC236}">
                <a16:creationId xmlns:a16="http://schemas.microsoft.com/office/drawing/2014/main" id="{287FDE06-91C8-4294-9B67-9B94D20BF779}"/>
              </a:ext>
            </a:extLst>
          </p:cNvPr>
          <p:cNvSpPr/>
          <p:nvPr/>
        </p:nvSpPr>
        <p:spPr>
          <a:xfrm>
            <a:off x="0" y="3103061"/>
            <a:ext cx="12192000" cy="5936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dirty="0">
                <a:solidFill>
                  <a:schemeClr val="accent2">
                    <a:lumMod val="75000"/>
                  </a:schemeClr>
                </a:solidFill>
              </a:rPr>
              <a:t>相同</a:t>
            </a:r>
            <a:endParaRPr lang="zh-CN" altLang="en-US" dirty="0">
              <a:solidFill>
                <a:schemeClr val="accent2">
                  <a:lumMod val="75000"/>
                </a:schemeClr>
              </a:solidFill>
            </a:endParaRPr>
          </a:p>
        </p:txBody>
      </p:sp>
      <p:sp>
        <p:nvSpPr>
          <p:cNvPr id="2" name="标题 1">
            <a:extLst>
              <a:ext uri="{FF2B5EF4-FFF2-40B4-BE49-F238E27FC236}">
                <a16:creationId xmlns:a16="http://schemas.microsoft.com/office/drawing/2014/main" id="{952DF20C-DE00-4068-B35E-54CDE56A21C0}"/>
              </a:ext>
            </a:extLst>
          </p:cNvPr>
          <p:cNvSpPr>
            <a:spLocks noGrp="1"/>
          </p:cNvSpPr>
          <p:nvPr>
            <p:ph type="title"/>
          </p:nvPr>
        </p:nvSpPr>
        <p:spPr/>
        <p:txBody>
          <a:bodyPr/>
          <a:lstStyle/>
          <a:p>
            <a:r>
              <a:rPr lang="zh-CN" altLang="en-US" b="1" dirty="0">
                <a:solidFill>
                  <a:srgbClr val="FF0000"/>
                </a:solidFill>
              </a:rPr>
              <a:t>带符号</a:t>
            </a:r>
            <a:r>
              <a:rPr lang="zh-CN" altLang="en-US" dirty="0"/>
              <a:t>二进制数</a:t>
            </a:r>
          </a:p>
        </p:txBody>
      </p:sp>
      <p:sp>
        <p:nvSpPr>
          <p:cNvPr id="5" name="文本框 4">
            <a:extLst>
              <a:ext uri="{FF2B5EF4-FFF2-40B4-BE49-F238E27FC236}">
                <a16:creationId xmlns:a16="http://schemas.microsoft.com/office/drawing/2014/main" id="{BE0A590A-0517-4093-98D0-51983AF987F1}"/>
              </a:ext>
            </a:extLst>
          </p:cNvPr>
          <p:cNvSpPr txBox="1"/>
          <p:nvPr/>
        </p:nvSpPr>
        <p:spPr>
          <a:xfrm>
            <a:off x="0" y="1161811"/>
            <a:ext cx="3226947" cy="523220"/>
          </a:xfrm>
          <a:prstGeom prst="rect">
            <a:avLst/>
          </a:prstGeom>
          <a:solidFill>
            <a:schemeClr val="accent6">
              <a:lumMod val="20000"/>
              <a:lumOff val="80000"/>
            </a:schemeClr>
          </a:solidFill>
        </p:spPr>
        <p:txBody>
          <a:bodyPr wrap="square">
            <a:spAutoFit/>
          </a:bodyPr>
          <a:lstStyle/>
          <a:p>
            <a:pPr algn="ctr"/>
            <a:r>
              <a:rPr lang="zh-CN" altLang="en-US" sz="2800" b="1" dirty="0"/>
              <a:t>真 值</a:t>
            </a:r>
          </a:p>
        </p:txBody>
      </p:sp>
      <p:sp>
        <p:nvSpPr>
          <p:cNvPr id="6" name="文本框 5">
            <a:extLst>
              <a:ext uri="{FF2B5EF4-FFF2-40B4-BE49-F238E27FC236}">
                <a16:creationId xmlns:a16="http://schemas.microsoft.com/office/drawing/2014/main" id="{25AC15F0-FDA5-48F9-A04B-93AC44F45A01}"/>
              </a:ext>
            </a:extLst>
          </p:cNvPr>
          <p:cNvSpPr txBox="1"/>
          <p:nvPr/>
        </p:nvSpPr>
        <p:spPr>
          <a:xfrm>
            <a:off x="3723522" y="1161811"/>
            <a:ext cx="8468478" cy="523220"/>
          </a:xfrm>
          <a:prstGeom prst="rect">
            <a:avLst/>
          </a:prstGeom>
          <a:solidFill>
            <a:schemeClr val="accent6">
              <a:lumMod val="20000"/>
              <a:lumOff val="80000"/>
            </a:schemeClr>
          </a:solidFill>
        </p:spPr>
        <p:txBody>
          <a:bodyPr wrap="square">
            <a:spAutoFit/>
          </a:bodyPr>
          <a:lstStyle/>
          <a:p>
            <a:pPr algn="ctr"/>
            <a:r>
              <a:rPr lang="zh-CN" altLang="en-US" sz="2800" b="1" dirty="0"/>
              <a:t>机 器 码</a:t>
            </a:r>
          </a:p>
        </p:txBody>
      </p:sp>
      <p:sp>
        <p:nvSpPr>
          <p:cNvPr id="7" name="文本框 6">
            <a:extLst>
              <a:ext uri="{FF2B5EF4-FFF2-40B4-BE49-F238E27FC236}">
                <a16:creationId xmlns:a16="http://schemas.microsoft.com/office/drawing/2014/main" id="{07530A00-C4D4-4158-BD22-F552042A66B5}"/>
              </a:ext>
            </a:extLst>
          </p:cNvPr>
          <p:cNvSpPr txBox="1"/>
          <p:nvPr/>
        </p:nvSpPr>
        <p:spPr>
          <a:xfrm>
            <a:off x="1168684" y="3162054"/>
            <a:ext cx="1430199" cy="461665"/>
          </a:xfrm>
          <a:prstGeom prst="rect">
            <a:avLst/>
          </a:prstGeom>
          <a:noFill/>
        </p:spPr>
        <p:txBody>
          <a:bodyPr wrap="none" rtlCol="0">
            <a:spAutoFit/>
          </a:bodyPr>
          <a:lstStyle/>
          <a:p>
            <a:pPr algn="r"/>
            <a:r>
              <a:rPr lang="en-US" altLang="zh-CN" sz="2400" b="1" spc="600" dirty="0">
                <a:solidFill>
                  <a:srgbClr val="FF0000"/>
                </a:solidFill>
              </a:rPr>
              <a:t>+</a:t>
            </a:r>
            <a:r>
              <a:rPr lang="en-US" altLang="zh-CN" sz="2400" spc="600" dirty="0"/>
              <a:t>1010</a:t>
            </a:r>
          </a:p>
        </p:txBody>
      </p:sp>
      <p:sp>
        <p:nvSpPr>
          <p:cNvPr id="8" name="文本框 7">
            <a:extLst>
              <a:ext uri="{FF2B5EF4-FFF2-40B4-BE49-F238E27FC236}">
                <a16:creationId xmlns:a16="http://schemas.microsoft.com/office/drawing/2014/main" id="{81ACCE50-3849-4FBB-9623-AFDE039697EB}"/>
              </a:ext>
            </a:extLst>
          </p:cNvPr>
          <p:cNvSpPr txBox="1"/>
          <p:nvPr/>
        </p:nvSpPr>
        <p:spPr>
          <a:xfrm>
            <a:off x="4569647" y="3162055"/>
            <a:ext cx="1388585" cy="1200329"/>
          </a:xfrm>
          <a:prstGeom prst="rect">
            <a:avLst/>
          </a:prstGeom>
          <a:noFill/>
        </p:spPr>
        <p:txBody>
          <a:bodyPr wrap="none" rtlCol="0">
            <a:spAutoFit/>
          </a:bodyPr>
          <a:lstStyle/>
          <a:p>
            <a:pPr algn="r"/>
            <a:r>
              <a:rPr lang="en-US" altLang="zh-CN" sz="2400" b="1" spc="600" dirty="0">
                <a:solidFill>
                  <a:srgbClr val="FF0000"/>
                </a:solidFill>
              </a:rPr>
              <a:t>0</a:t>
            </a:r>
            <a:r>
              <a:rPr lang="en-US" altLang="zh-CN" sz="2400" spc="600" dirty="0"/>
              <a:t>1010</a:t>
            </a:r>
          </a:p>
          <a:p>
            <a:pPr algn="r"/>
            <a:endParaRPr lang="en-US" altLang="zh-CN" sz="2400" spc="600" dirty="0"/>
          </a:p>
          <a:p>
            <a:pPr algn="r"/>
            <a:r>
              <a:rPr lang="en-US" altLang="zh-CN" sz="2400" b="1" spc="600" dirty="0">
                <a:solidFill>
                  <a:srgbClr val="FF0000"/>
                </a:solidFill>
              </a:rPr>
              <a:t>1</a:t>
            </a:r>
            <a:r>
              <a:rPr lang="en-US" altLang="zh-CN" sz="2400" spc="600" dirty="0"/>
              <a:t>1010</a:t>
            </a:r>
            <a:endParaRPr lang="zh-CN" altLang="en-US" sz="2400" spc="600" dirty="0"/>
          </a:p>
        </p:txBody>
      </p:sp>
      <p:sp>
        <p:nvSpPr>
          <p:cNvPr id="9" name="文本框 8">
            <a:extLst>
              <a:ext uri="{FF2B5EF4-FFF2-40B4-BE49-F238E27FC236}">
                <a16:creationId xmlns:a16="http://schemas.microsoft.com/office/drawing/2014/main" id="{D327142A-09BD-4602-B98D-A1BC8C247D1E}"/>
              </a:ext>
            </a:extLst>
          </p:cNvPr>
          <p:cNvSpPr txBox="1"/>
          <p:nvPr/>
        </p:nvSpPr>
        <p:spPr>
          <a:xfrm>
            <a:off x="4426772" y="2367464"/>
            <a:ext cx="1141032" cy="523220"/>
          </a:xfrm>
          <a:prstGeom prst="rect">
            <a:avLst/>
          </a:prstGeom>
          <a:noFill/>
        </p:spPr>
        <p:txBody>
          <a:bodyPr wrap="square">
            <a:spAutoFit/>
          </a:bodyPr>
          <a:lstStyle/>
          <a:p>
            <a:pPr algn="ctr"/>
            <a:r>
              <a:rPr lang="zh-CN" altLang="en-US" sz="2800" b="1" dirty="0"/>
              <a:t>原 码</a:t>
            </a:r>
          </a:p>
        </p:txBody>
      </p:sp>
      <p:sp>
        <p:nvSpPr>
          <p:cNvPr id="10" name="文本框 9">
            <a:extLst>
              <a:ext uri="{FF2B5EF4-FFF2-40B4-BE49-F238E27FC236}">
                <a16:creationId xmlns:a16="http://schemas.microsoft.com/office/drawing/2014/main" id="{2973232B-A344-4076-BE1A-E7749C659A54}"/>
              </a:ext>
            </a:extLst>
          </p:cNvPr>
          <p:cNvSpPr txBox="1"/>
          <p:nvPr/>
        </p:nvSpPr>
        <p:spPr>
          <a:xfrm>
            <a:off x="1035635" y="1753353"/>
            <a:ext cx="1563248" cy="584775"/>
          </a:xfrm>
          <a:prstGeom prst="rect">
            <a:avLst/>
          </a:prstGeom>
          <a:noFill/>
        </p:spPr>
        <p:txBody>
          <a:bodyPr wrap="none" rtlCol="0">
            <a:spAutoFit/>
          </a:bodyPr>
          <a:lstStyle/>
          <a:p>
            <a:r>
              <a:rPr lang="zh-CN" altLang="en-US" sz="2400" dirty="0"/>
              <a:t>用 </a:t>
            </a:r>
            <a:r>
              <a:rPr lang="en-US" altLang="zh-CN" sz="3200" b="1" dirty="0">
                <a:solidFill>
                  <a:srgbClr val="FF0000"/>
                </a:solidFill>
              </a:rPr>
              <a:t>±</a:t>
            </a:r>
            <a:r>
              <a:rPr lang="en-US" altLang="zh-CN" sz="2400" b="1" dirty="0"/>
              <a:t> </a:t>
            </a:r>
            <a:r>
              <a:rPr lang="zh-CN" altLang="en-US" sz="2400" dirty="0"/>
              <a:t>表示</a:t>
            </a:r>
          </a:p>
        </p:txBody>
      </p:sp>
      <p:sp>
        <p:nvSpPr>
          <p:cNvPr id="11" name="文本框 10">
            <a:extLst>
              <a:ext uri="{FF2B5EF4-FFF2-40B4-BE49-F238E27FC236}">
                <a16:creationId xmlns:a16="http://schemas.microsoft.com/office/drawing/2014/main" id="{B8C08F1E-DB35-4F78-844F-37B8E3E18695}"/>
              </a:ext>
            </a:extLst>
          </p:cNvPr>
          <p:cNvSpPr txBox="1"/>
          <p:nvPr/>
        </p:nvSpPr>
        <p:spPr>
          <a:xfrm>
            <a:off x="5664621" y="1753353"/>
            <a:ext cx="3894015" cy="461665"/>
          </a:xfrm>
          <a:prstGeom prst="rect">
            <a:avLst/>
          </a:prstGeom>
          <a:noFill/>
        </p:spPr>
        <p:txBody>
          <a:bodyPr wrap="none" rtlCol="0">
            <a:spAutoFit/>
          </a:bodyPr>
          <a:lstStyle/>
          <a:p>
            <a:r>
              <a:rPr lang="zh-CN" altLang="en-US" sz="2400" dirty="0"/>
              <a:t>符号位：</a:t>
            </a:r>
            <a:r>
              <a:rPr lang="en-US" altLang="zh-CN" sz="2400" b="1" dirty="0">
                <a:solidFill>
                  <a:srgbClr val="FF0000"/>
                </a:solidFill>
              </a:rPr>
              <a:t>0</a:t>
            </a:r>
            <a:r>
              <a:rPr lang="zh-CN" altLang="en-US" sz="2400" dirty="0"/>
              <a:t>表示正，</a:t>
            </a:r>
            <a:r>
              <a:rPr lang="en-US" altLang="zh-CN" sz="2400" b="1" dirty="0">
                <a:solidFill>
                  <a:srgbClr val="FF0000"/>
                </a:solidFill>
              </a:rPr>
              <a:t>1</a:t>
            </a:r>
            <a:r>
              <a:rPr lang="zh-CN" altLang="en-US" sz="2400" dirty="0"/>
              <a:t>表示负</a:t>
            </a:r>
          </a:p>
        </p:txBody>
      </p:sp>
      <p:sp>
        <p:nvSpPr>
          <p:cNvPr id="12" name="文本框 11">
            <a:extLst>
              <a:ext uri="{FF2B5EF4-FFF2-40B4-BE49-F238E27FC236}">
                <a16:creationId xmlns:a16="http://schemas.microsoft.com/office/drawing/2014/main" id="{EDFE4395-9D8F-4B46-BDA2-8D74735C8009}"/>
              </a:ext>
            </a:extLst>
          </p:cNvPr>
          <p:cNvSpPr txBox="1"/>
          <p:nvPr/>
        </p:nvSpPr>
        <p:spPr>
          <a:xfrm>
            <a:off x="7158897" y="2367464"/>
            <a:ext cx="1141032" cy="523220"/>
          </a:xfrm>
          <a:prstGeom prst="rect">
            <a:avLst/>
          </a:prstGeom>
          <a:noFill/>
        </p:spPr>
        <p:txBody>
          <a:bodyPr wrap="square">
            <a:spAutoFit/>
          </a:bodyPr>
          <a:lstStyle/>
          <a:p>
            <a:pPr algn="ctr"/>
            <a:r>
              <a:rPr lang="zh-CN" altLang="en-US" sz="2800" b="1" dirty="0"/>
              <a:t>反 码</a:t>
            </a:r>
          </a:p>
        </p:txBody>
      </p:sp>
      <p:sp>
        <p:nvSpPr>
          <p:cNvPr id="13" name="文本框 12">
            <a:extLst>
              <a:ext uri="{FF2B5EF4-FFF2-40B4-BE49-F238E27FC236}">
                <a16:creationId xmlns:a16="http://schemas.microsoft.com/office/drawing/2014/main" id="{BF02749A-8DE4-42EA-A04D-C459E7B71BFF}"/>
              </a:ext>
            </a:extLst>
          </p:cNvPr>
          <p:cNvSpPr txBox="1"/>
          <p:nvPr/>
        </p:nvSpPr>
        <p:spPr>
          <a:xfrm>
            <a:off x="9838751" y="2367464"/>
            <a:ext cx="1141032" cy="523220"/>
          </a:xfrm>
          <a:prstGeom prst="rect">
            <a:avLst/>
          </a:prstGeom>
          <a:noFill/>
        </p:spPr>
        <p:txBody>
          <a:bodyPr wrap="square">
            <a:spAutoFit/>
          </a:bodyPr>
          <a:lstStyle/>
          <a:p>
            <a:pPr algn="ctr"/>
            <a:r>
              <a:rPr lang="zh-CN" altLang="en-US" sz="2800" b="1" dirty="0">
                <a:solidFill>
                  <a:schemeClr val="accent2">
                    <a:lumMod val="75000"/>
                  </a:schemeClr>
                </a:solidFill>
              </a:rPr>
              <a:t>补 码</a:t>
            </a:r>
          </a:p>
        </p:txBody>
      </p:sp>
      <p:sp>
        <p:nvSpPr>
          <p:cNvPr id="14" name="文本框 13">
            <a:extLst>
              <a:ext uri="{FF2B5EF4-FFF2-40B4-BE49-F238E27FC236}">
                <a16:creationId xmlns:a16="http://schemas.microsoft.com/office/drawing/2014/main" id="{FE48B182-DA7A-49B2-AF4B-EAED877D6E96}"/>
              </a:ext>
            </a:extLst>
          </p:cNvPr>
          <p:cNvSpPr txBox="1"/>
          <p:nvPr/>
        </p:nvSpPr>
        <p:spPr>
          <a:xfrm>
            <a:off x="7393360" y="3162055"/>
            <a:ext cx="1388585" cy="1200329"/>
          </a:xfrm>
          <a:prstGeom prst="rect">
            <a:avLst/>
          </a:prstGeom>
          <a:noFill/>
        </p:spPr>
        <p:txBody>
          <a:bodyPr wrap="none" rtlCol="0">
            <a:spAutoFit/>
          </a:bodyPr>
          <a:lstStyle/>
          <a:p>
            <a:pPr algn="r"/>
            <a:r>
              <a:rPr lang="en-US" altLang="zh-CN" sz="2400" b="1" spc="600" dirty="0">
                <a:solidFill>
                  <a:srgbClr val="FF0000"/>
                </a:solidFill>
              </a:rPr>
              <a:t>0</a:t>
            </a:r>
            <a:r>
              <a:rPr lang="en-US" altLang="zh-CN" sz="2400" spc="600" dirty="0"/>
              <a:t>1010</a:t>
            </a:r>
          </a:p>
          <a:p>
            <a:pPr algn="r"/>
            <a:endParaRPr lang="en-US" altLang="zh-CN" sz="2400" spc="600" dirty="0"/>
          </a:p>
          <a:p>
            <a:pPr algn="r"/>
            <a:r>
              <a:rPr lang="en-US" altLang="zh-CN" sz="2400" b="1" spc="600" dirty="0">
                <a:solidFill>
                  <a:srgbClr val="FF0000"/>
                </a:solidFill>
              </a:rPr>
              <a:t>1</a:t>
            </a:r>
            <a:r>
              <a:rPr lang="en-US" altLang="zh-CN" sz="2400" spc="600" dirty="0"/>
              <a:t>0101</a:t>
            </a:r>
            <a:endParaRPr lang="zh-CN" altLang="en-US" sz="2400" spc="600" dirty="0"/>
          </a:p>
        </p:txBody>
      </p:sp>
      <p:sp>
        <p:nvSpPr>
          <p:cNvPr id="15" name="文本框 14">
            <a:extLst>
              <a:ext uri="{FF2B5EF4-FFF2-40B4-BE49-F238E27FC236}">
                <a16:creationId xmlns:a16="http://schemas.microsoft.com/office/drawing/2014/main" id="{D09DC00D-B9CC-407D-9C87-E6605649695D}"/>
              </a:ext>
            </a:extLst>
          </p:cNvPr>
          <p:cNvSpPr txBox="1"/>
          <p:nvPr/>
        </p:nvSpPr>
        <p:spPr>
          <a:xfrm>
            <a:off x="10021541" y="3162055"/>
            <a:ext cx="1388585" cy="1200329"/>
          </a:xfrm>
          <a:prstGeom prst="rect">
            <a:avLst/>
          </a:prstGeom>
          <a:noFill/>
        </p:spPr>
        <p:txBody>
          <a:bodyPr wrap="none" rtlCol="0">
            <a:spAutoFit/>
          </a:bodyPr>
          <a:lstStyle/>
          <a:p>
            <a:pPr algn="r"/>
            <a:r>
              <a:rPr lang="en-US" altLang="zh-CN" sz="2400" b="1" spc="600" dirty="0">
                <a:solidFill>
                  <a:srgbClr val="FF0000"/>
                </a:solidFill>
              </a:rPr>
              <a:t>0</a:t>
            </a:r>
            <a:r>
              <a:rPr lang="en-US" altLang="zh-CN" sz="2400" spc="600" dirty="0"/>
              <a:t>1010</a:t>
            </a:r>
          </a:p>
          <a:p>
            <a:pPr algn="r"/>
            <a:endParaRPr lang="en-US" altLang="zh-CN" sz="2400" spc="600" dirty="0"/>
          </a:p>
          <a:p>
            <a:pPr algn="r"/>
            <a:r>
              <a:rPr lang="en-US" altLang="zh-CN" sz="2400" b="1" spc="600" dirty="0">
                <a:solidFill>
                  <a:srgbClr val="FF0000"/>
                </a:solidFill>
              </a:rPr>
              <a:t>1</a:t>
            </a:r>
            <a:r>
              <a:rPr lang="en-US" altLang="zh-CN" sz="2400" spc="600" dirty="0"/>
              <a:t>0110</a:t>
            </a:r>
            <a:endParaRPr lang="zh-CN" altLang="en-US" sz="2400" spc="600" dirty="0"/>
          </a:p>
        </p:txBody>
      </p:sp>
      <p:sp>
        <p:nvSpPr>
          <p:cNvPr id="16" name="文本框 15">
            <a:extLst>
              <a:ext uri="{FF2B5EF4-FFF2-40B4-BE49-F238E27FC236}">
                <a16:creationId xmlns:a16="http://schemas.microsoft.com/office/drawing/2014/main" id="{EEF8697F-EECB-4BA9-A6C7-C7E92E2E8752}"/>
              </a:ext>
            </a:extLst>
          </p:cNvPr>
          <p:cNvSpPr txBox="1"/>
          <p:nvPr/>
        </p:nvSpPr>
        <p:spPr>
          <a:xfrm>
            <a:off x="4329088" y="5817878"/>
            <a:ext cx="1467068" cy="968791"/>
          </a:xfrm>
          <a:prstGeom prst="rect">
            <a:avLst/>
          </a:prstGeom>
          <a:noFill/>
        </p:spPr>
        <p:txBody>
          <a:bodyPr wrap="none" rtlCol="0">
            <a:spAutoFit/>
          </a:bodyPr>
          <a:lstStyle/>
          <a:p>
            <a:pPr>
              <a:lnSpc>
                <a:spcPct val="150000"/>
              </a:lnSpc>
            </a:pPr>
            <a:r>
              <a:rPr lang="zh-CN" altLang="en-US" sz="2000" dirty="0"/>
              <a:t>有</a:t>
            </a:r>
            <a:r>
              <a:rPr lang="en-US" altLang="zh-CN" sz="2000" dirty="0"/>
              <a:t>+0 </a:t>
            </a:r>
            <a:r>
              <a:rPr lang="zh-CN" altLang="en-US" sz="2000" dirty="0"/>
              <a:t>和 </a:t>
            </a:r>
            <a:r>
              <a:rPr lang="en-US" altLang="zh-CN" sz="2000" dirty="0"/>
              <a:t>-0</a:t>
            </a:r>
          </a:p>
          <a:p>
            <a:pPr>
              <a:lnSpc>
                <a:spcPct val="150000"/>
              </a:lnSpc>
            </a:pPr>
            <a:r>
              <a:rPr lang="zh-CN" altLang="en-US" sz="2000" dirty="0"/>
              <a:t>不便于运算</a:t>
            </a:r>
          </a:p>
        </p:txBody>
      </p:sp>
      <p:sp>
        <p:nvSpPr>
          <p:cNvPr id="17" name="文本框 16">
            <a:extLst>
              <a:ext uri="{FF2B5EF4-FFF2-40B4-BE49-F238E27FC236}">
                <a16:creationId xmlns:a16="http://schemas.microsoft.com/office/drawing/2014/main" id="{56C6FC33-0D75-41FC-854F-74F5548E6FF8}"/>
              </a:ext>
            </a:extLst>
          </p:cNvPr>
          <p:cNvSpPr txBox="1"/>
          <p:nvPr/>
        </p:nvSpPr>
        <p:spPr>
          <a:xfrm>
            <a:off x="6926611" y="5817878"/>
            <a:ext cx="1467068" cy="968791"/>
          </a:xfrm>
          <a:prstGeom prst="rect">
            <a:avLst/>
          </a:prstGeom>
          <a:noFill/>
        </p:spPr>
        <p:txBody>
          <a:bodyPr wrap="none" rtlCol="0">
            <a:spAutoFit/>
          </a:bodyPr>
          <a:lstStyle/>
          <a:p>
            <a:pPr>
              <a:lnSpc>
                <a:spcPct val="150000"/>
              </a:lnSpc>
            </a:pPr>
            <a:r>
              <a:rPr lang="zh-CN" altLang="en-US" sz="2000" dirty="0"/>
              <a:t>有</a:t>
            </a:r>
            <a:r>
              <a:rPr lang="en-US" altLang="zh-CN" sz="2000" dirty="0"/>
              <a:t>+0 </a:t>
            </a:r>
            <a:r>
              <a:rPr lang="zh-CN" altLang="en-US" sz="2000" dirty="0"/>
              <a:t>和 </a:t>
            </a:r>
            <a:r>
              <a:rPr lang="en-US" altLang="zh-CN" sz="2000" dirty="0"/>
              <a:t>-0</a:t>
            </a:r>
          </a:p>
          <a:p>
            <a:pPr>
              <a:lnSpc>
                <a:spcPct val="150000"/>
              </a:lnSpc>
            </a:pPr>
            <a:r>
              <a:rPr lang="zh-CN" altLang="en-US" sz="2000" dirty="0"/>
              <a:t>不便于运算</a:t>
            </a:r>
          </a:p>
        </p:txBody>
      </p:sp>
      <p:sp>
        <p:nvSpPr>
          <p:cNvPr id="18" name="文本框 17">
            <a:extLst>
              <a:ext uri="{FF2B5EF4-FFF2-40B4-BE49-F238E27FC236}">
                <a16:creationId xmlns:a16="http://schemas.microsoft.com/office/drawing/2014/main" id="{FDD60402-A0C7-4B90-889C-5F0CBA4F788E}"/>
              </a:ext>
            </a:extLst>
          </p:cNvPr>
          <p:cNvSpPr txBox="1"/>
          <p:nvPr/>
        </p:nvSpPr>
        <p:spPr>
          <a:xfrm>
            <a:off x="9826976" y="5817877"/>
            <a:ext cx="1210588" cy="968791"/>
          </a:xfrm>
          <a:prstGeom prst="rect">
            <a:avLst/>
          </a:prstGeom>
          <a:noFill/>
        </p:spPr>
        <p:txBody>
          <a:bodyPr wrap="none" rtlCol="0">
            <a:spAutoFit/>
          </a:bodyPr>
          <a:lstStyle/>
          <a:p>
            <a:pPr>
              <a:lnSpc>
                <a:spcPct val="150000"/>
              </a:lnSpc>
            </a:pPr>
            <a:r>
              <a:rPr lang="zh-CN" altLang="en-US" sz="2000" dirty="0"/>
              <a:t>只有</a:t>
            </a:r>
            <a:r>
              <a:rPr lang="en-US" altLang="zh-CN" sz="2000" dirty="0"/>
              <a:t>+0</a:t>
            </a:r>
          </a:p>
          <a:p>
            <a:pPr>
              <a:lnSpc>
                <a:spcPct val="150000"/>
              </a:lnSpc>
            </a:pPr>
            <a:r>
              <a:rPr lang="zh-CN" altLang="en-US" sz="2000" dirty="0"/>
              <a:t>便于运算</a:t>
            </a:r>
          </a:p>
        </p:txBody>
      </p:sp>
      <p:pic>
        <p:nvPicPr>
          <p:cNvPr id="20" name="图片 19">
            <a:extLst>
              <a:ext uri="{FF2B5EF4-FFF2-40B4-BE49-F238E27FC236}">
                <a16:creationId xmlns:a16="http://schemas.microsoft.com/office/drawing/2014/main" id="{43EBEADA-2630-418D-9945-94008513C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021" y="1237273"/>
            <a:ext cx="1208119" cy="1119524"/>
          </a:xfrm>
          <a:prstGeom prst="rect">
            <a:avLst/>
          </a:prstGeom>
        </p:spPr>
      </p:pic>
      <p:pic>
        <p:nvPicPr>
          <p:cNvPr id="22" name="图片 21">
            <a:extLst>
              <a:ext uri="{FF2B5EF4-FFF2-40B4-BE49-F238E27FC236}">
                <a16:creationId xmlns:a16="http://schemas.microsoft.com/office/drawing/2014/main" id="{AB4CC965-1E9D-4643-B1C3-2C3DE1DEF2DB}"/>
              </a:ext>
            </a:extLst>
          </p:cNvPr>
          <p:cNvPicPr>
            <a:picLocks noChangeAspect="1"/>
          </p:cNvPicPr>
          <p:nvPr/>
        </p:nvPicPr>
        <p:blipFill>
          <a:blip r:embed="rId4"/>
          <a:stretch>
            <a:fillRect/>
          </a:stretch>
        </p:blipFill>
        <p:spPr>
          <a:xfrm>
            <a:off x="158562" y="1520862"/>
            <a:ext cx="597804" cy="1200329"/>
          </a:xfrm>
          <a:prstGeom prst="rect">
            <a:avLst/>
          </a:prstGeom>
        </p:spPr>
      </p:pic>
      <p:sp>
        <p:nvSpPr>
          <p:cNvPr id="24" name="文本框 23">
            <a:extLst>
              <a:ext uri="{FF2B5EF4-FFF2-40B4-BE49-F238E27FC236}">
                <a16:creationId xmlns:a16="http://schemas.microsoft.com/office/drawing/2014/main" id="{82EBBA49-A4E0-4663-BB3E-0473DCB1A411}"/>
              </a:ext>
            </a:extLst>
          </p:cNvPr>
          <p:cNvSpPr txBox="1"/>
          <p:nvPr/>
        </p:nvSpPr>
        <p:spPr>
          <a:xfrm>
            <a:off x="6612620" y="5165604"/>
            <a:ext cx="1980029" cy="507127"/>
          </a:xfrm>
          <a:prstGeom prst="rect">
            <a:avLst/>
          </a:prstGeom>
          <a:noFill/>
        </p:spPr>
        <p:txBody>
          <a:bodyPr wrap="none" rtlCol="0">
            <a:spAutoFit/>
          </a:bodyPr>
          <a:lstStyle/>
          <a:p>
            <a:pPr>
              <a:lnSpc>
                <a:spcPct val="150000"/>
              </a:lnSpc>
            </a:pPr>
            <a:r>
              <a:rPr lang="zh-CN" altLang="en-US" sz="2000" dirty="0"/>
              <a:t>数值位逐位取反</a:t>
            </a:r>
          </a:p>
        </p:txBody>
      </p:sp>
      <p:sp>
        <p:nvSpPr>
          <p:cNvPr id="25" name="文本框 24">
            <a:extLst>
              <a:ext uri="{FF2B5EF4-FFF2-40B4-BE49-F238E27FC236}">
                <a16:creationId xmlns:a16="http://schemas.microsoft.com/office/drawing/2014/main" id="{92739C0F-ACDD-4703-AAAF-562D3FAC2E18}"/>
              </a:ext>
            </a:extLst>
          </p:cNvPr>
          <p:cNvSpPr txBox="1"/>
          <p:nvPr/>
        </p:nvSpPr>
        <p:spPr>
          <a:xfrm>
            <a:off x="295033" y="3162054"/>
            <a:ext cx="800219" cy="461665"/>
          </a:xfrm>
          <a:prstGeom prst="rect">
            <a:avLst/>
          </a:prstGeom>
          <a:noFill/>
        </p:spPr>
        <p:txBody>
          <a:bodyPr wrap="none" rtlCol="0">
            <a:spAutoFit/>
          </a:bodyPr>
          <a:lstStyle/>
          <a:p>
            <a:pPr algn="r"/>
            <a:r>
              <a:rPr lang="zh-CN" altLang="en-US" sz="2400" b="1" dirty="0"/>
              <a:t>正数</a:t>
            </a:r>
            <a:endParaRPr lang="en-US" altLang="zh-CN" sz="2400" b="1" dirty="0"/>
          </a:p>
        </p:txBody>
      </p:sp>
      <p:sp>
        <p:nvSpPr>
          <p:cNvPr id="26" name="文本框 25">
            <a:extLst>
              <a:ext uri="{FF2B5EF4-FFF2-40B4-BE49-F238E27FC236}">
                <a16:creationId xmlns:a16="http://schemas.microsoft.com/office/drawing/2014/main" id="{0A9B67B2-467D-40FF-A70E-2EBF23DB7082}"/>
              </a:ext>
            </a:extLst>
          </p:cNvPr>
          <p:cNvSpPr txBox="1"/>
          <p:nvPr/>
        </p:nvSpPr>
        <p:spPr>
          <a:xfrm>
            <a:off x="9373771" y="5165603"/>
            <a:ext cx="2286203" cy="507127"/>
          </a:xfrm>
          <a:prstGeom prst="rect">
            <a:avLst/>
          </a:prstGeom>
          <a:noFill/>
        </p:spPr>
        <p:txBody>
          <a:bodyPr wrap="none" rtlCol="0">
            <a:spAutoFit/>
          </a:bodyPr>
          <a:lstStyle/>
          <a:p>
            <a:pPr>
              <a:lnSpc>
                <a:spcPct val="150000"/>
              </a:lnSpc>
            </a:pPr>
            <a:r>
              <a:rPr lang="zh-CN" altLang="en-US" sz="2000" dirty="0"/>
              <a:t>数值位逐位取反</a:t>
            </a:r>
            <a:r>
              <a:rPr lang="en-US" altLang="zh-CN" sz="2000" dirty="0"/>
              <a:t>+1</a:t>
            </a:r>
            <a:endParaRPr lang="zh-CN" altLang="en-US" sz="2000" dirty="0"/>
          </a:p>
        </p:txBody>
      </p:sp>
      <p:sp>
        <p:nvSpPr>
          <p:cNvPr id="4" name="矩形 3">
            <a:extLst>
              <a:ext uri="{FF2B5EF4-FFF2-40B4-BE49-F238E27FC236}">
                <a16:creationId xmlns:a16="http://schemas.microsoft.com/office/drawing/2014/main" id="{34DDC2AA-95F1-4DD3-A15A-A50099442C2C}"/>
              </a:ext>
            </a:extLst>
          </p:cNvPr>
          <p:cNvSpPr/>
          <p:nvPr/>
        </p:nvSpPr>
        <p:spPr>
          <a:xfrm>
            <a:off x="3226947" y="1161811"/>
            <a:ext cx="496575" cy="569618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BDA6C4C4-A072-43F9-ABED-C9CD887C091B}"/>
              </a:ext>
            </a:extLst>
          </p:cNvPr>
          <p:cNvSpPr txBox="1"/>
          <p:nvPr/>
        </p:nvSpPr>
        <p:spPr>
          <a:xfrm>
            <a:off x="3853169" y="4584613"/>
            <a:ext cx="2105063" cy="461665"/>
          </a:xfrm>
          <a:prstGeom prst="rect">
            <a:avLst/>
          </a:prstGeom>
          <a:noFill/>
        </p:spPr>
        <p:txBody>
          <a:bodyPr wrap="none" rtlCol="0">
            <a:spAutoFit/>
          </a:bodyPr>
          <a:lstStyle/>
          <a:p>
            <a:pPr algn="r"/>
            <a:r>
              <a:rPr lang="en-US" altLang="zh-CN" sz="2400" b="1" spc="600" dirty="0">
                <a:solidFill>
                  <a:srgbClr val="FF0000"/>
                </a:solidFill>
              </a:rPr>
              <a:t>1</a:t>
            </a:r>
            <a:r>
              <a:rPr lang="en-US" altLang="zh-CN" sz="2400" spc="600" dirty="0">
                <a:solidFill>
                  <a:schemeClr val="bg1">
                    <a:lumMod val="65000"/>
                  </a:schemeClr>
                </a:solidFill>
              </a:rPr>
              <a:t>000</a:t>
            </a:r>
            <a:r>
              <a:rPr lang="en-US" altLang="zh-CN" sz="2400" spc="600" dirty="0"/>
              <a:t>1010</a:t>
            </a:r>
            <a:endParaRPr lang="zh-CN" altLang="en-US" sz="2400" spc="600" dirty="0"/>
          </a:p>
        </p:txBody>
      </p:sp>
      <p:sp>
        <p:nvSpPr>
          <p:cNvPr id="31" name="文本框 30">
            <a:extLst>
              <a:ext uri="{FF2B5EF4-FFF2-40B4-BE49-F238E27FC236}">
                <a16:creationId xmlns:a16="http://schemas.microsoft.com/office/drawing/2014/main" id="{F3C5E1C0-0C88-4D73-A942-688D022DB824}"/>
              </a:ext>
            </a:extLst>
          </p:cNvPr>
          <p:cNvSpPr txBox="1"/>
          <p:nvPr/>
        </p:nvSpPr>
        <p:spPr>
          <a:xfrm>
            <a:off x="6676882" y="4578549"/>
            <a:ext cx="2105063" cy="461665"/>
          </a:xfrm>
          <a:prstGeom prst="rect">
            <a:avLst/>
          </a:prstGeom>
          <a:noFill/>
        </p:spPr>
        <p:txBody>
          <a:bodyPr wrap="none" rtlCol="0">
            <a:spAutoFit/>
          </a:bodyPr>
          <a:lstStyle/>
          <a:p>
            <a:pPr algn="r"/>
            <a:r>
              <a:rPr lang="en-US" altLang="zh-CN" sz="2400" b="1" spc="600" dirty="0">
                <a:solidFill>
                  <a:srgbClr val="FF0000"/>
                </a:solidFill>
              </a:rPr>
              <a:t>1</a:t>
            </a:r>
            <a:r>
              <a:rPr lang="en-US" altLang="zh-CN" sz="2400" spc="600" dirty="0">
                <a:solidFill>
                  <a:schemeClr val="bg1">
                    <a:lumMod val="65000"/>
                  </a:schemeClr>
                </a:solidFill>
              </a:rPr>
              <a:t>111</a:t>
            </a:r>
            <a:r>
              <a:rPr lang="en-US" altLang="zh-CN" sz="2400" spc="600" dirty="0"/>
              <a:t>0101</a:t>
            </a:r>
            <a:endParaRPr lang="zh-CN" altLang="en-US" sz="2400" spc="600" dirty="0"/>
          </a:p>
        </p:txBody>
      </p:sp>
      <p:sp>
        <p:nvSpPr>
          <p:cNvPr id="33" name="文本框 32">
            <a:extLst>
              <a:ext uri="{FF2B5EF4-FFF2-40B4-BE49-F238E27FC236}">
                <a16:creationId xmlns:a16="http://schemas.microsoft.com/office/drawing/2014/main" id="{33F9D020-15B7-43BF-85E8-69B993D233E6}"/>
              </a:ext>
            </a:extLst>
          </p:cNvPr>
          <p:cNvSpPr txBox="1"/>
          <p:nvPr/>
        </p:nvSpPr>
        <p:spPr>
          <a:xfrm>
            <a:off x="293040" y="4260600"/>
            <a:ext cx="800219" cy="461665"/>
          </a:xfrm>
          <a:prstGeom prst="rect">
            <a:avLst/>
          </a:prstGeom>
          <a:noFill/>
        </p:spPr>
        <p:txBody>
          <a:bodyPr wrap="none" rtlCol="0">
            <a:spAutoFit/>
          </a:bodyPr>
          <a:lstStyle/>
          <a:p>
            <a:pPr algn="r"/>
            <a:r>
              <a:rPr lang="zh-CN" altLang="en-US" sz="2400" b="1" dirty="0"/>
              <a:t>负数</a:t>
            </a:r>
          </a:p>
        </p:txBody>
      </p:sp>
      <p:sp>
        <p:nvSpPr>
          <p:cNvPr id="34" name="文本框 33">
            <a:extLst>
              <a:ext uri="{FF2B5EF4-FFF2-40B4-BE49-F238E27FC236}">
                <a16:creationId xmlns:a16="http://schemas.microsoft.com/office/drawing/2014/main" id="{31A299DA-5903-4623-B1D8-C83991172DC9}"/>
              </a:ext>
            </a:extLst>
          </p:cNvPr>
          <p:cNvSpPr txBox="1"/>
          <p:nvPr/>
        </p:nvSpPr>
        <p:spPr>
          <a:xfrm>
            <a:off x="1227995" y="4260600"/>
            <a:ext cx="1370888" cy="461665"/>
          </a:xfrm>
          <a:prstGeom prst="rect">
            <a:avLst/>
          </a:prstGeom>
          <a:noFill/>
        </p:spPr>
        <p:txBody>
          <a:bodyPr wrap="none" rtlCol="0">
            <a:spAutoFit/>
          </a:bodyPr>
          <a:lstStyle/>
          <a:p>
            <a:pPr algn="r"/>
            <a:r>
              <a:rPr lang="en-US" altLang="zh-CN" sz="2400" b="1" spc="600" dirty="0">
                <a:solidFill>
                  <a:srgbClr val="FF0000"/>
                </a:solidFill>
              </a:rPr>
              <a:t>-</a:t>
            </a:r>
            <a:r>
              <a:rPr lang="en-US" altLang="zh-CN" sz="2400" spc="600" dirty="0"/>
              <a:t>1010</a:t>
            </a:r>
            <a:endParaRPr lang="zh-CN" altLang="en-US" sz="2400" spc="600" dirty="0"/>
          </a:p>
        </p:txBody>
      </p:sp>
      <p:sp>
        <p:nvSpPr>
          <p:cNvPr id="35" name="文本框 34">
            <a:extLst>
              <a:ext uri="{FF2B5EF4-FFF2-40B4-BE49-F238E27FC236}">
                <a16:creationId xmlns:a16="http://schemas.microsoft.com/office/drawing/2014/main" id="{8BAB78CB-E6D8-4269-B2C5-510A1350B647}"/>
              </a:ext>
            </a:extLst>
          </p:cNvPr>
          <p:cNvSpPr txBox="1"/>
          <p:nvPr/>
        </p:nvSpPr>
        <p:spPr>
          <a:xfrm>
            <a:off x="9305063" y="4590799"/>
            <a:ext cx="2105063" cy="461665"/>
          </a:xfrm>
          <a:prstGeom prst="rect">
            <a:avLst/>
          </a:prstGeom>
          <a:noFill/>
        </p:spPr>
        <p:txBody>
          <a:bodyPr wrap="none" rtlCol="0">
            <a:spAutoFit/>
          </a:bodyPr>
          <a:lstStyle/>
          <a:p>
            <a:pPr algn="r"/>
            <a:r>
              <a:rPr lang="en-US" altLang="zh-CN" sz="2400" b="1" spc="600" dirty="0">
                <a:solidFill>
                  <a:srgbClr val="FF0000"/>
                </a:solidFill>
              </a:rPr>
              <a:t>1</a:t>
            </a:r>
            <a:r>
              <a:rPr lang="en-US" altLang="zh-CN" sz="2400" spc="600" dirty="0">
                <a:solidFill>
                  <a:schemeClr val="bg1">
                    <a:lumMod val="65000"/>
                  </a:schemeClr>
                </a:solidFill>
              </a:rPr>
              <a:t>111</a:t>
            </a:r>
            <a:r>
              <a:rPr lang="en-US" altLang="zh-CN" sz="2400" spc="600" dirty="0"/>
              <a:t>0110</a:t>
            </a:r>
            <a:endParaRPr lang="zh-CN" altLang="en-US" sz="2400" spc="600" dirty="0"/>
          </a:p>
        </p:txBody>
      </p:sp>
      <p:sp>
        <p:nvSpPr>
          <p:cNvPr id="3" name="Slide Number Placeholder 2">
            <a:extLst>
              <a:ext uri="{FF2B5EF4-FFF2-40B4-BE49-F238E27FC236}">
                <a16:creationId xmlns:a16="http://schemas.microsoft.com/office/drawing/2014/main" id="{CA5DABC0-7425-443E-9F17-3F906FE1A001}"/>
              </a:ext>
            </a:extLst>
          </p:cNvPr>
          <p:cNvSpPr>
            <a:spLocks noGrp="1"/>
          </p:cNvSpPr>
          <p:nvPr>
            <p:ph type="sldNum" sz="quarter" idx="12"/>
          </p:nvPr>
        </p:nvSpPr>
        <p:spPr/>
        <p:txBody>
          <a:bodyPr/>
          <a:lstStyle/>
          <a:p>
            <a:fld id="{EC78E7B1-3FC2-4821-B144-3AA6EF938D0A}" type="slidenum">
              <a:rPr lang="zh-CN" altLang="en-US" sz="1400" b="1" smtClean="0"/>
              <a:pPr/>
              <a:t>34</a:t>
            </a:fld>
            <a:r>
              <a:rPr lang="zh-CN" altLang="en-US"/>
              <a:t> </a:t>
            </a:r>
            <a:r>
              <a:rPr lang="en-US" altLang="zh-CN"/>
              <a:t>/ 56</a:t>
            </a:r>
            <a:endParaRPr lang="zh-CN" altLang="en-US" dirty="0"/>
          </a:p>
        </p:txBody>
      </p:sp>
    </p:spTree>
    <p:extLst>
      <p:ext uri="{BB962C8B-B14F-4D97-AF65-F5344CB8AC3E}">
        <p14:creationId xmlns:p14="http://schemas.microsoft.com/office/powerpoint/2010/main" val="2324258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CF25048C-0544-42B8-BB6D-20F7224E6393}"/>
              </a:ext>
            </a:extLst>
          </p:cNvPr>
          <p:cNvSpPr/>
          <p:nvPr/>
        </p:nvSpPr>
        <p:spPr>
          <a:xfrm>
            <a:off x="11104784" y="5535227"/>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9C14DAF-DCFF-48FE-8A1E-CF6CBE30D622}"/>
              </a:ext>
            </a:extLst>
          </p:cNvPr>
          <p:cNvSpPr/>
          <p:nvPr/>
        </p:nvSpPr>
        <p:spPr>
          <a:xfrm>
            <a:off x="10673442" y="3393529"/>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CDCFED70-07C0-41F4-BAD9-FC309DFE1D27}"/>
              </a:ext>
            </a:extLst>
          </p:cNvPr>
          <p:cNvSpPr/>
          <p:nvPr/>
        </p:nvSpPr>
        <p:spPr>
          <a:xfrm>
            <a:off x="8534401" y="4151486"/>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69744CE7-FA34-484A-91D3-66606AF65ED2}"/>
              </a:ext>
            </a:extLst>
          </p:cNvPr>
          <p:cNvSpPr/>
          <p:nvPr/>
        </p:nvSpPr>
        <p:spPr>
          <a:xfrm>
            <a:off x="8545285" y="3375242"/>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20FE544-1B77-4178-8746-B14970C7A5F9}"/>
              </a:ext>
            </a:extLst>
          </p:cNvPr>
          <p:cNvSpPr/>
          <p:nvPr/>
        </p:nvSpPr>
        <p:spPr>
          <a:xfrm>
            <a:off x="5018316" y="5594395"/>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F579753-E613-4099-B9D3-74808C6B385B}"/>
              </a:ext>
            </a:extLst>
          </p:cNvPr>
          <p:cNvSpPr/>
          <p:nvPr/>
        </p:nvSpPr>
        <p:spPr>
          <a:xfrm>
            <a:off x="4604662" y="3375242"/>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062973F-879C-404E-B415-8CE88F2F2D7B}"/>
              </a:ext>
            </a:extLst>
          </p:cNvPr>
          <p:cNvSpPr/>
          <p:nvPr/>
        </p:nvSpPr>
        <p:spPr>
          <a:xfrm>
            <a:off x="2735039" y="4194002"/>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8D8A32E-9E07-4CC4-B4D2-A2D87DE4BCA6}"/>
              </a:ext>
            </a:extLst>
          </p:cNvPr>
          <p:cNvSpPr/>
          <p:nvPr/>
        </p:nvSpPr>
        <p:spPr>
          <a:xfrm>
            <a:off x="2710543" y="3379713"/>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1EFB93E-7C9C-4C8A-B07C-EC69E9F97D8A}"/>
              </a:ext>
            </a:extLst>
          </p:cNvPr>
          <p:cNvSpPr>
            <a:spLocks noGrp="1"/>
          </p:cNvSpPr>
          <p:nvPr>
            <p:ph type="title"/>
          </p:nvPr>
        </p:nvSpPr>
        <p:spPr/>
        <p:txBody>
          <a:bodyPr/>
          <a:lstStyle/>
          <a:p>
            <a:r>
              <a:rPr lang="zh-CN" altLang="en-US" dirty="0">
                <a:solidFill>
                  <a:schemeClr val="bg1">
                    <a:lumMod val="50000"/>
                  </a:schemeClr>
                </a:solidFill>
              </a:rPr>
              <a:t>原码的</a:t>
            </a:r>
            <a:r>
              <a:rPr lang="zh-CN" altLang="en-US" b="1" dirty="0">
                <a:solidFill>
                  <a:schemeClr val="bg1">
                    <a:lumMod val="50000"/>
                  </a:schemeClr>
                </a:solidFill>
              </a:rPr>
              <a:t>定义</a:t>
            </a:r>
          </a:p>
        </p:txBody>
      </p:sp>
      <p:sp>
        <p:nvSpPr>
          <p:cNvPr id="6" name="文本框 5">
            <a:extLst>
              <a:ext uri="{FF2B5EF4-FFF2-40B4-BE49-F238E27FC236}">
                <a16:creationId xmlns:a16="http://schemas.microsoft.com/office/drawing/2014/main" id="{E60A5369-32B1-4C6F-8553-AAA5882A549C}"/>
              </a:ext>
            </a:extLst>
          </p:cNvPr>
          <p:cNvSpPr txBox="1"/>
          <p:nvPr/>
        </p:nvSpPr>
        <p:spPr>
          <a:xfrm>
            <a:off x="538842" y="1191229"/>
            <a:ext cx="800219" cy="461665"/>
          </a:xfrm>
          <a:prstGeom prst="rect">
            <a:avLst/>
          </a:prstGeom>
          <a:noFill/>
        </p:spPr>
        <p:txBody>
          <a:bodyPr wrap="none" rtlCol="0">
            <a:spAutoFit/>
          </a:bodyPr>
          <a:lstStyle/>
          <a:p>
            <a:r>
              <a:rPr lang="zh-CN" altLang="en-US" sz="2400" b="1" dirty="0"/>
              <a:t>整数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102BB3-DA50-4AD8-9C24-E165D8DE31E1}"/>
                  </a:ext>
                </a:extLst>
              </p:cNvPr>
              <p:cNvSpPr txBox="1"/>
              <p:nvPr/>
            </p:nvSpPr>
            <p:spPr>
              <a:xfrm>
                <a:off x="1496783" y="1902995"/>
                <a:ext cx="4133760"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e>
                            </m:mr>
                            <m:m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𝑛</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r>
                                  <a:rPr lang="en-US" altLang="zh-CN" sz="2400" b="0" i="1" smtClean="0">
                                    <a:solidFill>
                                      <a:schemeClr val="bg1">
                                        <a:lumMod val="50000"/>
                                      </a:schemeClr>
                                    </a:solidFill>
                                    <a:latin typeface="Cambria Math" panose="02040503050406030204" pitchFamily="18" charset="0"/>
                                  </a:rPr>
                                  <m:t>&lt;</m:t>
                                </m:r>
                                <m:r>
                                  <a:rPr lang="en-US" altLang="zh-CN" sz="2400" b="0" i="1" smtClean="0">
                                    <a:solidFill>
                                      <a:schemeClr val="bg1">
                                        <a:lumMod val="50000"/>
                                      </a:schemeClr>
                                    </a:solidFill>
                                    <a:latin typeface="Cambria Math" panose="02040503050406030204" pitchFamily="18" charset="0"/>
                                  </a:rPr>
                                  <m:t>𝑋</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ea typeface="Cambria Math" panose="02040503050406030204" pitchFamily="18" charset="0"/>
                                  </a:rPr>
                                  <m:t>0</m:t>
                                </m:r>
                              </m:e>
                            </m:mr>
                          </m:m>
                        </m:e>
                      </m:d>
                    </m:oMath>
                  </m:oMathPara>
                </a14:m>
                <a:endParaRPr lang="zh-CN" altLang="en-US" sz="2400" dirty="0"/>
              </a:p>
            </p:txBody>
          </p:sp>
        </mc:Choice>
        <mc:Fallback xmlns="">
          <p:sp>
            <p:nvSpPr>
              <p:cNvPr id="7" name="文本框 6">
                <a:extLst>
                  <a:ext uri="{FF2B5EF4-FFF2-40B4-BE49-F238E27FC236}">
                    <a16:creationId xmlns:a16="http://schemas.microsoft.com/office/drawing/2014/main" id="{BE102BB3-DA50-4AD8-9C24-E165D8DE31E1}"/>
                  </a:ext>
                </a:extLst>
              </p:cNvPr>
              <p:cNvSpPr txBox="1">
                <a:spLocks noRot="1" noChangeAspect="1" noMove="1" noResize="1" noEditPoints="1" noAdjustHandles="1" noChangeArrowheads="1" noChangeShapeType="1" noTextEdit="1"/>
              </p:cNvSpPr>
              <p:nvPr/>
            </p:nvSpPr>
            <p:spPr>
              <a:xfrm>
                <a:off x="1496783" y="1902995"/>
                <a:ext cx="4133760" cy="823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F660A5A-B4F8-49A0-8C76-28044896773E}"/>
                  </a:ext>
                </a:extLst>
              </p:cNvPr>
              <p:cNvSpPr txBox="1"/>
              <p:nvPr/>
            </p:nvSpPr>
            <p:spPr>
              <a:xfrm>
                <a:off x="783773" y="3332362"/>
                <a:ext cx="4659096"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oMath>
                </a14:m>
                <a:endParaRPr lang="zh-CN" altLang="en-US" sz="2400" dirty="0"/>
              </a:p>
            </p:txBody>
          </p:sp>
        </mc:Choice>
        <mc:Fallback xmlns="">
          <p:sp>
            <p:nvSpPr>
              <p:cNvPr id="8" name="文本框 7">
                <a:extLst>
                  <a:ext uri="{FF2B5EF4-FFF2-40B4-BE49-F238E27FC236}">
                    <a16:creationId xmlns:a16="http://schemas.microsoft.com/office/drawing/2014/main" id="{0F660A5A-B4F8-49A0-8C76-28044896773E}"/>
                  </a:ext>
                </a:extLst>
              </p:cNvPr>
              <p:cNvSpPr txBox="1">
                <a:spLocks noRot="1" noChangeAspect="1" noMove="1" noResize="1" noEditPoints="1" noAdjustHandles="1" noChangeArrowheads="1" noChangeShapeType="1" noTextEdit="1"/>
              </p:cNvSpPr>
              <p:nvPr/>
            </p:nvSpPr>
            <p:spPr>
              <a:xfrm>
                <a:off x="783773" y="3332362"/>
                <a:ext cx="4659096" cy="461665"/>
              </a:xfrm>
              <a:prstGeom prst="rect">
                <a:avLst/>
              </a:prstGeom>
              <a:blipFill>
                <a:blip r:embed="rId4"/>
                <a:stretch>
                  <a:fillRect l="-2094"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E02AB3E-C5C9-4F7C-992E-96ADFFFAC40F}"/>
                  </a:ext>
                </a:extLst>
              </p:cNvPr>
              <p:cNvSpPr txBox="1"/>
              <p:nvPr/>
            </p:nvSpPr>
            <p:spPr>
              <a:xfrm>
                <a:off x="1360721" y="4157180"/>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11" name="文本框 10">
                <a:extLst>
                  <a:ext uri="{FF2B5EF4-FFF2-40B4-BE49-F238E27FC236}">
                    <a16:creationId xmlns:a16="http://schemas.microsoft.com/office/drawing/2014/main" id="{7E02AB3E-C5C9-4F7C-992E-96ADFFFAC40F}"/>
                  </a:ext>
                </a:extLst>
              </p:cNvPr>
              <p:cNvSpPr txBox="1">
                <a:spLocks noRot="1" noChangeAspect="1" noMove="1" noResize="1" noEditPoints="1" noAdjustHandles="1" noChangeArrowheads="1" noChangeShapeType="1" noTextEdit="1"/>
              </p:cNvSpPr>
              <p:nvPr/>
            </p:nvSpPr>
            <p:spPr>
              <a:xfrm>
                <a:off x="1360721" y="4157180"/>
                <a:ext cx="2215243"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AED5D31-C79A-4F80-B891-82AEC0EDBBE6}"/>
                  </a:ext>
                </a:extLst>
              </p:cNvPr>
              <p:cNvSpPr txBox="1"/>
              <p:nvPr/>
            </p:nvSpPr>
            <p:spPr>
              <a:xfrm>
                <a:off x="1360721" y="4896243"/>
                <a:ext cx="37773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1101</m:t>
                          </m:r>
                        </m:e>
                      </m:d>
                    </m:oMath>
                  </m:oMathPara>
                </a14:m>
                <a:endParaRPr lang="zh-CN" altLang="en-US" sz="2400" dirty="0"/>
              </a:p>
            </p:txBody>
          </p:sp>
        </mc:Choice>
        <mc:Fallback xmlns="">
          <p:sp>
            <p:nvSpPr>
              <p:cNvPr id="12" name="文本框 11">
                <a:extLst>
                  <a:ext uri="{FF2B5EF4-FFF2-40B4-BE49-F238E27FC236}">
                    <a16:creationId xmlns:a16="http://schemas.microsoft.com/office/drawing/2014/main" id="{1AED5D31-C79A-4F80-B891-82AEC0EDBBE6}"/>
                  </a:ext>
                </a:extLst>
              </p:cNvPr>
              <p:cNvSpPr txBox="1">
                <a:spLocks noRot="1" noChangeAspect="1" noMove="1" noResize="1" noEditPoints="1" noAdjustHandles="1" noChangeArrowheads="1" noChangeShapeType="1" noTextEdit="1"/>
              </p:cNvSpPr>
              <p:nvPr/>
            </p:nvSpPr>
            <p:spPr>
              <a:xfrm>
                <a:off x="1360721" y="4896243"/>
                <a:ext cx="3777343" cy="461665"/>
              </a:xfrm>
              <a:prstGeom prst="rect">
                <a:avLst/>
              </a:prstGeom>
              <a:blipFill>
                <a:blip r:embed="rId6"/>
                <a:stretch>
                  <a:fillRect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514D8A2-EB69-4669-A445-53021DFD1643}"/>
                  </a:ext>
                </a:extLst>
              </p:cNvPr>
              <p:cNvSpPr txBox="1"/>
              <p:nvPr/>
            </p:nvSpPr>
            <p:spPr>
              <a:xfrm>
                <a:off x="2182593" y="5407097"/>
                <a:ext cx="3777343" cy="646331"/>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=10000+1101=</m:t>
                      </m:r>
                      <m:r>
                        <a:rPr lang="en-US" altLang="zh-CN" sz="2400" b="0" i="0" smtClean="0">
                          <a:solidFill>
                            <a:srgbClr val="FF0000"/>
                          </a:solidFill>
                          <a:latin typeface="Cambria Math" panose="02040503050406030204" pitchFamily="18" charset="0"/>
                        </a:rPr>
                        <m:t>1</m:t>
                      </m:r>
                      <m:r>
                        <a:rPr lang="en-US" altLang="zh-CN" sz="2400" b="0" i="0" smtClean="0">
                          <a:latin typeface="Cambria Math" panose="02040503050406030204" pitchFamily="18" charset="0"/>
                        </a:rPr>
                        <m:t>1101</m:t>
                      </m:r>
                    </m:oMath>
                  </m:oMathPara>
                </a14:m>
                <a:endParaRPr lang="zh-CN" altLang="en-US" sz="2000" dirty="0"/>
              </a:p>
            </p:txBody>
          </p:sp>
        </mc:Choice>
        <mc:Fallback xmlns="">
          <p:sp>
            <p:nvSpPr>
              <p:cNvPr id="14" name="文本框 13">
                <a:extLst>
                  <a:ext uri="{FF2B5EF4-FFF2-40B4-BE49-F238E27FC236}">
                    <a16:creationId xmlns:a16="http://schemas.microsoft.com/office/drawing/2014/main" id="{B514D8A2-EB69-4669-A445-53021DFD1643}"/>
                  </a:ext>
                </a:extLst>
              </p:cNvPr>
              <p:cNvSpPr txBox="1">
                <a:spLocks noRot="1" noChangeAspect="1" noMove="1" noResize="1" noEditPoints="1" noAdjustHandles="1" noChangeArrowheads="1" noChangeShapeType="1" noTextEdit="1"/>
              </p:cNvSpPr>
              <p:nvPr/>
            </p:nvSpPr>
            <p:spPr>
              <a:xfrm>
                <a:off x="2182593" y="5407097"/>
                <a:ext cx="3777343" cy="6463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9DEB333-DB5D-4370-A3CF-264BBE8B33CA}"/>
                  </a:ext>
                </a:extLst>
              </p:cNvPr>
              <p:cNvSpPr txBox="1"/>
              <p:nvPr/>
            </p:nvSpPr>
            <p:spPr>
              <a:xfrm>
                <a:off x="1523997"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𝑛</m:t>
                          </m:r>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𝑥</m:t>
                      </m:r>
                      <m:r>
                        <a:rPr lang="en-US" altLang="zh-CN" sz="2400" b="0" i="1" baseline="-25000" smtClean="0">
                          <a:latin typeface="Cambria Math" panose="02040503050406030204" pitchFamily="18" charset="0"/>
                          <a:ea typeface="Cambria Math" panose="02040503050406030204" pitchFamily="18" charset="0"/>
                        </a:rPr>
                        <m:t>0</m:t>
                      </m:r>
                    </m:oMath>
                  </m:oMathPara>
                </a14:m>
                <a:endParaRPr lang="zh-CN" altLang="en-US" sz="2400" baseline="-25000" dirty="0"/>
              </a:p>
            </p:txBody>
          </p:sp>
        </mc:Choice>
        <mc:Fallback xmlns="">
          <p:sp>
            <p:nvSpPr>
              <p:cNvPr id="16" name="文本框 15">
                <a:extLst>
                  <a:ext uri="{FF2B5EF4-FFF2-40B4-BE49-F238E27FC236}">
                    <a16:creationId xmlns:a16="http://schemas.microsoft.com/office/drawing/2014/main" id="{D9DEB333-DB5D-4370-A3CF-264BBE8B33CA}"/>
                  </a:ext>
                </a:extLst>
              </p:cNvPr>
              <p:cNvSpPr txBox="1">
                <a:spLocks noRot="1" noChangeAspect="1" noMove="1" noResize="1" noEditPoints="1" noAdjustHandles="1" noChangeArrowheads="1" noChangeShapeType="1" noTextEdit="1"/>
              </p:cNvSpPr>
              <p:nvPr/>
            </p:nvSpPr>
            <p:spPr>
              <a:xfrm>
                <a:off x="1523997" y="1179286"/>
                <a:ext cx="3712030" cy="453137"/>
              </a:xfrm>
              <a:prstGeom prst="rect">
                <a:avLst/>
              </a:prstGeom>
              <a:blipFill>
                <a:blip r:embed="rId8"/>
                <a:stretch>
                  <a:fillRect l="-328" b="-5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DF5C7B2-E32C-47CC-94A5-AD1434B3D2F4}"/>
              </a:ext>
            </a:extLst>
          </p:cNvPr>
          <p:cNvSpPr txBox="1"/>
          <p:nvPr/>
        </p:nvSpPr>
        <p:spPr>
          <a:xfrm>
            <a:off x="6428014" y="1191229"/>
            <a:ext cx="800219" cy="461665"/>
          </a:xfrm>
          <a:prstGeom prst="rect">
            <a:avLst/>
          </a:prstGeom>
          <a:noFill/>
        </p:spPr>
        <p:txBody>
          <a:bodyPr wrap="none" rtlCol="0">
            <a:spAutoFit/>
          </a:bodyPr>
          <a:lstStyle/>
          <a:p>
            <a:r>
              <a:rPr lang="zh-CN" altLang="en-US" sz="2400" b="1" dirty="0"/>
              <a:t>小数</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2CAE26-4D17-4616-A475-DD294AB5FB6E}"/>
                  </a:ext>
                </a:extLst>
              </p:cNvPr>
              <p:cNvSpPr txBox="1"/>
              <p:nvPr/>
            </p:nvSpPr>
            <p:spPr>
              <a:xfrm>
                <a:off x="7396841" y="1902995"/>
                <a:ext cx="4133760"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e>
                            </m:mr>
                            <m:m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b="0" i="1" smtClean="0">
                                        <a:latin typeface="Cambria Math" panose="02040503050406030204" pitchFamily="18" charset="0"/>
                                      </a:rPr>
                                      <m:t>0</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r>
                                  <a:rPr lang="en-US" altLang="zh-CN" sz="2400" b="0" i="1" smtClean="0">
                                    <a:solidFill>
                                      <a:schemeClr val="bg1">
                                        <a:lumMod val="50000"/>
                                      </a:schemeClr>
                                    </a:solidFill>
                                    <a:latin typeface="Cambria Math" panose="02040503050406030204" pitchFamily="18" charset="0"/>
                                  </a:rPr>
                                  <m:t>&lt;</m:t>
                                </m:r>
                                <m:r>
                                  <a:rPr lang="en-US" altLang="zh-CN" sz="2400" b="0" i="1" smtClean="0">
                                    <a:solidFill>
                                      <a:schemeClr val="bg1">
                                        <a:lumMod val="50000"/>
                                      </a:schemeClr>
                                    </a:solidFill>
                                    <a:latin typeface="Cambria Math" panose="02040503050406030204" pitchFamily="18" charset="0"/>
                                  </a:rPr>
                                  <m:t>𝑋</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ea typeface="Cambria Math" panose="02040503050406030204" pitchFamily="18" charset="0"/>
                                  </a:rPr>
                                  <m:t>0</m:t>
                                </m:r>
                              </m:e>
                            </m:mr>
                          </m:m>
                        </m:e>
                      </m:d>
                    </m:oMath>
                  </m:oMathPara>
                </a14:m>
                <a:endParaRPr lang="zh-CN" altLang="en-US" sz="2400" dirty="0"/>
              </a:p>
            </p:txBody>
          </p:sp>
        </mc:Choice>
        <mc:Fallback xmlns="">
          <p:sp>
            <p:nvSpPr>
              <p:cNvPr id="20" name="文本框 19">
                <a:extLst>
                  <a:ext uri="{FF2B5EF4-FFF2-40B4-BE49-F238E27FC236}">
                    <a16:creationId xmlns:a16="http://schemas.microsoft.com/office/drawing/2014/main" id="{A02CAE26-4D17-4616-A475-DD294AB5FB6E}"/>
                  </a:ext>
                </a:extLst>
              </p:cNvPr>
              <p:cNvSpPr txBox="1">
                <a:spLocks noRot="1" noChangeAspect="1" noMove="1" noResize="1" noEditPoints="1" noAdjustHandles="1" noChangeArrowheads="1" noChangeShapeType="1" noTextEdit="1"/>
              </p:cNvSpPr>
              <p:nvPr/>
            </p:nvSpPr>
            <p:spPr>
              <a:xfrm>
                <a:off x="7396841" y="1902995"/>
                <a:ext cx="4133760" cy="8238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DF9ABF6-FB8E-425B-9AAB-931F15C8E590}"/>
                  </a:ext>
                </a:extLst>
              </p:cNvPr>
              <p:cNvSpPr txBox="1"/>
              <p:nvPr/>
            </p:nvSpPr>
            <p:spPr>
              <a:xfrm>
                <a:off x="7424055"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0.</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oMath>
                  </m:oMathPara>
                </a14:m>
                <a:endParaRPr lang="zh-CN" altLang="en-US" sz="2400" baseline="-25000" dirty="0"/>
              </a:p>
            </p:txBody>
          </p:sp>
        </mc:Choice>
        <mc:Fallback xmlns="">
          <p:sp>
            <p:nvSpPr>
              <p:cNvPr id="21" name="文本框 20">
                <a:extLst>
                  <a:ext uri="{FF2B5EF4-FFF2-40B4-BE49-F238E27FC236}">
                    <a16:creationId xmlns:a16="http://schemas.microsoft.com/office/drawing/2014/main" id="{ADF9ABF6-FB8E-425B-9AAB-931F15C8E590}"/>
                  </a:ext>
                </a:extLst>
              </p:cNvPr>
              <p:cNvSpPr txBox="1">
                <a:spLocks noRot="1" noChangeAspect="1" noMove="1" noResize="1" noEditPoints="1" noAdjustHandles="1" noChangeArrowheads="1" noChangeShapeType="1" noTextEdit="1"/>
              </p:cNvSpPr>
              <p:nvPr/>
            </p:nvSpPr>
            <p:spPr>
              <a:xfrm>
                <a:off x="7424055" y="1179286"/>
                <a:ext cx="3712030" cy="453137"/>
              </a:xfrm>
              <a:prstGeom prst="rect">
                <a:avLst/>
              </a:prstGeom>
              <a:blipFill>
                <a:blip r:embed="rId10"/>
                <a:stretch>
                  <a:fillRect l="-493"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5791FE3-E237-4AA4-A093-7AC9AA5151B5}"/>
                  </a:ext>
                </a:extLst>
              </p:cNvPr>
              <p:cNvSpPr txBox="1"/>
              <p:nvPr/>
            </p:nvSpPr>
            <p:spPr>
              <a:xfrm>
                <a:off x="6428014" y="3332362"/>
                <a:ext cx="5123967"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oMath>
                </a14:m>
                <a:endParaRPr lang="zh-CN" altLang="en-US" sz="2400" dirty="0"/>
              </a:p>
            </p:txBody>
          </p:sp>
        </mc:Choice>
        <mc:Fallback xmlns="">
          <p:sp>
            <p:nvSpPr>
              <p:cNvPr id="22" name="文本框 21">
                <a:extLst>
                  <a:ext uri="{FF2B5EF4-FFF2-40B4-BE49-F238E27FC236}">
                    <a16:creationId xmlns:a16="http://schemas.microsoft.com/office/drawing/2014/main" id="{E5791FE3-E237-4AA4-A093-7AC9AA5151B5}"/>
                  </a:ext>
                </a:extLst>
              </p:cNvPr>
              <p:cNvSpPr txBox="1">
                <a:spLocks noRot="1" noChangeAspect="1" noMove="1" noResize="1" noEditPoints="1" noAdjustHandles="1" noChangeArrowheads="1" noChangeShapeType="1" noTextEdit="1"/>
              </p:cNvSpPr>
              <p:nvPr/>
            </p:nvSpPr>
            <p:spPr>
              <a:xfrm>
                <a:off x="6428014" y="3332362"/>
                <a:ext cx="5123967" cy="461665"/>
              </a:xfrm>
              <a:prstGeom prst="rect">
                <a:avLst/>
              </a:prstGeom>
              <a:blipFill>
                <a:blip r:embed="rId11"/>
                <a:stretch>
                  <a:fillRect l="-1784"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2888C6D-430E-4226-81CF-EFABE888F210}"/>
                  </a:ext>
                </a:extLst>
              </p:cNvPr>
              <p:cNvSpPr txBox="1"/>
              <p:nvPr/>
            </p:nvSpPr>
            <p:spPr>
              <a:xfrm>
                <a:off x="7141026" y="4108195"/>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23" name="文本框 22">
                <a:extLst>
                  <a:ext uri="{FF2B5EF4-FFF2-40B4-BE49-F238E27FC236}">
                    <a16:creationId xmlns:a16="http://schemas.microsoft.com/office/drawing/2014/main" id="{92888C6D-430E-4226-81CF-EFABE888F210}"/>
                  </a:ext>
                </a:extLst>
              </p:cNvPr>
              <p:cNvSpPr txBox="1">
                <a:spLocks noRot="1" noChangeAspect="1" noMove="1" noResize="1" noEditPoints="1" noAdjustHandles="1" noChangeArrowheads="1" noChangeShapeType="1" noTextEdit="1"/>
              </p:cNvSpPr>
              <p:nvPr/>
            </p:nvSpPr>
            <p:spPr>
              <a:xfrm>
                <a:off x="7141026" y="4108195"/>
                <a:ext cx="2215243" cy="461665"/>
              </a:xfrm>
              <a:prstGeom prst="rect">
                <a:avLst/>
              </a:prstGeom>
              <a:blipFill>
                <a:blip r:embed="rId12"/>
                <a:stretch>
                  <a:fillRect r="-549"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DE1BF1D-ADC3-4019-AC49-55F902293AEB}"/>
                  </a:ext>
                </a:extLst>
              </p:cNvPr>
              <p:cNvSpPr txBox="1"/>
              <p:nvPr/>
            </p:nvSpPr>
            <p:spPr>
              <a:xfrm>
                <a:off x="7141026" y="4847258"/>
                <a:ext cx="37773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原</m:t>
                      </m:r>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0</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0.1101</m:t>
                          </m:r>
                        </m:e>
                      </m:d>
                    </m:oMath>
                  </m:oMathPara>
                </a14:m>
                <a:endParaRPr lang="zh-CN" altLang="en-US" sz="2400" dirty="0"/>
              </a:p>
            </p:txBody>
          </p:sp>
        </mc:Choice>
        <mc:Fallback xmlns="">
          <p:sp>
            <p:nvSpPr>
              <p:cNvPr id="24" name="文本框 23">
                <a:extLst>
                  <a:ext uri="{FF2B5EF4-FFF2-40B4-BE49-F238E27FC236}">
                    <a16:creationId xmlns:a16="http://schemas.microsoft.com/office/drawing/2014/main" id="{2DE1BF1D-ADC3-4019-AC49-55F902293AEB}"/>
                  </a:ext>
                </a:extLst>
              </p:cNvPr>
              <p:cNvSpPr txBox="1">
                <a:spLocks noRot="1" noChangeAspect="1" noMove="1" noResize="1" noEditPoints="1" noAdjustHandles="1" noChangeArrowheads="1" noChangeShapeType="1" noTextEdit="1"/>
              </p:cNvSpPr>
              <p:nvPr/>
            </p:nvSpPr>
            <p:spPr>
              <a:xfrm>
                <a:off x="7141026" y="4847258"/>
                <a:ext cx="3777343" cy="461665"/>
              </a:xfrm>
              <a:prstGeom prst="rect">
                <a:avLst/>
              </a:prstGeom>
              <a:blipFill>
                <a:blip r:embed="rId13"/>
                <a:stretch>
                  <a:fillRect b="-14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AAEA0BA-06E6-4468-86B7-2E840F68AD9C}"/>
                  </a:ext>
                </a:extLst>
              </p:cNvPr>
              <p:cNvSpPr txBox="1"/>
              <p:nvPr/>
            </p:nvSpPr>
            <p:spPr>
              <a:xfrm>
                <a:off x="7962898" y="5358112"/>
                <a:ext cx="3989614" cy="646331"/>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=1.0000+0.1101=</m:t>
                      </m:r>
                      <m:r>
                        <a:rPr lang="en-US" altLang="zh-CN" sz="2400" b="0" i="0" smtClean="0">
                          <a:solidFill>
                            <a:srgbClr val="FF0000"/>
                          </a:solidFill>
                          <a:latin typeface="Cambria Math" panose="02040503050406030204" pitchFamily="18" charset="0"/>
                        </a:rPr>
                        <m:t>1</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1101</m:t>
                      </m:r>
                    </m:oMath>
                  </m:oMathPara>
                </a14:m>
                <a:endParaRPr lang="zh-CN" altLang="en-US" sz="2000" dirty="0"/>
              </a:p>
            </p:txBody>
          </p:sp>
        </mc:Choice>
        <mc:Fallback xmlns="">
          <p:sp>
            <p:nvSpPr>
              <p:cNvPr id="25" name="文本框 24">
                <a:extLst>
                  <a:ext uri="{FF2B5EF4-FFF2-40B4-BE49-F238E27FC236}">
                    <a16:creationId xmlns:a16="http://schemas.microsoft.com/office/drawing/2014/main" id="{4AAEA0BA-06E6-4468-86B7-2E840F68AD9C}"/>
                  </a:ext>
                </a:extLst>
              </p:cNvPr>
              <p:cNvSpPr txBox="1">
                <a:spLocks noRot="1" noChangeAspect="1" noMove="1" noResize="1" noEditPoints="1" noAdjustHandles="1" noChangeArrowheads="1" noChangeShapeType="1" noTextEdit="1"/>
              </p:cNvSpPr>
              <p:nvPr/>
            </p:nvSpPr>
            <p:spPr>
              <a:xfrm>
                <a:off x="7962898" y="5358112"/>
                <a:ext cx="3989614" cy="646331"/>
              </a:xfrm>
              <a:prstGeom prst="rect">
                <a:avLst/>
              </a:prstGeom>
              <a:blipFill>
                <a:blip r:embed="rId14"/>
                <a:stretch>
                  <a:fillRect/>
                </a:stretch>
              </a:blipFill>
            </p:spPr>
            <p:txBody>
              <a:bodyPr/>
              <a:lstStyle/>
              <a:p>
                <a:r>
                  <a:rPr lang="zh-CN" altLang="en-US">
                    <a:noFill/>
                  </a:rPr>
                  <a:t> </a:t>
                </a:r>
              </a:p>
            </p:txBody>
          </p:sp>
        </mc:Fallback>
      </mc:AlternateContent>
      <p:sp>
        <p:nvSpPr>
          <p:cNvPr id="26" name="矩形: 圆角 25">
            <a:extLst>
              <a:ext uri="{FF2B5EF4-FFF2-40B4-BE49-F238E27FC236}">
                <a16:creationId xmlns:a16="http://schemas.microsoft.com/office/drawing/2014/main" id="{2FAE0AD4-4E5C-4E25-B3B2-16CAE7BBF23C}"/>
              </a:ext>
            </a:extLst>
          </p:cNvPr>
          <p:cNvSpPr/>
          <p:nvPr/>
        </p:nvSpPr>
        <p:spPr>
          <a:xfrm>
            <a:off x="391886" y="1080001"/>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AC55FB6E-5742-4E5C-9242-D5CECA9BD135}"/>
              </a:ext>
            </a:extLst>
          </p:cNvPr>
          <p:cNvSpPr/>
          <p:nvPr/>
        </p:nvSpPr>
        <p:spPr>
          <a:xfrm>
            <a:off x="6330044" y="1078893"/>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DE0DE714-125D-4DAE-8143-95DA4003BF32}"/>
              </a:ext>
            </a:extLst>
          </p:cNvPr>
          <p:cNvCxnSpPr>
            <a:cxnSpLocks/>
          </p:cNvCxnSpPr>
          <p:nvPr/>
        </p:nvCxnSpPr>
        <p:spPr>
          <a:xfrm>
            <a:off x="4996550" y="3740367"/>
            <a:ext cx="239477" cy="1811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53BFBAC-DD18-45CF-B54D-44A2F4D255D2}"/>
              </a:ext>
            </a:extLst>
          </p:cNvPr>
          <p:cNvCxnSpPr>
            <a:stCxn id="8" idx="2"/>
          </p:cNvCxnSpPr>
          <p:nvPr/>
        </p:nvCxnSpPr>
        <p:spPr>
          <a:xfrm flipH="1">
            <a:off x="3091543" y="3794027"/>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C018179-CFFE-4CD7-935B-B0473F471EB2}"/>
              </a:ext>
            </a:extLst>
          </p:cNvPr>
          <p:cNvCxnSpPr/>
          <p:nvPr/>
        </p:nvCxnSpPr>
        <p:spPr>
          <a:xfrm flipH="1">
            <a:off x="8801095" y="3774237"/>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696A754-FEEE-4493-BCAF-E97DA7FBA77D}"/>
              </a:ext>
            </a:extLst>
          </p:cNvPr>
          <p:cNvCxnSpPr>
            <a:cxnSpLocks/>
          </p:cNvCxnSpPr>
          <p:nvPr/>
        </p:nvCxnSpPr>
        <p:spPr>
          <a:xfrm>
            <a:off x="10938783" y="3776139"/>
            <a:ext cx="514341" cy="174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939D85B-8EB4-44C0-BAA7-5106A1665466}"/>
                  </a:ext>
                </a:extLst>
              </p:cNvPr>
              <p:cNvSpPr txBox="1"/>
              <p:nvPr/>
            </p:nvSpPr>
            <p:spPr>
              <a:xfrm>
                <a:off x="1915886" y="499140"/>
                <a:ext cx="8545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𝑛</m:t>
                          </m:r>
                        </m:sub>
                      </m:sSub>
                    </m:oMath>
                  </m:oMathPara>
                </a14:m>
                <a:endParaRPr lang="zh-CN" altLang="en-US" sz="2400" dirty="0"/>
              </a:p>
            </p:txBody>
          </p:sp>
        </mc:Choice>
        <mc:Fallback xmlns="">
          <p:sp>
            <p:nvSpPr>
              <p:cNvPr id="30" name="文本框 29">
                <a:extLst>
                  <a:ext uri="{FF2B5EF4-FFF2-40B4-BE49-F238E27FC236}">
                    <a16:creationId xmlns:a16="http://schemas.microsoft.com/office/drawing/2014/main" id="{8939D85B-8EB4-44C0-BAA7-5106A1665466}"/>
                  </a:ext>
                </a:extLst>
              </p:cNvPr>
              <p:cNvSpPr txBox="1">
                <a:spLocks noRot="1" noChangeAspect="1" noMove="1" noResize="1" noEditPoints="1" noAdjustHandles="1" noChangeArrowheads="1" noChangeShapeType="1" noTextEdit="1"/>
              </p:cNvSpPr>
              <p:nvPr/>
            </p:nvSpPr>
            <p:spPr>
              <a:xfrm>
                <a:off x="1915886" y="499140"/>
                <a:ext cx="854529" cy="461665"/>
              </a:xfrm>
              <a:prstGeom prst="rect">
                <a:avLst/>
              </a:prstGeom>
              <a:blipFill>
                <a:blip r:embed="rId15"/>
                <a:stretch>
                  <a:fillRect/>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17725146-E17A-4C04-8FC7-C4ADAC97DAE1}"/>
              </a:ext>
            </a:extLst>
          </p:cNvPr>
          <p:cNvCxnSpPr>
            <a:stCxn id="30" idx="2"/>
          </p:cNvCxnSpPr>
          <p:nvPr/>
        </p:nvCxnSpPr>
        <p:spPr>
          <a:xfrm flipH="1">
            <a:off x="2324101" y="960805"/>
            <a:ext cx="19050" cy="272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B7EC316-8FEB-440D-8802-298307AE5A94}"/>
              </a:ext>
            </a:extLst>
          </p:cNvPr>
          <p:cNvSpPr>
            <a:spLocks noGrp="1"/>
          </p:cNvSpPr>
          <p:nvPr>
            <p:ph type="sldNum" sz="quarter" idx="12"/>
          </p:nvPr>
        </p:nvSpPr>
        <p:spPr/>
        <p:txBody>
          <a:bodyPr/>
          <a:lstStyle/>
          <a:p>
            <a:fld id="{EC78E7B1-3FC2-4821-B144-3AA6EF938D0A}" type="slidenum">
              <a:rPr lang="zh-CN" altLang="en-US" sz="1400" b="1" smtClean="0"/>
              <a:pPr/>
              <a:t>35</a:t>
            </a:fld>
            <a:r>
              <a:rPr lang="zh-CN" altLang="en-US"/>
              <a:t> </a:t>
            </a:r>
            <a:r>
              <a:rPr lang="en-US" altLang="zh-CN"/>
              <a:t>/ 56</a:t>
            </a:r>
            <a:endParaRPr lang="zh-CN" altLang="en-US" dirty="0"/>
          </a:p>
        </p:txBody>
      </p:sp>
    </p:spTree>
    <p:extLst>
      <p:ext uri="{BB962C8B-B14F-4D97-AF65-F5344CB8AC3E}">
        <p14:creationId xmlns:p14="http://schemas.microsoft.com/office/powerpoint/2010/main" val="969808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052FEF43-B84C-4744-8A3C-2599F437AB03}"/>
              </a:ext>
            </a:extLst>
          </p:cNvPr>
          <p:cNvSpPr/>
          <p:nvPr/>
        </p:nvSpPr>
        <p:spPr>
          <a:xfrm>
            <a:off x="10912941" y="6002609"/>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3116750-22A9-4CF6-B8FF-DBF47C9DD44B}"/>
              </a:ext>
            </a:extLst>
          </p:cNvPr>
          <p:cNvSpPr/>
          <p:nvPr/>
        </p:nvSpPr>
        <p:spPr>
          <a:xfrm>
            <a:off x="10463408" y="3370158"/>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B7E1C65-B755-42F8-8747-3E0D0D6B5C68}"/>
              </a:ext>
            </a:extLst>
          </p:cNvPr>
          <p:cNvSpPr/>
          <p:nvPr/>
        </p:nvSpPr>
        <p:spPr>
          <a:xfrm>
            <a:off x="8341180" y="4091019"/>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F9E52FB9-9EC5-47B0-8FF4-50BE9E73F12B}"/>
              </a:ext>
            </a:extLst>
          </p:cNvPr>
          <p:cNvSpPr/>
          <p:nvPr/>
        </p:nvSpPr>
        <p:spPr>
          <a:xfrm>
            <a:off x="8339570" y="3377362"/>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B499CF45-67D9-4F3C-873D-0C7BF67D82F7}"/>
              </a:ext>
            </a:extLst>
          </p:cNvPr>
          <p:cNvSpPr/>
          <p:nvPr/>
        </p:nvSpPr>
        <p:spPr>
          <a:xfrm>
            <a:off x="4781548" y="5608634"/>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CF62BEF-A5AB-445F-8DA4-28D1663E31C2}"/>
              </a:ext>
            </a:extLst>
          </p:cNvPr>
          <p:cNvSpPr/>
          <p:nvPr/>
        </p:nvSpPr>
        <p:spPr>
          <a:xfrm>
            <a:off x="4435928" y="3371982"/>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7F67C09-8E12-4470-A8A6-243550781A5B}"/>
              </a:ext>
            </a:extLst>
          </p:cNvPr>
          <p:cNvSpPr/>
          <p:nvPr/>
        </p:nvSpPr>
        <p:spPr>
          <a:xfrm>
            <a:off x="2503229" y="4089145"/>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00A2C19-E3BC-4162-97C6-4BDC7D35FF0F}"/>
              </a:ext>
            </a:extLst>
          </p:cNvPr>
          <p:cNvSpPr/>
          <p:nvPr/>
        </p:nvSpPr>
        <p:spPr>
          <a:xfrm>
            <a:off x="2490111" y="3377194"/>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1EFB93E-7C9C-4C8A-B07C-EC69E9F97D8A}"/>
              </a:ext>
            </a:extLst>
          </p:cNvPr>
          <p:cNvSpPr>
            <a:spLocks noGrp="1"/>
          </p:cNvSpPr>
          <p:nvPr>
            <p:ph type="title"/>
          </p:nvPr>
        </p:nvSpPr>
        <p:spPr/>
        <p:txBody>
          <a:bodyPr/>
          <a:lstStyle/>
          <a:p>
            <a:r>
              <a:rPr lang="zh-CN" altLang="en-US" dirty="0">
                <a:solidFill>
                  <a:schemeClr val="bg1">
                    <a:lumMod val="50000"/>
                  </a:schemeClr>
                </a:solidFill>
              </a:rPr>
              <a:t>反码的</a:t>
            </a:r>
            <a:r>
              <a:rPr lang="zh-CN" altLang="en-US" b="1" dirty="0">
                <a:solidFill>
                  <a:schemeClr val="bg1">
                    <a:lumMod val="50000"/>
                  </a:schemeClr>
                </a:solidFill>
              </a:rPr>
              <a:t>定义</a:t>
            </a:r>
          </a:p>
        </p:txBody>
      </p:sp>
      <p:sp>
        <p:nvSpPr>
          <p:cNvPr id="6" name="文本框 5">
            <a:extLst>
              <a:ext uri="{FF2B5EF4-FFF2-40B4-BE49-F238E27FC236}">
                <a16:creationId xmlns:a16="http://schemas.microsoft.com/office/drawing/2014/main" id="{E60A5369-32B1-4C6F-8553-AAA5882A549C}"/>
              </a:ext>
            </a:extLst>
          </p:cNvPr>
          <p:cNvSpPr txBox="1"/>
          <p:nvPr/>
        </p:nvSpPr>
        <p:spPr>
          <a:xfrm>
            <a:off x="538842" y="1191229"/>
            <a:ext cx="800219" cy="461665"/>
          </a:xfrm>
          <a:prstGeom prst="rect">
            <a:avLst/>
          </a:prstGeom>
          <a:noFill/>
        </p:spPr>
        <p:txBody>
          <a:bodyPr wrap="none" rtlCol="0">
            <a:spAutoFit/>
          </a:bodyPr>
          <a:lstStyle/>
          <a:p>
            <a:r>
              <a:rPr lang="zh-CN" altLang="en-US" sz="2400" b="1" dirty="0"/>
              <a:t>整数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102BB3-DA50-4AD8-9C24-E165D8DE31E1}"/>
                  </a:ext>
                </a:extLst>
              </p:cNvPr>
              <p:cNvSpPr txBox="1"/>
              <p:nvPr/>
            </p:nvSpPr>
            <p:spPr>
              <a:xfrm>
                <a:off x="669465" y="1902995"/>
                <a:ext cx="4963090"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e>
                            </m:mr>
                            <m:m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r>
                                  <a:rPr lang="en-US" altLang="zh-CN" sz="2400" b="0" i="1" smtClean="0">
                                    <a:solidFill>
                                      <a:schemeClr val="bg1">
                                        <a:lumMod val="50000"/>
                                      </a:schemeClr>
                                    </a:solidFill>
                                    <a:latin typeface="Cambria Math" panose="02040503050406030204" pitchFamily="18" charset="0"/>
                                  </a:rPr>
                                  <m:t>&lt;</m:t>
                                </m:r>
                                <m:r>
                                  <a:rPr lang="en-US" altLang="zh-CN" sz="2400" b="0" i="1" smtClean="0">
                                    <a:solidFill>
                                      <a:schemeClr val="bg1">
                                        <a:lumMod val="50000"/>
                                      </a:schemeClr>
                                    </a:solidFill>
                                    <a:latin typeface="Cambria Math" panose="02040503050406030204" pitchFamily="18" charset="0"/>
                                  </a:rPr>
                                  <m:t>𝑋</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ea typeface="Cambria Math" panose="02040503050406030204" pitchFamily="18" charset="0"/>
                                  </a:rPr>
                                  <m:t>0</m:t>
                                </m:r>
                              </m:e>
                            </m:mr>
                          </m:m>
                        </m:e>
                      </m:d>
                    </m:oMath>
                  </m:oMathPara>
                </a14:m>
                <a:endParaRPr lang="zh-CN" altLang="en-US" sz="2400" dirty="0"/>
              </a:p>
            </p:txBody>
          </p:sp>
        </mc:Choice>
        <mc:Fallback xmlns="">
          <p:sp>
            <p:nvSpPr>
              <p:cNvPr id="7" name="文本框 6">
                <a:extLst>
                  <a:ext uri="{FF2B5EF4-FFF2-40B4-BE49-F238E27FC236}">
                    <a16:creationId xmlns:a16="http://schemas.microsoft.com/office/drawing/2014/main" id="{BE102BB3-DA50-4AD8-9C24-E165D8DE31E1}"/>
                  </a:ext>
                </a:extLst>
              </p:cNvPr>
              <p:cNvSpPr txBox="1">
                <a:spLocks noRot="1" noChangeAspect="1" noMove="1" noResize="1" noEditPoints="1" noAdjustHandles="1" noChangeArrowheads="1" noChangeShapeType="1" noTextEdit="1"/>
              </p:cNvSpPr>
              <p:nvPr/>
            </p:nvSpPr>
            <p:spPr>
              <a:xfrm>
                <a:off x="669465" y="1902995"/>
                <a:ext cx="4963090" cy="823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F660A5A-B4F8-49A0-8C76-28044896773E}"/>
                  </a:ext>
                </a:extLst>
              </p:cNvPr>
              <p:cNvSpPr txBox="1"/>
              <p:nvPr/>
            </p:nvSpPr>
            <p:spPr>
              <a:xfrm>
                <a:off x="587829" y="3332362"/>
                <a:ext cx="4659096"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oMath>
                </a14:m>
                <a:endParaRPr lang="zh-CN" altLang="en-US" sz="2400" dirty="0"/>
              </a:p>
            </p:txBody>
          </p:sp>
        </mc:Choice>
        <mc:Fallback xmlns="">
          <p:sp>
            <p:nvSpPr>
              <p:cNvPr id="8" name="文本框 7">
                <a:extLst>
                  <a:ext uri="{FF2B5EF4-FFF2-40B4-BE49-F238E27FC236}">
                    <a16:creationId xmlns:a16="http://schemas.microsoft.com/office/drawing/2014/main" id="{0F660A5A-B4F8-49A0-8C76-28044896773E}"/>
                  </a:ext>
                </a:extLst>
              </p:cNvPr>
              <p:cNvSpPr txBox="1">
                <a:spLocks noRot="1" noChangeAspect="1" noMove="1" noResize="1" noEditPoints="1" noAdjustHandles="1" noChangeArrowheads="1" noChangeShapeType="1" noTextEdit="1"/>
              </p:cNvSpPr>
              <p:nvPr/>
            </p:nvSpPr>
            <p:spPr>
              <a:xfrm>
                <a:off x="587829" y="3332362"/>
                <a:ext cx="4659096" cy="461665"/>
              </a:xfrm>
              <a:prstGeom prst="rect">
                <a:avLst/>
              </a:prstGeom>
              <a:blipFill>
                <a:blip r:embed="rId4"/>
                <a:stretch>
                  <a:fillRect l="-1961"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E02AB3E-C5C9-4F7C-992E-96ADFFFAC40F}"/>
                  </a:ext>
                </a:extLst>
              </p:cNvPr>
              <p:cNvSpPr txBox="1"/>
              <p:nvPr/>
            </p:nvSpPr>
            <p:spPr>
              <a:xfrm>
                <a:off x="1132117" y="4048322"/>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11" name="文本框 10">
                <a:extLst>
                  <a:ext uri="{FF2B5EF4-FFF2-40B4-BE49-F238E27FC236}">
                    <a16:creationId xmlns:a16="http://schemas.microsoft.com/office/drawing/2014/main" id="{7E02AB3E-C5C9-4F7C-992E-96ADFFFAC40F}"/>
                  </a:ext>
                </a:extLst>
              </p:cNvPr>
              <p:cNvSpPr txBox="1">
                <a:spLocks noRot="1" noChangeAspect="1" noMove="1" noResize="1" noEditPoints="1" noAdjustHandles="1" noChangeArrowheads="1" noChangeShapeType="1" noTextEdit="1"/>
              </p:cNvSpPr>
              <p:nvPr/>
            </p:nvSpPr>
            <p:spPr>
              <a:xfrm>
                <a:off x="1132117" y="4048322"/>
                <a:ext cx="2215243"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AED5D31-C79A-4F80-B891-82AEC0EDBBE6}"/>
                  </a:ext>
                </a:extLst>
              </p:cNvPr>
              <p:cNvSpPr txBox="1"/>
              <p:nvPr/>
            </p:nvSpPr>
            <p:spPr>
              <a:xfrm>
                <a:off x="1132117" y="4934346"/>
                <a:ext cx="37773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5</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1</m:t>
                      </m:r>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m:t>
                      </m:r>
                      <m:r>
                        <a:rPr lang="en-US" altLang="zh-CN" sz="2400">
                          <a:latin typeface="Cambria Math" panose="02040503050406030204" pitchFamily="18" charset="0"/>
                        </a:rPr>
                        <m:t>1101</m:t>
                      </m:r>
                      <m:r>
                        <a:rPr lang="en-US" altLang="zh-CN" sz="2400" b="0" i="0" smtClean="0">
                          <a:latin typeface="Cambria Math" panose="02040503050406030204" pitchFamily="18" charset="0"/>
                        </a:rPr>
                        <m:t>)</m:t>
                      </m:r>
                    </m:oMath>
                  </m:oMathPara>
                </a14:m>
                <a:endParaRPr lang="zh-CN" altLang="en-US" sz="2400" dirty="0"/>
              </a:p>
            </p:txBody>
          </p:sp>
        </mc:Choice>
        <mc:Fallback xmlns="">
          <p:sp>
            <p:nvSpPr>
              <p:cNvPr id="12" name="文本框 11">
                <a:extLst>
                  <a:ext uri="{FF2B5EF4-FFF2-40B4-BE49-F238E27FC236}">
                    <a16:creationId xmlns:a16="http://schemas.microsoft.com/office/drawing/2014/main" id="{1AED5D31-C79A-4F80-B891-82AEC0EDBBE6}"/>
                  </a:ext>
                </a:extLst>
              </p:cNvPr>
              <p:cNvSpPr txBox="1">
                <a:spLocks noRot="1" noChangeAspect="1" noMove="1" noResize="1" noEditPoints="1" noAdjustHandles="1" noChangeArrowheads="1" noChangeShapeType="1" noTextEdit="1"/>
              </p:cNvSpPr>
              <p:nvPr/>
            </p:nvSpPr>
            <p:spPr>
              <a:xfrm>
                <a:off x="1132117" y="4934346"/>
                <a:ext cx="3777343" cy="461665"/>
              </a:xfrm>
              <a:prstGeom prst="rect">
                <a:avLst/>
              </a:prstGeom>
              <a:blipFill>
                <a:blip r:embed="rId6"/>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514D8A2-EB69-4669-A445-53021DFD1643}"/>
                  </a:ext>
                </a:extLst>
              </p:cNvPr>
              <p:cNvSpPr txBox="1"/>
              <p:nvPr/>
            </p:nvSpPr>
            <p:spPr>
              <a:xfrm>
                <a:off x="1953989" y="5445200"/>
                <a:ext cx="3733797" cy="646331"/>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=11111−1101=</m:t>
                      </m:r>
                      <m:r>
                        <a:rPr lang="en-US" altLang="zh-CN" sz="2400" b="0" i="0" smtClean="0">
                          <a:solidFill>
                            <a:srgbClr val="FF0000"/>
                          </a:solidFill>
                          <a:latin typeface="Cambria Math" panose="02040503050406030204" pitchFamily="18" charset="0"/>
                        </a:rPr>
                        <m:t>1</m:t>
                      </m:r>
                      <m:r>
                        <a:rPr lang="en-US" altLang="zh-CN" sz="2400" b="0" i="0" smtClean="0">
                          <a:latin typeface="Cambria Math" panose="02040503050406030204" pitchFamily="18" charset="0"/>
                        </a:rPr>
                        <m:t>0010</m:t>
                      </m:r>
                    </m:oMath>
                  </m:oMathPara>
                </a14:m>
                <a:endParaRPr lang="zh-CN" altLang="en-US" sz="2000" dirty="0"/>
              </a:p>
            </p:txBody>
          </p:sp>
        </mc:Choice>
        <mc:Fallback xmlns="">
          <p:sp>
            <p:nvSpPr>
              <p:cNvPr id="14" name="文本框 13">
                <a:extLst>
                  <a:ext uri="{FF2B5EF4-FFF2-40B4-BE49-F238E27FC236}">
                    <a16:creationId xmlns:a16="http://schemas.microsoft.com/office/drawing/2014/main" id="{B514D8A2-EB69-4669-A445-53021DFD1643}"/>
                  </a:ext>
                </a:extLst>
              </p:cNvPr>
              <p:cNvSpPr txBox="1">
                <a:spLocks noRot="1" noChangeAspect="1" noMove="1" noResize="1" noEditPoints="1" noAdjustHandles="1" noChangeArrowheads="1" noChangeShapeType="1" noTextEdit="1"/>
              </p:cNvSpPr>
              <p:nvPr/>
            </p:nvSpPr>
            <p:spPr>
              <a:xfrm>
                <a:off x="1953989" y="5445200"/>
                <a:ext cx="3733797" cy="6463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9DEB333-DB5D-4370-A3CF-264BBE8B33CA}"/>
                  </a:ext>
                </a:extLst>
              </p:cNvPr>
              <p:cNvSpPr txBox="1"/>
              <p:nvPr/>
            </p:nvSpPr>
            <p:spPr>
              <a:xfrm>
                <a:off x="1523997"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𝑛</m:t>
                          </m:r>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𝑥</m:t>
                      </m:r>
                      <m:r>
                        <a:rPr lang="en-US" altLang="zh-CN" sz="2400" b="0" i="1" baseline="-25000" smtClean="0">
                          <a:latin typeface="Cambria Math" panose="02040503050406030204" pitchFamily="18" charset="0"/>
                          <a:ea typeface="Cambria Math" panose="02040503050406030204" pitchFamily="18" charset="0"/>
                        </a:rPr>
                        <m:t>0</m:t>
                      </m:r>
                    </m:oMath>
                  </m:oMathPara>
                </a14:m>
                <a:endParaRPr lang="zh-CN" altLang="en-US" sz="2400" baseline="-25000" dirty="0"/>
              </a:p>
            </p:txBody>
          </p:sp>
        </mc:Choice>
        <mc:Fallback xmlns="">
          <p:sp>
            <p:nvSpPr>
              <p:cNvPr id="16" name="文本框 15">
                <a:extLst>
                  <a:ext uri="{FF2B5EF4-FFF2-40B4-BE49-F238E27FC236}">
                    <a16:creationId xmlns:a16="http://schemas.microsoft.com/office/drawing/2014/main" id="{D9DEB333-DB5D-4370-A3CF-264BBE8B33CA}"/>
                  </a:ext>
                </a:extLst>
              </p:cNvPr>
              <p:cNvSpPr txBox="1">
                <a:spLocks noRot="1" noChangeAspect="1" noMove="1" noResize="1" noEditPoints="1" noAdjustHandles="1" noChangeArrowheads="1" noChangeShapeType="1" noTextEdit="1"/>
              </p:cNvSpPr>
              <p:nvPr/>
            </p:nvSpPr>
            <p:spPr>
              <a:xfrm>
                <a:off x="1523997" y="1179286"/>
                <a:ext cx="3712030" cy="453137"/>
              </a:xfrm>
              <a:prstGeom prst="rect">
                <a:avLst/>
              </a:prstGeom>
              <a:blipFill>
                <a:blip r:embed="rId8"/>
                <a:stretch>
                  <a:fillRect l="-328" b="-5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DF5C7B2-E32C-47CC-94A5-AD1434B3D2F4}"/>
              </a:ext>
            </a:extLst>
          </p:cNvPr>
          <p:cNvSpPr txBox="1"/>
          <p:nvPr/>
        </p:nvSpPr>
        <p:spPr>
          <a:xfrm>
            <a:off x="6428014" y="1191229"/>
            <a:ext cx="800219" cy="461665"/>
          </a:xfrm>
          <a:prstGeom prst="rect">
            <a:avLst/>
          </a:prstGeom>
          <a:noFill/>
        </p:spPr>
        <p:txBody>
          <a:bodyPr wrap="none" rtlCol="0">
            <a:spAutoFit/>
          </a:bodyPr>
          <a:lstStyle/>
          <a:p>
            <a:r>
              <a:rPr lang="zh-CN" altLang="en-US" sz="2400" b="1" dirty="0"/>
              <a:t>小数</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2CAE26-4D17-4616-A475-DD294AB5FB6E}"/>
                  </a:ext>
                </a:extLst>
              </p:cNvPr>
              <p:cNvSpPr txBox="1"/>
              <p:nvPr/>
            </p:nvSpPr>
            <p:spPr>
              <a:xfrm>
                <a:off x="6623953" y="1902995"/>
                <a:ext cx="4877489"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e>
                            </m:mr>
                            <m:mr>
                              <m:e>
                                <m:r>
                                  <a:rPr lang="en-US" altLang="zh-CN" sz="2400" b="0" i="1" smtClean="0">
                                    <a:solidFill>
                                      <a:schemeClr val="tx1"/>
                                    </a:solidFill>
                                    <a:latin typeface="Cambria Math" panose="02040503050406030204" pitchFamily="18" charset="0"/>
                                  </a:rPr>
                                  <m:t>2−</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r>
                                  <a:rPr lang="en-US" altLang="zh-CN" sz="2400" b="0" i="1" smtClean="0">
                                    <a:solidFill>
                                      <a:schemeClr val="bg1">
                                        <a:lumMod val="50000"/>
                                      </a:schemeClr>
                                    </a:solidFill>
                                    <a:latin typeface="Cambria Math" panose="02040503050406030204" pitchFamily="18" charset="0"/>
                                  </a:rPr>
                                  <m:t>&lt;</m:t>
                                </m:r>
                                <m:r>
                                  <a:rPr lang="en-US" altLang="zh-CN" sz="2400" b="0" i="1" smtClean="0">
                                    <a:solidFill>
                                      <a:schemeClr val="bg1">
                                        <a:lumMod val="50000"/>
                                      </a:schemeClr>
                                    </a:solidFill>
                                    <a:latin typeface="Cambria Math" panose="02040503050406030204" pitchFamily="18" charset="0"/>
                                  </a:rPr>
                                  <m:t>𝑋</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ea typeface="Cambria Math" panose="02040503050406030204" pitchFamily="18" charset="0"/>
                                  </a:rPr>
                                  <m:t>0</m:t>
                                </m:r>
                              </m:e>
                            </m:mr>
                          </m:m>
                        </m:e>
                      </m:d>
                    </m:oMath>
                  </m:oMathPara>
                </a14:m>
                <a:endParaRPr lang="zh-CN" altLang="en-US" sz="2400" dirty="0"/>
              </a:p>
            </p:txBody>
          </p:sp>
        </mc:Choice>
        <mc:Fallback xmlns="">
          <p:sp>
            <p:nvSpPr>
              <p:cNvPr id="20" name="文本框 19">
                <a:extLst>
                  <a:ext uri="{FF2B5EF4-FFF2-40B4-BE49-F238E27FC236}">
                    <a16:creationId xmlns:a16="http://schemas.microsoft.com/office/drawing/2014/main" id="{A02CAE26-4D17-4616-A475-DD294AB5FB6E}"/>
                  </a:ext>
                </a:extLst>
              </p:cNvPr>
              <p:cNvSpPr txBox="1">
                <a:spLocks noRot="1" noChangeAspect="1" noMove="1" noResize="1" noEditPoints="1" noAdjustHandles="1" noChangeArrowheads="1" noChangeShapeType="1" noTextEdit="1"/>
              </p:cNvSpPr>
              <p:nvPr/>
            </p:nvSpPr>
            <p:spPr>
              <a:xfrm>
                <a:off x="6623953" y="1902995"/>
                <a:ext cx="4877489" cy="8238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DF9ABF6-FB8E-425B-9AAB-931F15C8E590}"/>
                  </a:ext>
                </a:extLst>
              </p:cNvPr>
              <p:cNvSpPr txBox="1"/>
              <p:nvPr/>
            </p:nvSpPr>
            <p:spPr>
              <a:xfrm>
                <a:off x="7424055"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0.</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oMath>
                  </m:oMathPara>
                </a14:m>
                <a:endParaRPr lang="zh-CN" altLang="en-US" sz="2400" baseline="-25000" dirty="0"/>
              </a:p>
            </p:txBody>
          </p:sp>
        </mc:Choice>
        <mc:Fallback xmlns="">
          <p:sp>
            <p:nvSpPr>
              <p:cNvPr id="21" name="文本框 20">
                <a:extLst>
                  <a:ext uri="{FF2B5EF4-FFF2-40B4-BE49-F238E27FC236}">
                    <a16:creationId xmlns:a16="http://schemas.microsoft.com/office/drawing/2014/main" id="{ADF9ABF6-FB8E-425B-9AAB-931F15C8E590}"/>
                  </a:ext>
                </a:extLst>
              </p:cNvPr>
              <p:cNvSpPr txBox="1">
                <a:spLocks noRot="1" noChangeAspect="1" noMove="1" noResize="1" noEditPoints="1" noAdjustHandles="1" noChangeArrowheads="1" noChangeShapeType="1" noTextEdit="1"/>
              </p:cNvSpPr>
              <p:nvPr/>
            </p:nvSpPr>
            <p:spPr>
              <a:xfrm>
                <a:off x="7424055" y="1179286"/>
                <a:ext cx="3712030" cy="453137"/>
              </a:xfrm>
              <a:prstGeom prst="rect">
                <a:avLst/>
              </a:prstGeom>
              <a:blipFill>
                <a:blip r:embed="rId10"/>
                <a:stretch>
                  <a:fillRect l="-493"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5791FE3-E237-4AA4-A093-7AC9AA5151B5}"/>
                  </a:ext>
                </a:extLst>
              </p:cNvPr>
              <p:cNvSpPr txBox="1"/>
              <p:nvPr/>
            </p:nvSpPr>
            <p:spPr>
              <a:xfrm>
                <a:off x="6221182" y="3332362"/>
                <a:ext cx="5123967"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oMath>
                </a14:m>
                <a:endParaRPr lang="zh-CN" altLang="en-US" sz="2400" dirty="0"/>
              </a:p>
            </p:txBody>
          </p:sp>
        </mc:Choice>
        <mc:Fallback xmlns="">
          <p:sp>
            <p:nvSpPr>
              <p:cNvPr id="22" name="文本框 21">
                <a:extLst>
                  <a:ext uri="{FF2B5EF4-FFF2-40B4-BE49-F238E27FC236}">
                    <a16:creationId xmlns:a16="http://schemas.microsoft.com/office/drawing/2014/main" id="{E5791FE3-E237-4AA4-A093-7AC9AA5151B5}"/>
                  </a:ext>
                </a:extLst>
              </p:cNvPr>
              <p:cNvSpPr txBox="1">
                <a:spLocks noRot="1" noChangeAspect="1" noMove="1" noResize="1" noEditPoints="1" noAdjustHandles="1" noChangeArrowheads="1" noChangeShapeType="1" noTextEdit="1"/>
              </p:cNvSpPr>
              <p:nvPr/>
            </p:nvSpPr>
            <p:spPr>
              <a:xfrm>
                <a:off x="6221182" y="3332362"/>
                <a:ext cx="5123967" cy="461665"/>
              </a:xfrm>
              <a:prstGeom prst="rect">
                <a:avLst/>
              </a:prstGeom>
              <a:blipFill>
                <a:blip r:embed="rId11"/>
                <a:stretch>
                  <a:fillRect l="-1905"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2888C6D-430E-4226-81CF-EFABE888F210}"/>
                  </a:ext>
                </a:extLst>
              </p:cNvPr>
              <p:cNvSpPr txBox="1"/>
              <p:nvPr/>
            </p:nvSpPr>
            <p:spPr>
              <a:xfrm>
                <a:off x="6950530" y="4048322"/>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23" name="文本框 22">
                <a:extLst>
                  <a:ext uri="{FF2B5EF4-FFF2-40B4-BE49-F238E27FC236}">
                    <a16:creationId xmlns:a16="http://schemas.microsoft.com/office/drawing/2014/main" id="{92888C6D-430E-4226-81CF-EFABE888F210}"/>
                  </a:ext>
                </a:extLst>
              </p:cNvPr>
              <p:cNvSpPr txBox="1">
                <a:spLocks noRot="1" noChangeAspect="1" noMove="1" noResize="1" noEditPoints="1" noAdjustHandles="1" noChangeArrowheads="1" noChangeShapeType="1" noTextEdit="1"/>
              </p:cNvSpPr>
              <p:nvPr/>
            </p:nvSpPr>
            <p:spPr>
              <a:xfrm>
                <a:off x="6950530" y="4048322"/>
                <a:ext cx="2215243" cy="461665"/>
              </a:xfrm>
              <a:prstGeom prst="rect">
                <a:avLst/>
              </a:prstGeom>
              <a:blipFill>
                <a:blip r:embed="rId12"/>
                <a:stretch>
                  <a:fillRect r="-549"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DE1BF1D-ADC3-4019-AC49-55F902293AEB}"/>
                  </a:ext>
                </a:extLst>
              </p:cNvPr>
              <p:cNvSpPr txBox="1"/>
              <p:nvPr/>
            </p:nvSpPr>
            <p:spPr>
              <a:xfrm>
                <a:off x="6950530" y="4787385"/>
                <a:ext cx="419644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反</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0.1101</m:t>
                          </m:r>
                        </m:e>
                      </m:d>
                    </m:oMath>
                  </m:oMathPara>
                </a14:m>
                <a:endParaRPr lang="zh-CN" altLang="en-US" sz="2400" dirty="0"/>
              </a:p>
            </p:txBody>
          </p:sp>
        </mc:Choice>
        <mc:Fallback xmlns="">
          <p:sp>
            <p:nvSpPr>
              <p:cNvPr id="24" name="文本框 23">
                <a:extLst>
                  <a:ext uri="{FF2B5EF4-FFF2-40B4-BE49-F238E27FC236}">
                    <a16:creationId xmlns:a16="http://schemas.microsoft.com/office/drawing/2014/main" id="{2DE1BF1D-ADC3-4019-AC49-55F902293AEB}"/>
                  </a:ext>
                </a:extLst>
              </p:cNvPr>
              <p:cNvSpPr txBox="1">
                <a:spLocks noRot="1" noChangeAspect="1" noMove="1" noResize="1" noEditPoints="1" noAdjustHandles="1" noChangeArrowheads="1" noChangeShapeType="1" noTextEdit="1"/>
              </p:cNvSpPr>
              <p:nvPr/>
            </p:nvSpPr>
            <p:spPr>
              <a:xfrm>
                <a:off x="6950530" y="4787385"/>
                <a:ext cx="4196440" cy="461665"/>
              </a:xfrm>
              <a:prstGeom prst="rect">
                <a:avLst/>
              </a:prstGeom>
              <a:blipFill>
                <a:blip r:embed="rId13"/>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AAEA0BA-06E6-4468-86B7-2E840F68AD9C}"/>
                  </a:ext>
                </a:extLst>
              </p:cNvPr>
              <p:cNvSpPr txBox="1"/>
              <p:nvPr/>
            </p:nvSpPr>
            <p:spPr>
              <a:xfrm>
                <a:off x="7772401" y="5298239"/>
                <a:ext cx="4245425" cy="1187569"/>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=10.0000−0.0001−0.1101=1.1111−0.1101=</m:t>
                      </m:r>
                      <m:r>
                        <a:rPr lang="en-US" altLang="zh-CN" sz="2400" b="0" i="0" smtClean="0">
                          <a:solidFill>
                            <a:srgbClr val="FF0000"/>
                          </a:solidFill>
                          <a:latin typeface="Cambria Math" panose="02040503050406030204" pitchFamily="18" charset="0"/>
                        </a:rPr>
                        <m:t>1</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0010</m:t>
                      </m:r>
                    </m:oMath>
                  </m:oMathPara>
                </a14:m>
                <a:endParaRPr lang="zh-CN" altLang="en-US" sz="2000" dirty="0"/>
              </a:p>
            </p:txBody>
          </p:sp>
        </mc:Choice>
        <mc:Fallback xmlns="">
          <p:sp>
            <p:nvSpPr>
              <p:cNvPr id="25" name="文本框 24">
                <a:extLst>
                  <a:ext uri="{FF2B5EF4-FFF2-40B4-BE49-F238E27FC236}">
                    <a16:creationId xmlns:a16="http://schemas.microsoft.com/office/drawing/2014/main" id="{4AAEA0BA-06E6-4468-86B7-2E840F68AD9C}"/>
                  </a:ext>
                </a:extLst>
              </p:cNvPr>
              <p:cNvSpPr txBox="1">
                <a:spLocks noRot="1" noChangeAspect="1" noMove="1" noResize="1" noEditPoints="1" noAdjustHandles="1" noChangeArrowheads="1" noChangeShapeType="1" noTextEdit="1"/>
              </p:cNvSpPr>
              <p:nvPr/>
            </p:nvSpPr>
            <p:spPr>
              <a:xfrm>
                <a:off x="7772401" y="5298239"/>
                <a:ext cx="4245425" cy="1187569"/>
              </a:xfrm>
              <a:prstGeom prst="rect">
                <a:avLst/>
              </a:prstGeom>
              <a:blipFill>
                <a:blip r:embed="rId14"/>
                <a:stretch>
                  <a:fillRect/>
                </a:stretch>
              </a:blipFill>
            </p:spPr>
            <p:txBody>
              <a:bodyPr/>
              <a:lstStyle/>
              <a:p>
                <a:r>
                  <a:rPr lang="zh-CN" altLang="en-US">
                    <a:noFill/>
                  </a:rPr>
                  <a:t> </a:t>
                </a:r>
              </a:p>
            </p:txBody>
          </p:sp>
        </mc:Fallback>
      </mc:AlternateContent>
      <p:sp>
        <p:nvSpPr>
          <p:cNvPr id="26" name="矩形: 圆角 25">
            <a:extLst>
              <a:ext uri="{FF2B5EF4-FFF2-40B4-BE49-F238E27FC236}">
                <a16:creationId xmlns:a16="http://schemas.microsoft.com/office/drawing/2014/main" id="{2FAE0AD4-4E5C-4E25-B3B2-16CAE7BBF23C}"/>
              </a:ext>
            </a:extLst>
          </p:cNvPr>
          <p:cNvSpPr/>
          <p:nvPr/>
        </p:nvSpPr>
        <p:spPr>
          <a:xfrm>
            <a:off x="391886" y="1080001"/>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AC55FB6E-5742-4E5C-9242-D5CECA9BD135}"/>
              </a:ext>
            </a:extLst>
          </p:cNvPr>
          <p:cNvSpPr/>
          <p:nvPr/>
        </p:nvSpPr>
        <p:spPr>
          <a:xfrm>
            <a:off x="6330044" y="1078893"/>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6DE52DA-642F-41A4-8924-99A2D21B3DB0}"/>
              </a:ext>
            </a:extLst>
          </p:cNvPr>
          <p:cNvCxnSpPr/>
          <p:nvPr/>
        </p:nvCxnSpPr>
        <p:spPr>
          <a:xfrm flipH="1">
            <a:off x="2830286" y="3764091"/>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769B37A-25D1-48DA-AAB0-B1DDB729C821}"/>
              </a:ext>
            </a:extLst>
          </p:cNvPr>
          <p:cNvCxnSpPr/>
          <p:nvPr/>
        </p:nvCxnSpPr>
        <p:spPr>
          <a:xfrm>
            <a:off x="4904014" y="3794027"/>
            <a:ext cx="332013" cy="175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6B9B305-8DD6-4CC7-95B3-5CEEDDF7AD42}"/>
              </a:ext>
            </a:extLst>
          </p:cNvPr>
          <p:cNvCxnSpPr/>
          <p:nvPr/>
        </p:nvCxnSpPr>
        <p:spPr>
          <a:xfrm flipH="1">
            <a:off x="8648701" y="3757257"/>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6A60CBE-881E-44C3-A7F6-99C504AEC0FE}"/>
              </a:ext>
            </a:extLst>
          </p:cNvPr>
          <p:cNvCxnSpPr>
            <a:cxnSpLocks/>
          </p:cNvCxnSpPr>
          <p:nvPr/>
        </p:nvCxnSpPr>
        <p:spPr>
          <a:xfrm>
            <a:off x="10874840" y="3757257"/>
            <a:ext cx="272130" cy="2203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1A5941-8CAA-4CB8-BB40-CA435D545C25}"/>
              </a:ext>
            </a:extLst>
          </p:cNvPr>
          <p:cNvSpPr>
            <a:spLocks noGrp="1"/>
          </p:cNvSpPr>
          <p:nvPr>
            <p:ph type="sldNum" sz="quarter" idx="12"/>
          </p:nvPr>
        </p:nvSpPr>
        <p:spPr/>
        <p:txBody>
          <a:bodyPr/>
          <a:lstStyle/>
          <a:p>
            <a:fld id="{EC78E7B1-3FC2-4821-B144-3AA6EF938D0A}" type="slidenum">
              <a:rPr lang="zh-CN" altLang="en-US" sz="1400" b="1" smtClean="0"/>
              <a:pPr/>
              <a:t>36</a:t>
            </a:fld>
            <a:r>
              <a:rPr lang="zh-CN" altLang="en-US"/>
              <a:t> </a:t>
            </a:r>
            <a:r>
              <a:rPr lang="en-US" altLang="zh-CN"/>
              <a:t>/ 56</a:t>
            </a:r>
            <a:endParaRPr lang="zh-CN" altLang="en-US" dirty="0"/>
          </a:p>
        </p:txBody>
      </p:sp>
    </p:spTree>
    <p:extLst>
      <p:ext uri="{BB962C8B-B14F-4D97-AF65-F5344CB8AC3E}">
        <p14:creationId xmlns:p14="http://schemas.microsoft.com/office/powerpoint/2010/main" val="2108760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92242725-DA9E-4CC3-9393-387D81D65149}"/>
              </a:ext>
            </a:extLst>
          </p:cNvPr>
          <p:cNvSpPr/>
          <p:nvPr/>
        </p:nvSpPr>
        <p:spPr>
          <a:xfrm>
            <a:off x="11149694" y="5666498"/>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D8DCE58-DF57-44C7-BD79-47C436FCBCAA}"/>
              </a:ext>
            </a:extLst>
          </p:cNvPr>
          <p:cNvSpPr/>
          <p:nvPr/>
        </p:nvSpPr>
        <p:spPr>
          <a:xfrm>
            <a:off x="10548261" y="3380631"/>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A20B85F-3B54-42F0-9ACF-B5EB6B2F33A1}"/>
              </a:ext>
            </a:extLst>
          </p:cNvPr>
          <p:cNvSpPr/>
          <p:nvPr/>
        </p:nvSpPr>
        <p:spPr>
          <a:xfrm>
            <a:off x="8414663" y="4092575"/>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0BFDE2A-1F8E-47EA-8BDB-705465A19EE5}"/>
              </a:ext>
            </a:extLst>
          </p:cNvPr>
          <p:cNvSpPr/>
          <p:nvPr/>
        </p:nvSpPr>
        <p:spPr>
          <a:xfrm>
            <a:off x="8409212" y="3365773"/>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0BFF9C6-723C-4045-BCE9-B5C0B37440AE}"/>
              </a:ext>
            </a:extLst>
          </p:cNvPr>
          <p:cNvSpPr/>
          <p:nvPr/>
        </p:nvSpPr>
        <p:spPr>
          <a:xfrm>
            <a:off x="4917636" y="5695043"/>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59D5080-766F-4206-8EF1-1EA48010E9D6}"/>
              </a:ext>
            </a:extLst>
          </p:cNvPr>
          <p:cNvSpPr/>
          <p:nvPr/>
        </p:nvSpPr>
        <p:spPr>
          <a:xfrm>
            <a:off x="4362462" y="3383570"/>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71DF6B5-A653-49E2-A5E2-05320D9D75F5}"/>
              </a:ext>
            </a:extLst>
          </p:cNvPr>
          <p:cNvSpPr/>
          <p:nvPr/>
        </p:nvSpPr>
        <p:spPr>
          <a:xfrm>
            <a:off x="2495557" y="4096591"/>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0648404-E483-46FD-A415-9AB577E435C1}"/>
              </a:ext>
            </a:extLst>
          </p:cNvPr>
          <p:cNvSpPr/>
          <p:nvPr/>
        </p:nvSpPr>
        <p:spPr>
          <a:xfrm>
            <a:off x="2452013" y="3382637"/>
            <a:ext cx="734785" cy="3651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1EFB93E-7C9C-4C8A-B07C-EC69E9F97D8A}"/>
              </a:ext>
            </a:extLst>
          </p:cNvPr>
          <p:cNvSpPr>
            <a:spLocks noGrp="1"/>
          </p:cNvSpPr>
          <p:nvPr>
            <p:ph type="title"/>
          </p:nvPr>
        </p:nvSpPr>
        <p:spPr/>
        <p:txBody>
          <a:bodyPr/>
          <a:lstStyle/>
          <a:p>
            <a:r>
              <a:rPr lang="zh-CN" altLang="en-US" dirty="0">
                <a:solidFill>
                  <a:schemeClr val="bg1">
                    <a:lumMod val="50000"/>
                  </a:schemeClr>
                </a:solidFill>
              </a:rPr>
              <a:t>补码的</a:t>
            </a:r>
            <a:r>
              <a:rPr lang="zh-CN" altLang="en-US" b="1" dirty="0">
                <a:solidFill>
                  <a:schemeClr val="bg1">
                    <a:lumMod val="50000"/>
                  </a:schemeClr>
                </a:solidFill>
              </a:rPr>
              <a:t>定义</a:t>
            </a:r>
          </a:p>
        </p:txBody>
      </p:sp>
      <p:sp>
        <p:nvSpPr>
          <p:cNvPr id="6" name="文本框 5">
            <a:extLst>
              <a:ext uri="{FF2B5EF4-FFF2-40B4-BE49-F238E27FC236}">
                <a16:creationId xmlns:a16="http://schemas.microsoft.com/office/drawing/2014/main" id="{E60A5369-32B1-4C6F-8553-AAA5882A549C}"/>
              </a:ext>
            </a:extLst>
          </p:cNvPr>
          <p:cNvSpPr txBox="1"/>
          <p:nvPr/>
        </p:nvSpPr>
        <p:spPr>
          <a:xfrm>
            <a:off x="538842" y="1191229"/>
            <a:ext cx="800219" cy="461665"/>
          </a:xfrm>
          <a:prstGeom prst="rect">
            <a:avLst/>
          </a:prstGeom>
          <a:noFill/>
        </p:spPr>
        <p:txBody>
          <a:bodyPr wrap="none" rtlCol="0">
            <a:spAutoFit/>
          </a:bodyPr>
          <a:lstStyle/>
          <a:p>
            <a:r>
              <a:rPr lang="zh-CN" altLang="en-US" sz="2400" b="1" dirty="0"/>
              <a:t>整数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102BB3-DA50-4AD8-9C24-E165D8DE31E1}"/>
                  </a:ext>
                </a:extLst>
              </p:cNvPr>
              <p:cNvSpPr txBox="1"/>
              <p:nvPr/>
            </p:nvSpPr>
            <p:spPr>
              <a:xfrm>
                <a:off x="669465" y="1902995"/>
                <a:ext cx="4427109"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e>
                            </m:mr>
                            <m:m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i="1">
                                        <a:solidFill>
                                          <a:schemeClr val="bg1">
                                            <a:lumMod val="50000"/>
                                          </a:schemeClr>
                                        </a:solidFill>
                                        <a:latin typeface="Cambria Math" panose="02040503050406030204" pitchFamily="18" charset="0"/>
                                      </a:rPr>
                                      <m:t>𝑛</m:t>
                                    </m:r>
                                  </m:sup>
                                </m:sSup>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&lt;0</m:t>
                                </m:r>
                              </m:e>
                            </m:mr>
                          </m:m>
                        </m:e>
                      </m:d>
                    </m:oMath>
                  </m:oMathPara>
                </a14:m>
                <a:endParaRPr lang="zh-CN" altLang="en-US" sz="2400" dirty="0"/>
              </a:p>
            </p:txBody>
          </p:sp>
        </mc:Choice>
        <mc:Fallback xmlns="">
          <p:sp>
            <p:nvSpPr>
              <p:cNvPr id="7" name="文本框 6">
                <a:extLst>
                  <a:ext uri="{FF2B5EF4-FFF2-40B4-BE49-F238E27FC236}">
                    <a16:creationId xmlns:a16="http://schemas.microsoft.com/office/drawing/2014/main" id="{BE102BB3-DA50-4AD8-9C24-E165D8DE31E1}"/>
                  </a:ext>
                </a:extLst>
              </p:cNvPr>
              <p:cNvSpPr txBox="1">
                <a:spLocks noRot="1" noChangeAspect="1" noMove="1" noResize="1" noEditPoints="1" noAdjustHandles="1" noChangeArrowheads="1" noChangeShapeType="1" noTextEdit="1"/>
              </p:cNvSpPr>
              <p:nvPr/>
            </p:nvSpPr>
            <p:spPr>
              <a:xfrm>
                <a:off x="669465" y="1902995"/>
                <a:ext cx="4427109" cy="823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F660A5A-B4F8-49A0-8C76-28044896773E}"/>
                  </a:ext>
                </a:extLst>
              </p:cNvPr>
              <p:cNvSpPr txBox="1"/>
              <p:nvPr/>
            </p:nvSpPr>
            <p:spPr>
              <a:xfrm>
                <a:off x="533402" y="3332362"/>
                <a:ext cx="4659096"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1101</m:t>
                    </m:r>
                  </m:oMath>
                </a14:m>
                <a:endParaRPr lang="zh-CN" altLang="en-US" sz="2400" dirty="0"/>
              </a:p>
            </p:txBody>
          </p:sp>
        </mc:Choice>
        <mc:Fallback xmlns="">
          <p:sp>
            <p:nvSpPr>
              <p:cNvPr id="8" name="文本框 7">
                <a:extLst>
                  <a:ext uri="{FF2B5EF4-FFF2-40B4-BE49-F238E27FC236}">
                    <a16:creationId xmlns:a16="http://schemas.microsoft.com/office/drawing/2014/main" id="{0F660A5A-B4F8-49A0-8C76-28044896773E}"/>
                  </a:ext>
                </a:extLst>
              </p:cNvPr>
              <p:cNvSpPr txBox="1">
                <a:spLocks noRot="1" noChangeAspect="1" noMove="1" noResize="1" noEditPoints="1" noAdjustHandles="1" noChangeArrowheads="1" noChangeShapeType="1" noTextEdit="1"/>
              </p:cNvSpPr>
              <p:nvPr/>
            </p:nvSpPr>
            <p:spPr>
              <a:xfrm>
                <a:off x="533402" y="3332362"/>
                <a:ext cx="4659096" cy="461665"/>
              </a:xfrm>
              <a:prstGeom prst="rect">
                <a:avLst/>
              </a:prstGeom>
              <a:blipFill>
                <a:blip r:embed="rId4"/>
                <a:stretch>
                  <a:fillRect l="-2094"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E02AB3E-C5C9-4F7C-992E-96ADFFFAC40F}"/>
                  </a:ext>
                </a:extLst>
              </p:cNvPr>
              <p:cNvSpPr txBox="1"/>
              <p:nvPr/>
            </p:nvSpPr>
            <p:spPr>
              <a:xfrm>
                <a:off x="1104901" y="4048322"/>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11" name="文本框 10">
                <a:extLst>
                  <a:ext uri="{FF2B5EF4-FFF2-40B4-BE49-F238E27FC236}">
                    <a16:creationId xmlns:a16="http://schemas.microsoft.com/office/drawing/2014/main" id="{7E02AB3E-C5C9-4F7C-992E-96ADFFFAC40F}"/>
                  </a:ext>
                </a:extLst>
              </p:cNvPr>
              <p:cNvSpPr txBox="1">
                <a:spLocks noRot="1" noChangeAspect="1" noMove="1" noResize="1" noEditPoints="1" noAdjustHandles="1" noChangeArrowheads="1" noChangeShapeType="1" noTextEdit="1"/>
              </p:cNvSpPr>
              <p:nvPr/>
            </p:nvSpPr>
            <p:spPr>
              <a:xfrm>
                <a:off x="1104901" y="4048322"/>
                <a:ext cx="2215243" cy="461665"/>
              </a:xfrm>
              <a:prstGeom prst="rect">
                <a:avLst/>
              </a:prstGeom>
              <a:blipFill>
                <a:blip r:embed="rId5"/>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AED5D31-C79A-4F80-B891-82AEC0EDBBE6}"/>
                  </a:ext>
                </a:extLst>
              </p:cNvPr>
              <p:cNvSpPr txBox="1"/>
              <p:nvPr/>
            </p:nvSpPr>
            <p:spPr>
              <a:xfrm>
                <a:off x="1104901" y="5015986"/>
                <a:ext cx="37773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5</m:t>
                          </m:r>
                        </m:sup>
                      </m:sSup>
                      <m:r>
                        <a:rPr lang="en-US" altLang="zh-CN" sz="2400" b="0" i="1" smtClean="0">
                          <a:latin typeface="Cambria Math" panose="02040503050406030204" pitchFamily="18" charset="0"/>
                        </a:rPr>
                        <m:t>+</m:t>
                      </m:r>
                      <m:r>
                        <a:rPr lang="en-US" altLang="zh-CN" sz="2400" b="0" i="0" smtClean="0">
                          <a:latin typeface="Cambria Math" panose="02040503050406030204" pitchFamily="18" charset="0"/>
                        </a:rPr>
                        <m:t>(−</m:t>
                      </m:r>
                      <m:r>
                        <a:rPr lang="en-US" altLang="zh-CN" sz="2400">
                          <a:latin typeface="Cambria Math" panose="02040503050406030204" pitchFamily="18" charset="0"/>
                        </a:rPr>
                        <m:t>1101</m:t>
                      </m:r>
                      <m:r>
                        <a:rPr lang="en-US" altLang="zh-CN" sz="2400" b="0" i="0" smtClean="0">
                          <a:latin typeface="Cambria Math" panose="02040503050406030204" pitchFamily="18" charset="0"/>
                        </a:rPr>
                        <m:t>)</m:t>
                      </m:r>
                    </m:oMath>
                  </m:oMathPara>
                </a14:m>
                <a:endParaRPr lang="zh-CN" altLang="en-US" sz="2400" dirty="0"/>
              </a:p>
            </p:txBody>
          </p:sp>
        </mc:Choice>
        <mc:Fallback xmlns="">
          <p:sp>
            <p:nvSpPr>
              <p:cNvPr id="12" name="文本框 11">
                <a:extLst>
                  <a:ext uri="{FF2B5EF4-FFF2-40B4-BE49-F238E27FC236}">
                    <a16:creationId xmlns:a16="http://schemas.microsoft.com/office/drawing/2014/main" id="{1AED5D31-C79A-4F80-B891-82AEC0EDBBE6}"/>
                  </a:ext>
                </a:extLst>
              </p:cNvPr>
              <p:cNvSpPr txBox="1">
                <a:spLocks noRot="1" noChangeAspect="1" noMove="1" noResize="1" noEditPoints="1" noAdjustHandles="1" noChangeArrowheads="1" noChangeShapeType="1" noTextEdit="1"/>
              </p:cNvSpPr>
              <p:nvPr/>
            </p:nvSpPr>
            <p:spPr>
              <a:xfrm>
                <a:off x="1104901" y="5015986"/>
                <a:ext cx="3777343" cy="461665"/>
              </a:xfrm>
              <a:prstGeom prst="rect">
                <a:avLst/>
              </a:prstGeom>
              <a:blipFill>
                <a:blip r:embed="rId6"/>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514D8A2-EB69-4669-A445-53021DFD1643}"/>
                  </a:ext>
                </a:extLst>
              </p:cNvPr>
              <p:cNvSpPr txBox="1"/>
              <p:nvPr/>
            </p:nvSpPr>
            <p:spPr>
              <a:xfrm>
                <a:off x="1926773" y="5526840"/>
                <a:ext cx="3837214" cy="646331"/>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=100000−1101=</m:t>
                      </m:r>
                      <m:r>
                        <a:rPr lang="en-US" altLang="zh-CN" sz="2400" b="0" i="0" smtClean="0">
                          <a:solidFill>
                            <a:srgbClr val="FF0000"/>
                          </a:solidFill>
                          <a:latin typeface="Cambria Math" panose="02040503050406030204" pitchFamily="18" charset="0"/>
                        </a:rPr>
                        <m:t>1</m:t>
                      </m:r>
                      <m:r>
                        <a:rPr lang="en-US" altLang="zh-CN" sz="2400" b="0" i="0" smtClean="0">
                          <a:latin typeface="Cambria Math" panose="02040503050406030204" pitchFamily="18" charset="0"/>
                        </a:rPr>
                        <m:t>0011</m:t>
                      </m:r>
                    </m:oMath>
                  </m:oMathPara>
                </a14:m>
                <a:endParaRPr lang="zh-CN" altLang="en-US" sz="2000" dirty="0"/>
              </a:p>
            </p:txBody>
          </p:sp>
        </mc:Choice>
        <mc:Fallback xmlns="">
          <p:sp>
            <p:nvSpPr>
              <p:cNvPr id="14" name="文本框 13">
                <a:extLst>
                  <a:ext uri="{FF2B5EF4-FFF2-40B4-BE49-F238E27FC236}">
                    <a16:creationId xmlns:a16="http://schemas.microsoft.com/office/drawing/2014/main" id="{B514D8A2-EB69-4669-A445-53021DFD1643}"/>
                  </a:ext>
                </a:extLst>
              </p:cNvPr>
              <p:cNvSpPr txBox="1">
                <a:spLocks noRot="1" noChangeAspect="1" noMove="1" noResize="1" noEditPoints="1" noAdjustHandles="1" noChangeArrowheads="1" noChangeShapeType="1" noTextEdit="1"/>
              </p:cNvSpPr>
              <p:nvPr/>
            </p:nvSpPr>
            <p:spPr>
              <a:xfrm>
                <a:off x="1926773" y="5526840"/>
                <a:ext cx="3837214" cy="6463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9DEB333-DB5D-4370-A3CF-264BBE8B33CA}"/>
                  </a:ext>
                </a:extLst>
              </p:cNvPr>
              <p:cNvSpPr txBox="1"/>
              <p:nvPr/>
            </p:nvSpPr>
            <p:spPr>
              <a:xfrm>
                <a:off x="1523997"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𝑛</m:t>
                          </m:r>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𝑥</m:t>
                      </m:r>
                      <m:r>
                        <a:rPr lang="en-US" altLang="zh-CN" sz="2400" b="0" i="1" baseline="-25000" smtClean="0">
                          <a:latin typeface="Cambria Math" panose="02040503050406030204" pitchFamily="18" charset="0"/>
                          <a:ea typeface="Cambria Math" panose="02040503050406030204" pitchFamily="18" charset="0"/>
                        </a:rPr>
                        <m:t>0</m:t>
                      </m:r>
                    </m:oMath>
                  </m:oMathPara>
                </a14:m>
                <a:endParaRPr lang="zh-CN" altLang="en-US" sz="2400" baseline="-25000" dirty="0"/>
              </a:p>
            </p:txBody>
          </p:sp>
        </mc:Choice>
        <mc:Fallback xmlns="">
          <p:sp>
            <p:nvSpPr>
              <p:cNvPr id="16" name="文本框 15">
                <a:extLst>
                  <a:ext uri="{FF2B5EF4-FFF2-40B4-BE49-F238E27FC236}">
                    <a16:creationId xmlns:a16="http://schemas.microsoft.com/office/drawing/2014/main" id="{D9DEB333-DB5D-4370-A3CF-264BBE8B33CA}"/>
                  </a:ext>
                </a:extLst>
              </p:cNvPr>
              <p:cNvSpPr txBox="1">
                <a:spLocks noRot="1" noChangeAspect="1" noMove="1" noResize="1" noEditPoints="1" noAdjustHandles="1" noChangeArrowheads="1" noChangeShapeType="1" noTextEdit="1"/>
              </p:cNvSpPr>
              <p:nvPr/>
            </p:nvSpPr>
            <p:spPr>
              <a:xfrm>
                <a:off x="1523997" y="1179286"/>
                <a:ext cx="3712030" cy="453137"/>
              </a:xfrm>
              <a:prstGeom prst="rect">
                <a:avLst/>
              </a:prstGeom>
              <a:blipFill>
                <a:blip r:embed="rId8"/>
                <a:stretch>
                  <a:fillRect l="-328" b="-5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DF5C7B2-E32C-47CC-94A5-AD1434B3D2F4}"/>
              </a:ext>
            </a:extLst>
          </p:cNvPr>
          <p:cNvSpPr txBox="1"/>
          <p:nvPr/>
        </p:nvSpPr>
        <p:spPr>
          <a:xfrm>
            <a:off x="6428014" y="1191229"/>
            <a:ext cx="800219" cy="461665"/>
          </a:xfrm>
          <a:prstGeom prst="rect">
            <a:avLst/>
          </a:prstGeom>
          <a:noFill/>
        </p:spPr>
        <p:txBody>
          <a:bodyPr wrap="none" rtlCol="0">
            <a:spAutoFit/>
          </a:bodyPr>
          <a:lstStyle/>
          <a:p>
            <a:r>
              <a:rPr lang="zh-CN" altLang="en-US" sz="2400" b="1" dirty="0"/>
              <a:t>小数</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2CAE26-4D17-4616-A475-DD294AB5FB6E}"/>
                  </a:ext>
                </a:extLst>
              </p:cNvPr>
              <p:cNvSpPr txBox="1"/>
              <p:nvPr/>
            </p:nvSpPr>
            <p:spPr>
              <a:xfrm>
                <a:off x="6623953" y="1902995"/>
                <a:ext cx="3951403"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𝑋</m:t>
                                </m:r>
                              </m:e>
                              <m:e>
                                <m:r>
                                  <a:rPr lang="en-US" altLang="zh-CN" sz="2400" i="1" smtClean="0">
                                    <a:solidFill>
                                      <a:schemeClr val="bg1">
                                        <a:lumMod val="50000"/>
                                      </a:schemeClr>
                                    </a:solidFill>
                                    <a:latin typeface="Cambria Math" panose="02040503050406030204" pitchFamily="18" charset="0"/>
                                  </a:rPr>
                                  <m:t>0</m:t>
                                </m:r>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i="1">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rPr>
                                  <m:t>&lt;</m:t>
                                </m:r>
                                <m:sSup>
                                  <m:sSupPr>
                                    <m:ctrlPr>
                                      <a:rPr lang="en-US" altLang="zh-CN" sz="2400" i="1">
                                        <a:solidFill>
                                          <a:schemeClr val="bg1">
                                            <a:lumMod val="50000"/>
                                          </a:schemeClr>
                                        </a:solidFill>
                                        <a:latin typeface="Cambria Math" panose="02040503050406030204" pitchFamily="18" charset="0"/>
                                      </a:rPr>
                                    </m:ctrlPr>
                                  </m:sSupPr>
                                  <m:e>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e>
                            </m:mr>
                            <m:mr>
                              <m:e>
                                <m:r>
                                  <a:rPr lang="en-US" altLang="zh-CN" sz="2400" b="0" i="1" smtClean="0">
                                    <a:solidFill>
                                      <a:schemeClr val="tx1"/>
                                    </a:solidFill>
                                    <a:latin typeface="Cambria Math" panose="02040503050406030204" pitchFamily="18" charset="0"/>
                                  </a:rPr>
                                  <m:t>2</m:t>
                                </m:r>
                                <m:r>
                                  <a:rPr lang="en-US" altLang="zh-CN" sz="2400" b="0" i="1" smtClean="0">
                                    <a:latin typeface="Cambria Math" panose="02040503050406030204" pitchFamily="18" charset="0"/>
                                  </a:rPr>
                                  <m:t>+</m:t>
                                </m:r>
                                <m:r>
                                  <a:rPr lang="en-US" altLang="zh-CN" sz="2400" i="1">
                                    <a:latin typeface="Cambria Math" panose="02040503050406030204" pitchFamily="18" charset="0"/>
                                  </a:rPr>
                                  <m:t>𝑋</m:t>
                                </m:r>
                              </m:e>
                              <m:e>
                                <m:sSup>
                                  <m:sSupPr>
                                    <m:ctrlPr>
                                      <a:rPr lang="en-US" altLang="zh-CN" sz="2400" i="1" smtClean="0">
                                        <a:solidFill>
                                          <a:schemeClr val="bg1">
                                            <a:lumMod val="50000"/>
                                          </a:schemeClr>
                                        </a:solidFill>
                                        <a:latin typeface="Cambria Math" panose="02040503050406030204" pitchFamily="18" charset="0"/>
                                      </a:rPr>
                                    </m:ctrlPr>
                                  </m:sSupPr>
                                  <m:e>
                                    <m:r>
                                      <a:rPr lang="en-US" altLang="zh-CN" sz="2400" b="0" i="1" smtClean="0">
                                        <a:solidFill>
                                          <a:schemeClr val="bg1">
                                            <a:lumMod val="50000"/>
                                          </a:schemeClr>
                                        </a:solidFill>
                                        <a:latin typeface="Cambria Math" panose="02040503050406030204" pitchFamily="18" charset="0"/>
                                      </a:rPr>
                                      <m:t>−</m:t>
                                    </m:r>
                                    <m:r>
                                      <a:rPr lang="en-US" altLang="zh-CN" sz="2400" i="1">
                                        <a:solidFill>
                                          <a:schemeClr val="bg1">
                                            <a:lumMod val="50000"/>
                                          </a:schemeClr>
                                        </a:solidFill>
                                        <a:latin typeface="Cambria Math" panose="02040503050406030204" pitchFamily="18" charset="0"/>
                                      </a:rPr>
                                      <m:t>2</m:t>
                                    </m:r>
                                  </m:e>
                                  <m:sup>
                                    <m:r>
                                      <a:rPr lang="en-US" altLang="zh-CN" sz="2400" b="0" i="1" smtClean="0">
                                        <a:solidFill>
                                          <a:schemeClr val="bg1">
                                            <a:lumMod val="50000"/>
                                          </a:schemeClr>
                                        </a:solidFill>
                                        <a:latin typeface="Cambria Math" panose="02040503050406030204" pitchFamily="18" charset="0"/>
                                      </a:rPr>
                                      <m:t>0</m:t>
                                    </m:r>
                                  </m:sup>
                                </m:sSup>
                                <m:r>
                                  <a:rPr lang="en-US" altLang="zh-CN" sz="2400" i="1">
                                    <a:solidFill>
                                      <a:schemeClr val="bg1">
                                        <a:lumMod val="50000"/>
                                      </a:schemeClr>
                                    </a:solidFill>
                                    <a:latin typeface="Cambria Math" panose="02040503050406030204" pitchFamily="18" charset="0"/>
                                    <a:ea typeface="Cambria Math" panose="02040503050406030204" pitchFamily="18" charset="0"/>
                                  </a:rPr>
                                  <m:t>≤</m:t>
                                </m:r>
                                <m:r>
                                  <a:rPr lang="en-US" altLang="zh-CN" sz="2400" b="0" i="1" smtClean="0">
                                    <a:solidFill>
                                      <a:schemeClr val="bg1">
                                        <a:lumMod val="50000"/>
                                      </a:schemeClr>
                                    </a:solidFill>
                                    <a:latin typeface="Cambria Math" panose="02040503050406030204" pitchFamily="18" charset="0"/>
                                  </a:rPr>
                                  <m:t>𝑋</m:t>
                                </m:r>
                                <m:r>
                                  <a:rPr lang="en-US" altLang="zh-CN" sz="2400" b="0" i="1" smtClean="0">
                                    <a:solidFill>
                                      <a:schemeClr val="bg1">
                                        <a:lumMod val="50000"/>
                                      </a:schemeClr>
                                    </a:solidFill>
                                    <a:latin typeface="Cambria Math" panose="02040503050406030204" pitchFamily="18" charset="0"/>
                                    <a:ea typeface="Cambria Math" panose="02040503050406030204" pitchFamily="18" charset="0"/>
                                  </a:rPr>
                                  <m:t>&lt;0</m:t>
                                </m:r>
                              </m:e>
                            </m:mr>
                          </m:m>
                        </m:e>
                      </m:d>
                    </m:oMath>
                  </m:oMathPara>
                </a14:m>
                <a:endParaRPr lang="zh-CN" altLang="en-US" sz="2400" dirty="0"/>
              </a:p>
            </p:txBody>
          </p:sp>
        </mc:Choice>
        <mc:Fallback xmlns="">
          <p:sp>
            <p:nvSpPr>
              <p:cNvPr id="20" name="文本框 19">
                <a:extLst>
                  <a:ext uri="{FF2B5EF4-FFF2-40B4-BE49-F238E27FC236}">
                    <a16:creationId xmlns:a16="http://schemas.microsoft.com/office/drawing/2014/main" id="{A02CAE26-4D17-4616-A475-DD294AB5FB6E}"/>
                  </a:ext>
                </a:extLst>
              </p:cNvPr>
              <p:cNvSpPr txBox="1">
                <a:spLocks noRot="1" noChangeAspect="1" noMove="1" noResize="1" noEditPoints="1" noAdjustHandles="1" noChangeArrowheads="1" noChangeShapeType="1" noTextEdit="1"/>
              </p:cNvSpPr>
              <p:nvPr/>
            </p:nvSpPr>
            <p:spPr>
              <a:xfrm>
                <a:off x="6623953" y="1902995"/>
                <a:ext cx="3951403" cy="8238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DF9ABF6-FB8E-425B-9AAB-931F15C8E590}"/>
                  </a:ext>
                </a:extLst>
              </p:cNvPr>
              <p:cNvSpPr txBox="1"/>
              <p:nvPr/>
            </p:nvSpPr>
            <p:spPr>
              <a:xfrm>
                <a:off x="7424055" y="1179286"/>
                <a:ext cx="371203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brk m:alnAt="7"/>
                        </m:rP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0.</m:t>
                      </m:r>
                      <m:sSub>
                        <m:sSubPr>
                          <m:ctrlPr>
                            <a:rPr lang="en-US" altLang="zh-CN" sz="2400" b="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𝑥</m:t>
                          </m:r>
                        </m:e>
                        <m:sub>
                          <m:r>
                            <a:rPr lang="en-US" altLang="zh-CN" sz="2400" b="0" i="1" smtClean="0">
                              <a:solidFill>
                                <a:schemeClr val="tx1"/>
                              </a:solidFill>
                              <a:latin typeface="Cambria Math" panose="02040503050406030204" pitchFamily="18" charset="0"/>
                              <a:ea typeface="Cambria Math" panose="02040503050406030204" pitchFamily="18" charset="0"/>
                            </a:rPr>
                            <m:t>−1</m:t>
                          </m:r>
                        </m:sub>
                      </m:sSub>
                      <m:r>
                        <a:rPr lang="en-US" altLang="zh-CN" sz="2400" b="0" i="1" smtClean="0">
                          <a:solidFill>
                            <a:schemeClr val="tx1"/>
                          </a:solidFill>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Sub>
                    </m:oMath>
                  </m:oMathPara>
                </a14:m>
                <a:endParaRPr lang="zh-CN" altLang="en-US" sz="2400" baseline="-25000" dirty="0"/>
              </a:p>
            </p:txBody>
          </p:sp>
        </mc:Choice>
        <mc:Fallback xmlns="">
          <p:sp>
            <p:nvSpPr>
              <p:cNvPr id="21" name="文本框 20">
                <a:extLst>
                  <a:ext uri="{FF2B5EF4-FFF2-40B4-BE49-F238E27FC236}">
                    <a16:creationId xmlns:a16="http://schemas.microsoft.com/office/drawing/2014/main" id="{ADF9ABF6-FB8E-425B-9AAB-931F15C8E590}"/>
                  </a:ext>
                </a:extLst>
              </p:cNvPr>
              <p:cNvSpPr txBox="1">
                <a:spLocks noRot="1" noChangeAspect="1" noMove="1" noResize="1" noEditPoints="1" noAdjustHandles="1" noChangeArrowheads="1" noChangeShapeType="1" noTextEdit="1"/>
              </p:cNvSpPr>
              <p:nvPr/>
            </p:nvSpPr>
            <p:spPr>
              <a:xfrm>
                <a:off x="7424055" y="1179286"/>
                <a:ext cx="3712030" cy="453137"/>
              </a:xfrm>
              <a:prstGeom prst="rect">
                <a:avLst/>
              </a:prstGeom>
              <a:blipFill>
                <a:blip r:embed="rId10"/>
                <a:stretch>
                  <a:fillRect l="-493"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5791FE3-E237-4AA4-A093-7AC9AA5151B5}"/>
                  </a:ext>
                </a:extLst>
              </p:cNvPr>
              <p:cNvSpPr txBox="1"/>
              <p:nvPr/>
            </p:nvSpPr>
            <p:spPr>
              <a:xfrm>
                <a:off x="6291941" y="3332362"/>
                <a:ext cx="5123967" cy="461665"/>
              </a:xfrm>
              <a:prstGeom prst="rect">
                <a:avLst/>
              </a:prstGeom>
              <a:noFill/>
            </p:spPr>
            <p:txBody>
              <a:bodyPr wrap="none" rtlCol="0">
                <a:spAutoFit/>
              </a:bodyPr>
              <a:lstStyle/>
              <a:p>
                <a:r>
                  <a:rPr lang="en-US" altLang="zh-CN" sz="2400" dirty="0">
                    <a:solidFill>
                      <a:schemeClr val="bg1">
                        <a:lumMod val="50000"/>
                      </a:schemeClr>
                    </a:solidFill>
                  </a:rPr>
                  <a:t>【</a:t>
                </a:r>
                <a:r>
                  <a:rPr lang="zh-CN" altLang="en-US" sz="2400" dirty="0">
                    <a:solidFill>
                      <a:schemeClr val="bg1">
                        <a:lumMod val="50000"/>
                      </a:schemeClr>
                    </a:solidFill>
                  </a:rPr>
                  <a:t>例</a:t>
                </a:r>
                <a:r>
                  <a:rPr lang="en-US" altLang="zh-CN" sz="2400" dirty="0">
                    <a:solidFill>
                      <a:schemeClr val="bg1">
                        <a:lumMod val="50000"/>
                      </a:schemeClr>
                    </a:solidFill>
                  </a:rPr>
                  <a:t>】</a:t>
                </a:r>
                <a14:m>
                  <m:oMath xmlns:m="http://schemas.openxmlformats.org/officeDocument/2006/math">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0.1101</m:t>
                    </m:r>
                  </m:oMath>
                </a14:m>
                <a:endParaRPr lang="zh-CN" altLang="en-US" sz="2400" dirty="0"/>
              </a:p>
            </p:txBody>
          </p:sp>
        </mc:Choice>
        <mc:Fallback xmlns="">
          <p:sp>
            <p:nvSpPr>
              <p:cNvPr id="22" name="文本框 21">
                <a:extLst>
                  <a:ext uri="{FF2B5EF4-FFF2-40B4-BE49-F238E27FC236}">
                    <a16:creationId xmlns:a16="http://schemas.microsoft.com/office/drawing/2014/main" id="{E5791FE3-E237-4AA4-A093-7AC9AA5151B5}"/>
                  </a:ext>
                </a:extLst>
              </p:cNvPr>
              <p:cNvSpPr txBox="1">
                <a:spLocks noRot="1" noChangeAspect="1" noMove="1" noResize="1" noEditPoints="1" noAdjustHandles="1" noChangeArrowheads="1" noChangeShapeType="1" noTextEdit="1"/>
              </p:cNvSpPr>
              <p:nvPr/>
            </p:nvSpPr>
            <p:spPr>
              <a:xfrm>
                <a:off x="6291941" y="3332362"/>
                <a:ext cx="5123967" cy="461665"/>
              </a:xfrm>
              <a:prstGeom prst="rect">
                <a:avLst/>
              </a:prstGeom>
              <a:blipFill>
                <a:blip r:embed="rId11"/>
                <a:stretch>
                  <a:fillRect l="-1784"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2888C6D-430E-4226-81CF-EFABE888F210}"/>
                  </a:ext>
                </a:extLst>
              </p:cNvPr>
              <p:cNvSpPr txBox="1"/>
              <p:nvPr/>
            </p:nvSpPr>
            <p:spPr>
              <a:xfrm>
                <a:off x="7021283" y="4048322"/>
                <a:ext cx="22152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1</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r>
                        <a:rPr lang="en-US" altLang="zh-CN" sz="2400" b="0" i="0" smtClean="0">
                          <a:solidFill>
                            <a:srgbClr val="FF0000"/>
                          </a:solidFill>
                          <a:latin typeface="Cambria Math" panose="02040503050406030204" pitchFamily="18" charset="0"/>
                        </a:rPr>
                        <m:t>0</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1101</m:t>
                      </m:r>
                    </m:oMath>
                  </m:oMathPara>
                </a14:m>
                <a:endParaRPr lang="zh-CN" altLang="en-US" sz="2400" dirty="0"/>
              </a:p>
            </p:txBody>
          </p:sp>
        </mc:Choice>
        <mc:Fallback xmlns="">
          <p:sp>
            <p:nvSpPr>
              <p:cNvPr id="23" name="文本框 22">
                <a:extLst>
                  <a:ext uri="{FF2B5EF4-FFF2-40B4-BE49-F238E27FC236}">
                    <a16:creationId xmlns:a16="http://schemas.microsoft.com/office/drawing/2014/main" id="{92888C6D-430E-4226-81CF-EFABE888F210}"/>
                  </a:ext>
                </a:extLst>
              </p:cNvPr>
              <p:cNvSpPr txBox="1">
                <a:spLocks noRot="1" noChangeAspect="1" noMove="1" noResize="1" noEditPoints="1" noAdjustHandles="1" noChangeArrowheads="1" noChangeShapeType="1" noTextEdit="1"/>
              </p:cNvSpPr>
              <p:nvPr/>
            </p:nvSpPr>
            <p:spPr>
              <a:xfrm>
                <a:off x="7021283" y="4048322"/>
                <a:ext cx="2215243" cy="461665"/>
              </a:xfrm>
              <a:prstGeom prst="rect">
                <a:avLst/>
              </a:prstGeom>
              <a:blipFill>
                <a:blip r:embed="rId12"/>
                <a:stretch>
                  <a:fillRect r="-551"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DE1BF1D-ADC3-4019-AC49-55F902293AEB}"/>
                  </a:ext>
                </a:extLst>
              </p:cNvPr>
              <p:cNvSpPr txBox="1"/>
              <p:nvPr/>
            </p:nvSpPr>
            <p:spPr>
              <a:xfrm>
                <a:off x="7021283" y="4977887"/>
                <a:ext cx="340722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baseline="-25000" smtClean="0">
                              <a:latin typeface="Cambria Math" panose="02040503050406030204" pitchFamily="18" charset="0"/>
                            </a:rPr>
                            <m:t>2</m:t>
                          </m:r>
                        </m:e>
                      </m:d>
                      <m:r>
                        <a:rPr lang="zh-CN" altLang="en-US" sz="2400" i="1" baseline="-25000">
                          <a:latin typeface="Cambria Math" panose="02040503050406030204" pitchFamily="18" charset="0"/>
                        </a:rPr>
                        <m:t>补</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a:latin typeface="Cambria Math" panose="02040503050406030204" pitchFamily="18" charset="0"/>
                        </a:rPr>
                        <m:t>(−1101)</m:t>
                      </m:r>
                    </m:oMath>
                  </m:oMathPara>
                </a14:m>
                <a:endParaRPr lang="zh-CN" altLang="en-US" sz="2400" dirty="0"/>
              </a:p>
            </p:txBody>
          </p:sp>
        </mc:Choice>
        <mc:Fallback xmlns="">
          <p:sp>
            <p:nvSpPr>
              <p:cNvPr id="24" name="文本框 23">
                <a:extLst>
                  <a:ext uri="{FF2B5EF4-FFF2-40B4-BE49-F238E27FC236}">
                    <a16:creationId xmlns:a16="http://schemas.microsoft.com/office/drawing/2014/main" id="{2DE1BF1D-ADC3-4019-AC49-55F902293AEB}"/>
                  </a:ext>
                </a:extLst>
              </p:cNvPr>
              <p:cNvSpPr txBox="1">
                <a:spLocks noRot="1" noChangeAspect="1" noMove="1" noResize="1" noEditPoints="1" noAdjustHandles="1" noChangeArrowheads="1" noChangeShapeType="1" noTextEdit="1"/>
              </p:cNvSpPr>
              <p:nvPr/>
            </p:nvSpPr>
            <p:spPr>
              <a:xfrm>
                <a:off x="7021283" y="4977887"/>
                <a:ext cx="3407226" cy="461665"/>
              </a:xfrm>
              <a:prstGeom prst="rect">
                <a:avLst/>
              </a:prstGeom>
              <a:blipFill>
                <a:blip r:embed="rId1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AAEA0BA-06E6-4468-86B7-2E840F68AD9C}"/>
                  </a:ext>
                </a:extLst>
              </p:cNvPr>
              <p:cNvSpPr txBox="1"/>
              <p:nvPr/>
            </p:nvSpPr>
            <p:spPr>
              <a:xfrm>
                <a:off x="7843154" y="5488741"/>
                <a:ext cx="4310745" cy="646331"/>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400" b="0" i="0" smtClean="0">
                          <a:latin typeface="Cambria Math" panose="02040503050406030204" pitchFamily="18" charset="0"/>
                        </a:rPr>
                        <m:t>=10.0000−0.1101=</m:t>
                      </m:r>
                      <m:r>
                        <a:rPr lang="en-US" altLang="zh-CN" sz="2400" b="0" i="0" smtClean="0">
                          <a:solidFill>
                            <a:srgbClr val="FF0000"/>
                          </a:solidFill>
                          <a:latin typeface="Cambria Math" panose="02040503050406030204" pitchFamily="18" charset="0"/>
                        </a:rPr>
                        <m:t>1</m:t>
                      </m:r>
                      <m:r>
                        <a:rPr lang="en-US" altLang="zh-CN" sz="2400" b="0" i="0" smtClean="0">
                          <a:solidFill>
                            <a:schemeClr val="tx1"/>
                          </a:solidFill>
                          <a:latin typeface="Cambria Math" panose="02040503050406030204" pitchFamily="18" charset="0"/>
                        </a:rPr>
                        <m:t>.</m:t>
                      </m:r>
                      <m:r>
                        <a:rPr lang="en-US" altLang="zh-CN" sz="2400" b="0" i="0" smtClean="0">
                          <a:latin typeface="Cambria Math" panose="02040503050406030204" pitchFamily="18" charset="0"/>
                        </a:rPr>
                        <m:t>0011</m:t>
                      </m:r>
                    </m:oMath>
                  </m:oMathPara>
                </a14:m>
                <a:endParaRPr lang="zh-CN" altLang="en-US" sz="2000" dirty="0"/>
              </a:p>
            </p:txBody>
          </p:sp>
        </mc:Choice>
        <mc:Fallback xmlns="">
          <p:sp>
            <p:nvSpPr>
              <p:cNvPr id="25" name="文本框 24">
                <a:extLst>
                  <a:ext uri="{FF2B5EF4-FFF2-40B4-BE49-F238E27FC236}">
                    <a16:creationId xmlns:a16="http://schemas.microsoft.com/office/drawing/2014/main" id="{4AAEA0BA-06E6-4468-86B7-2E840F68AD9C}"/>
                  </a:ext>
                </a:extLst>
              </p:cNvPr>
              <p:cNvSpPr txBox="1">
                <a:spLocks noRot="1" noChangeAspect="1" noMove="1" noResize="1" noEditPoints="1" noAdjustHandles="1" noChangeArrowheads="1" noChangeShapeType="1" noTextEdit="1"/>
              </p:cNvSpPr>
              <p:nvPr/>
            </p:nvSpPr>
            <p:spPr>
              <a:xfrm>
                <a:off x="7843154" y="5488741"/>
                <a:ext cx="4310745" cy="646331"/>
              </a:xfrm>
              <a:prstGeom prst="rect">
                <a:avLst/>
              </a:prstGeom>
              <a:blipFill>
                <a:blip r:embed="rId14"/>
                <a:stretch>
                  <a:fillRect/>
                </a:stretch>
              </a:blipFill>
            </p:spPr>
            <p:txBody>
              <a:bodyPr/>
              <a:lstStyle/>
              <a:p>
                <a:r>
                  <a:rPr lang="zh-CN" altLang="en-US">
                    <a:noFill/>
                  </a:rPr>
                  <a:t> </a:t>
                </a:r>
              </a:p>
            </p:txBody>
          </p:sp>
        </mc:Fallback>
      </mc:AlternateContent>
      <p:sp>
        <p:nvSpPr>
          <p:cNvPr id="26" name="矩形: 圆角 25">
            <a:extLst>
              <a:ext uri="{FF2B5EF4-FFF2-40B4-BE49-F238E27FC236}">
                <a16:creationId xmlns:a16="http://schemas.microsoft.com/office/drawing/2014/main" id="{2FAE0AD4-4E5C-4E25-B3B2-16CAE7BBF23C}"/>
              </a:ext>
            </a:extLst>
          </p:cNvPr>
          <p:cNvSpPr/>
          <p:nvPr/>
        </p:nvSpPr>
        <p:spPr>
          <a:xfrm>
            <a:off x="391886" y="1080001"/>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AC55FB6E-5742-4E5C-9242-D5CECA9BD135}"/>
              </a:ext>
            </a:extLst>
          </p:cNvPr>
          <p:cNvSpPr/>
          <p:nvPr/>
        </p:nvSpPr>
        <p:spPr>
          <a:xfrm>
            <a:off x="6330044" y="1078893"/>
            <a:ext cx="5372101" cy="182648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B5DE453C-3686-4E56-AA7C-EB164F9D9ACA}"/>
              </a:ext>
            </a:extLst>
          </p:cNvPr>
          <p:cNvCxnSpPr/>
          <p:nvPr/>
        </p:nvCxnSpPr>
        <p:spPr>
          <a:xfrm flipH="1">
            <a:off x="2830286" y="3764091"/>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5D93AC7-53EE-4646-A013-1BA9F4332BC4}"/>
              </a:ext>
            </a:extLst>
          </p:cNvPr>
          <p:cNvCxnSpPr/>
          <p:nvPr/>
        </p:nvCxnSpPr>
        <p:spPr>
          <a:xfrm flipH="1">
            <a:off x="8733055" y="3770924"/>
            <a:ext cx="21778" cy="31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1CCED10-4A79-43CB-9D39-37573318A93B}"/>
              </a:ext>
            </a:extLst>
          </p:cNvPr>
          <p:cNvCxnSpPr/>
          <p:nvPr/>
        </p:nvCxnSpPr>
        <p:spPr>
          <a:xfrm>
            <a:off x="4904014" y="3794027"/>
            <a:ext cx="332013" cy="175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F8D045D-CAE6-414A-8D41-D686A298D954}"/>
              </a:ext>
            </a:extLst>
          </p:cNvPr>
          <p:cNvCxnSpPr>
            <a:cxnSpLocks/>
          </p:cNvCxnSpPr>
          <p:nvPr/>
        </p:nvCxnSpPr>
        <p:spPr>
          <a:xfrm>
            <a:off x="10659831" y="3846557"/>
            <a:ext cx="655862" cy="183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5CF67F0-042D-44B1-A3D2-A78C59930A4F}"/>
              </a:ext>
            </a:extLst>
          </p:cNvPr>
          <p:cNvSpPr>
            <a:spLocks noGrp="1"/>
          </p:cNvSpPr>
          <p:nvPr>
            <p:ph type="sldNum" sz="quarter" idx="12"/>
          </p:nvPr>
        </p:nvSpPr>
        <p:spPr/>
        <p:txBody>
          <a:bodyPr/>
          <a:lstStyle/>
          <a:p>
            <a:fld id="{EC78E7B1-3FC2-4821-B144-3AA6EF938D0A}" type="slidenum">
              <a:rPr lang="zh-CN" altLang="en-US" sz="1400" b="1" smtClean="0"/>
              <a:pPr/>
              <a:t>37</a:t>
            </a:fld>
            <a:r>
              <a:rPr lang="zh-CN" altLang="en-US"/>
              <a:t> </a:t>
            </a:r>
            <a:r>
              <a:rPr lang="en-US" altLang="zh-CN"/>
              <a:t>/ 56</a:t>
            </a:r>
            <a:endParaRPr lang="zh-CN" altLang="en-US" dirty="0"/>
          </a:p>
        </p:txBody>
      </p:sp>
    </p:spTree>
    <p:extLst>
      <p:ext uri="{BB962C8B-B14F-4D97-AF65-F5344CB8AC3E}">
        <p14:creationId xmlns:p14="http://schemas.microsoft.com/office/powerpoint/2010/main" val="3226620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47F25-CB16-4C05-A2CD-6BEE03E2ADC9}"/>
              </a:ext>
            </a:extLst>
          </p:cNvPr>
          <p:cNvSpPr>
            <a:spLocks noGrp="1"/>
          </p:cNvSpPr>
          <p:nvPr>
            <p:ph type="title"/>
          </p:nvPr>
        </p:nvSpPr>
        <p:spPr/>
        <p:txBody>
          <a:bodyPr/>
          <a:lstStyle/>
          <a:p>
            <a:r>
              <a:rPr lang="zh-CN" altLang="en-US" dirty="0"/>
              <a:t>补码的运算</a:t>
            </a:r>
          </a:p>
        </p:txBody>
      </p:sp>
      <mc:AlternateContent xmlns:mc="http://schemas.openxmlformats.org/markup-compatibility/2006" xmlns:a14="http://schemas.microsoft.com/office/drawing/2010/main">
        <mc:Choice Requires="a14">
          <p:sp>
            <p:nvSpPr>
              <p:cNvPr id="5" name="TextBox 6">
                <a:extLst>
                  <a:ext uri="{FF2B5EF4-FFF2-40B4-BE49-F238E27FC236}">
                    <a16:creationId xmlns:a16="http://schemas.microsoft.com/office/drawing/2014/main" id="{9A08716A-FDE8-4A32-A46D-4C30C1CE948C}"/>
                  </a:ext>
                </a:extLst>
              </p:cNvPr>
              <p:cNvSpPr txBox="1"/>
              <p:nvPr/>
            </p:nvSpPr>
            <p:spPr>
              <a:xfrm>
                <a:off x="1200225" y="1235033"/>
                <a:ext cx="3891515" cy="52322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bg1">
                                  <a:lumMod val="50000"/>
                                </a:schemeClr>
                              </a:solidFill>
                              <a:latin typeface="Cambria Math" panose="02040503050406030204" pitchFamily="18" charset="0"/>
                            </a:rPr>
                          </m:ctrlPr>
                        </m:dPr>
                        <m:e>
                          <m:r>
                            <a:rPr lang="en-US" altLang="zh-CN" sz="2800" i="1">
                              <a:solidFill>
                                <a:schemeClr val="bg1">
                                  <a:lumMod val="50000"/>
                                </a:schemeClr>
                              </a:solidFill>
                              <a:latin typeface="Cambria Math" panose="02040503050406030204" pitchFamily="18" charset="0"/>
                            </a:rPr>
                            <m:t>𝑥</m:t>
                          </m:r>
                          <m:r>
                            <a:rPr lang="en-US" altLang="zh-CN" sz="2800" b="0" i="1" smtClean="0">
                              <a:solidFill>
                                <a:schemeClr val="bg1">
                                  <a:lumMod val="50000"/>
                                </a:schemeClr>
                              </a:solidFill>
                              <a:latin typeface="Cambria Math" panose="02040503050406030204" pitchFamily="18" charset="0"/>
                            </a:rPr>
                            <m:t>+</m:t>
                          </m:r>
                          <m:r>
                            <a:rPr lang="en-US" altLang="zh-CN" sz="2800" b="0" i="1" smtClean="0">
                              <a:solidFill>
                                <a:schemeClr val="bg1">
                                  <a:lumMod val="50000"/>
                                </a:schemeClr>
                              </a:solidFill>
                              <a:latin typeface="Cambria Math" panose="02040503050406030204" pitchFamily="18" charset="0"/>
                            </a:rPr>
                            <m:t>𝑦</m:t>
                          </m:r>
                        </m:e>
                      </m:d>
                      <m:r>
                        <a:rPr lang="zh-CN" altLang="en-US" sz="2800" i="1" baseline="-25000">
                          <a:solidFill>
                            <a:schemeClr val="bg1">
                              <a:lumMod val="50000"/>
                            </a:schemeClr>
                          </a:solidFill>
                          <a:latin typeface="Cambria Math"/>
                        </a:rPr>
                        <m:t>补</m:t>
                      </m:r>
                      <m:r>
                        <a:rPr lang="en-US" altLang="zh-CN" sz="2800" i="1">
                          <a:solidFill>
                            <a:schemeClr val="bg1">
                              <a:lumMod val="50000"/>
                            </a:schemeClr>
                          </a:solidFill>
                          <a:latin typeface="Cambria Math" panose="02040503050406030204" pitchFamily="18" charset="0"/>
                        </a:rPr>
                        <m:t>=</m:t>
                      </m:r>
                      <m:d>
                        <m:dPr>
                          <m:begChr m:val="["/>
                          <m:endChr m:val="]"/>
                          <m:ctrlPr>
                            <a:rPr lang="en-US" altLang="zh-CN" sz="2800" i="1">
                              <a:solidFill>
                                <a:schemeClr val="bg1">
                                  <a:lumMod val="50000"/>
                                </a:schemeClr>
                              </a:solidFill>
                              <a:latin typeface="Cambria Math" panose="02040503050406030204" pitchFamily="18" charset="0"/>
                            </a:rPr>
                          </m:ctrlPr>
                        </m:dPr>
                        <m:e>
                          <m:r>
                            <a:rPr lang="en-US" altLang="zh-CN" sz="2800" i="1">
                              <a:solidFill>
                                <a:schemeClr val="bg1">
                                  <a:lumMod val="50000"/>
                                </a:schemeClr>
                              </a:solidFill>
                              <a:latin typeface="Cambria Math" panose="02040503050406030204" pitchFamily="18" charset="0"/>
                            </a:rPr>
                            <m:t>𝑥</m:t>
                          </m:r>
                        </m:e>
                      </m:d>
                      <m:r>
                        <a:rPr lang="zh-CN" altLang="en-US" sz="2800" i="1" baseline="-25000">
                          <a:solidFill>
                            <a:schemeClr val="bg1">
                              <a:lumMod val="50000"/>
                            </a:schemeClr>
                          </a:solidFill>
                          <a:latin typeface="Cambria Math"/>
                        </a:rPr>
                        <m:t>补</m:t>
                      </m:r>
                      <m:r>
                        <a:rPr lang="en-US" altLang="zh-CN" sz="2800" i="1">
                          <a:solidFill>
                            <a:schemeClr val="bg1">
                              <a:lumMod val="50000"/>
                            </a:schemeClr>
                          </a:solidFill>
                          <a:latin typeface="Cambria Math"/>
                        </a:rPr>
                        <m:t>+</m:t>
                      </m:r>
                      <m:d>
                        <m:dPr>
                          <m:begChr m:val="["/>
                          <m:endChr m:val="]"/>
                          <m:ctrlPr>
                            <a:rPr lang="en-US" altLang="zh-CN" sz="2800" i="1">
                              <a:solidFill>
                                <a:schemeClr val="bg1">
                                  <a:lumMod val="50000"/>
                                </a:schemeClr>
                              </a:solidFill>
                              <a:latin typeface="Cambria Math" panose="02040503050406030204" pitchFamily="18" charset="0"/>
                            </a:rPr>
                          </m:ctrlPr>
                        </m:dPr>
                        <m:e>
                          <m:r>
                            <a:rPr lang="en-US" altLang="zh-CN" sz="2800" b="0" i="1" smtClean="0">
                              <a:solidFill>
                                <a:schemeClr val="bg1">
                                  <a:lumMod val="50000"/>
                                </a:schemeClr>
                              </a:solidFill>
                              <a:latin typeface="Cambria Math" panose="02040503050406030204" pitchFamily="18" charset="0"/>
                            </a:rPr>
                            <m:t>𝑦</m:t>
                          </m:r>
                        </m:e>
                      </m:d>
                      <m:r>
                        <a:rPr lang="zh-CN" altLang="en-US" sz="2800" i="1" baseline="-25000">
                          <a:solidFill>
                            <a:schemeClr val="bg1">
                              <a:lumMod val="50000"/>
                            </a:schemeClr>
                          </a:solidFill>
                          <a:latin typeface="Cambria Math"/>
                        </a:rPr>
                        <m:t>补</m:t>
                      </m:r>
                    </m:oMath>
                  </m:oMathPara>
                </a14:m>
                <a:endParaRPr lang="zh-CN" altLang="en-US" sz="2800" dirty="0">
                  <a:solidFill>
                    <a:schemeClr val="bg1">
                      <a:lumMod val="50000"/>
                    </a:schemeClr>
                  </a:solidFill>
                </a:endParaRPr>
              </a:p>
            </p:txBody>
          </p:sp>
        </mc:Choice>
        <mc:Fallback xmlns="">
          <p:sp>
            <p:nvSpPr>
              <p:cNvPr id="5" name="TextBox 6">
                <a:extLst>
                  <a:ext uri="{FF2B5EF4-FFF2-40B4-BE49-F238E27FC236}">
                    <a16:creationId xmlns:a16="http://schemas.microsoft.com/office/drawing/2014/main" id="{9A08716A-FDE8-4A32-A46D-4C30C1CE948C}"/>
                  </a:ext>
                </a:extLst>
              </p:cNvPr>
              <p:cNvSpPr txBox="1">
                <a:spLocks noRot="1" noChangeAspect="1" noMove="1" noResize="1" noEditPoints="1" noAdjustHandles="1" noChangeArrowheads="1" noChangeShapeType="1" noTextEdit="1"/>
              </p:cNvSpPr>
              <p:nvPr/>
            </p:nvSpPr>
            <p:spPr>
              <a:xfrm>
                <a:off x="1200225" y="1235033"/>
                <a:ext cx="3891515"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145">
                <a:extLst>
                  <a:ext uri="{FF2B5EF4-FFF2-40B4-BE49-F238E27FC236}">
                    <a16:creationId xmlns:a16="http://schemas.microsoft.com/office/drawing/2014/main" id="{1A099BD0-74D2-42DF-8EE9-7624A78DC012}"/>
                  </a:ext>
                </a:extLst>
              </p:cNvPr>
              <p:cNvSpPr txBox="1"/>
              <p:nvPr/>
            </p:nvSpPr>
            <p:spPr>
              <a:xfrm>
                <a:off x="6758886" y="1235033"/>
                <a:ext cx="4159216" cy="52322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i="1">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latin typeface="Cambria Math" panose="02040503050406030204" pitchFamily="18" charset="0"/>
                            </a:rPr>
                            <m:t>𝑦</m:t>
                          </m:r>
                        </m:e>
                      </m:d>
                      <m:r>
                        <a:rPr lang="zh-CN" altLang="en-US" sz="2800" i="1" baseline="-25000">
                          <a:latin typeface="Cambria Math"/>
                        </a:rPr>
                        <m:t>补</m:t>
                      </m:r>
                      <m:r>
                        <a:rPr lang="en-US" altLang="zh-CN" sz="2800" i="1" smtClean="0">
                          <a:latin typeface="Cambria Math"/>
                        </a:rPr>
                        <m:t>=</m:t>
                      </m:r>
                      <m:d>
                        <m:dPr>
                          <m:begChr m:val="["/>
                          <m:endChr m:val="]"/>
                          <m:ctrlPr>
                            <a:rPr lang="en-US" altLang="zh-CN" sz="2800" i="1" smtClean="0">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𝑥</m:t>
                          </m:r>
                        </m:e>
                      </m:d>
                      <m:r>
                        <a:rPr lang="zh-CN" altLang="en-US" sz="2800" i="1" baseline="-25000">
                          <a:solidFill>
                            <a:schemeClr val="tx1"/>
                          </a:solidFill>
                          <a:latin typeface="Cambria Math"/>
                        </a:rPr>
                        <m:t>补</m:t>
                      </m:r>
                      <m:r>
                        <a:rPr lang="en-US" altLang="zh-CN" sz="2800" i="1">
                          <a:latin typeface="Cambria Math"/>
                        </a:rPr>
                        <m:t>+</m:t>
                      </m:r>
                      <m:d>
                        <m:dPr>
                          <m:begChr m:val="["/>
                          <m:endChr m:val="]"/>
                          <m:ctrlPr>
                            <a:rPr lang="en-US" altLang="zh-CN" sz="2800" i="1">
                              <a:latin typeface="Cambria Math" panose="02040503050406030204" pitchFamily="18" charset="0"/>
                            </a:rPr>
                          </m:ctrlPr>
                        </m:dPr>
                        <m:e>
                          <m:r>
                            <a:rPr lang="en-US" altLang="zh-CN" sz="2800" b="0" i="1" smtClean="0">
                              <a:solidFill>
                                <a:srgbClr val="FF0000"/>
                              </a:solidFill>
                              <a:latin typeface="Cambria Math" panose="02040503050406030204" pitchFamily="18" charset="0"/>
                            </a:rPr>
                            <m:t>−</m:t>
                          </m:r>
                          <m:r>
                            <a:rPr lang="en-US" altLang="zh-CN" sz="2800" b="0" i="1" smtClean="0">
                              <a:latin typeface="Cambria Math" panose="02040503050406030204" pitchFamily="18" charset="0"/>
                            </a:rPr>
                            <m:t>𝑦</m:t>
                          </m:r>
                        </m:e>
                      </m:d>
                      <m:r>
                        <a:rPr lang="zh-CN" altLang="en-US" sz="2800" i="1" baseline="-25000">
                          <a:latin typeface="Cambria Math"/>
                        </a:rPr>
                        <m:t>补</m:t>
                      </m:r>
                    </m:oMath>
                  </m:oMathPara>
                </a14:m>
                <a:endParaRPr lang="zh-CN" altLang="en-US" sz="2800" dirty="0"/>
              </a:p>
            </p:txBody>
          </p:sp>
        </mc:Choice>
        <mc:Fallback xmlns="">
          <p:sp>
            <p:nvSpPr>
              <p:cNvPr id="6" name="TextBox 145">
                <a:extLst>
                  <a:ext uri="{FF2B5EF4-FFF2-40B4-BE49-F238E27FC236}">
                    <a16:creationId xmlns:a16="http://schemas.microsoft.com/office/drawing/2014/main" id="{1A099BD0-74D2-42DF-8EE9-7624A78DC012}"/>
                  </a:ext>
                </a:extLst>
              </p:cNvPr>
              <p:cNvSpPr txBox="1">
                <a:spLocks noRot="1" noChangeAspect="1" noMove="1" noResize="1" noEditPoints="1" noAdjustHandles="1" noChangeArrowheads="1" noChangeShapeType="1" noTextEdit="1"/>
              </p:cNvSpPr>
              <p:nvPr/>
            </p:nvSpPr>
            <p:spPr>
              <a:xfrm>
                <a:off x="6758886" y="1235033"/>
                <a:ext cx="41592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D2D3FBA-336F-4D39-84C9-5F71218C14D3}"/>
                  </a:ext>
                </a:extLst>
              </p:cNvPr>
              <p:cNvSpPr txBox="1"/>
              <p:nvPr/>
            </p:nvSpPr>
            <p:spPr>
              <a:xfrm>
                <a:off x="1900753" y="2196821"/>
                <a:ext cx="6147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lumMod val="50000"/>
                            </a:schemeClr>
                          </a:solidFill>
                          <a:latin typeface="Cambria Math" panose="02040503050406030204" pitchFamily="18" charset="0"/>
                        </a:rPr>
                        <m:t>【</m:t>
                      </m:r>
                      <m:r>
                        <a:rPr lang="zh-CN" altLang="en-US" sz="2400" i="1" smtClean="0">
                          <a:solidFill>
                            <a:schemeClr val="bg1">
                              <a:lumMod val="50000"/>
                            </a:schemeClr>
                          </a:solidFill>
                          <a:latin typeface="Cambria Math" panose="02040503050406030204" pitchFamily="18" charset="0"/>
                        </a:rPr>
                        <m:t>例</m:t>
                      </m:r>
                      <m:r>
                        <a:rPr lang="en-US" altLang="zh-CN" sz="2400" i="1">
                          <a:solidFill>
                            <a:schemeClr val="bg1">
                              <a:lumMod val="50000"/>
                            </a:schemeClr>
                          </a:solidFill>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=+0.1101</m:t>
                      </m:r>
                      <m:r>
                        <a:rPr lang="zh-CN" altLang="en-US" sz="2400" i="1">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=+0.0110</m:t>
                      </m:r>
                      <m:r>
                        <a:rPr lang="zh-CN" altLang="en-US" sz="2400" i="1">
                          <a:latin typeface="Cambria Math" panose="02040503050406030204" pitchFamily="18" charset="0"/>
                        </a:rPr>
                        <m:t>。</m:t>
                      </m:r>
                      <m:r>
                        <a:rPr lang="zh-CN" altLang="en-US" sz="2400" i="1" smtClean="0">
                          <a:latin typeface="Cambria Math" panose="02040503050406030204" pitchFamily="18" charset="0"/>
                        </a:rPr>
                        <m:t>求</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oMath>
                  </m:oMathPara>
                </a14:m>
                <a:endParaRPr lang="zh-CN" altLang="en-US" sz="2400" dirty="0"/>
              </a:p>
            </p:txBody>
          </p:sp>
        </mc:Choice>
        <mc:Fallback xmlns="">
          <p:sp>
            <p:nvSpPr>
              <p:cNvPr id="10" name="文本框 9">
                <a:extLst>
                  <a:ext uri="{FF2B5EF4-FFF2-40B4-BE49-F238E27FC236}">
                    <a16:creationId xmlns:a16="http://schemas.microsoft.com/office/drawing/2014/main" id="{DD2D3FBA-336F-4D39-84C9-5F71218C14D3}"/>
                  </a:ext>
                </a:extLst>
              </p:cNvPr>
              <p:cNvSpPr txBox="1">
                <a:spLocks noRot="1" noChangeAspect="1" noMove="1" noResize="1" noEditPoints="1" noAdjustHandles="1" noChangeArrowheads="1" noChangeShapeType="1" noTextEdit="1"/>
              </p:cNvSpPr>
              <p:nvPr/>
            </p:nvSpPr>
            <p:spPr>
              <a:xfrm>
                <a:off x="1900753" y="2196821"/>
                <a:ext cx="6147196" cy="369332"/>
              </a:xfrm>
              <a:prstGeom prst="rect">
                <a:avLst/>
              </a:prstGeom>
              <a:blipFill>
                <a:blip r:embed="rId4"/>
                <a:stretch>
                  <a:fillRect l="-1290" t="-8197" r="-595" b="-32787"/>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FDC14F18-D649-4262-9680-6277FB5919A6}"/>
              </a:ext>
            </a:extLst>
          </p:cNvPr>
          <p:cNvSpPr/>
          <p:nvPr/>
        </p:nvSpPr>
        <p:spPr>
          <a:xfrm>
            <a:off x="861306" y="1052785"/>
            <a:ext cx="10492494" cy="96707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91BF778-DE8E-4DDC-9E19-AB04A66788EE}"/>
                  </a:ext>
                </a:extLst>
              </p:cNvPr>
              <p:cNvSpPr txBox="1"/>
              <p:nvPr/>
            </p:nvSpPr>
            <p:spPr>
              <a:xfrm>
                <a:off x="3749496" y="4841895"/>
                <a:ext cx="278224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r>
                        <a:rPr lang="zh-CN" altLang="en-US" sz="2400" i="1" baseline="-25000">
                          <a:solidFill>
                            <a:schemeClr val="tx1"/>
                          </a:solidFill>
                          <a:latin typeface="Cambria Math"/>
                        </a:rPr>
                        <m:t>补</m:t>
                      </m:r>
                      <m:r>
                        <a:rPr lang="en-US" altLang="zh-CN" sz="2400" i="1" dirty="0" smtClean="0">
                          <a:latin typeface="Cambria Math" panose="02040503050406030204" pitchFamily="18" charset="0"/>
                        </a:rPr>
                        <m:t>=</m:t>
                      </m:r>
                      <m:r>
                        <a:rPr lang="en-US" altLang="zh-CN" sz="2400" b="1" i="1" spc="300" dirty="0" smtClean="0">
                          <a:solidFill>
                            <a:srgbClr val="FF0000"/>
                          </a:solidFill>
                          <a:latin typeface="Cambria Math" panose="02040503050406030204" pitchFamily="18" charset="0"/>
                        </a:rPr>
                        <m:t>𝟎</m:t>
                      </m:r>
                      <m:r>
                        <a:rPr lang="en-US" altLang="zh-CN" sz="2400" b="0" i="1" spc="300" dirty="0" smtClean="0">
                          <a:latin typeface="Cambria Math" panose="02040503050406030204" pitchFamily="18" charset="0"/>
                        </a:rPr>
                        <m:t>0.1101</m:t>
                      </m:r>
                    </m:oMath>
                  </m:oMathPara>
                </a14:m>
                <a:endParaRPr lang="zh-CN" altLang="en-US" sz="2400" spc="300" dirty="0"/>
              </a:p>
            </p:txBody>
          </p:sp>
        </mc:Choice>
        <mc:Fallback xmlns="">
          <p:sp>
            <p:nvSpPr>
              <p:cNvPr id="15" name="文本框 14">
                <a:extLst>
                  <a:ext uri="{FF2B5EF4-FFF2-40B4-BE49-F238E27FC236}">
                    <a16:creationId xmlns:a16="http://schemas.microsoft.com/office/drawing/2014/main" id="{E91BF778-DE8E-4DDC-9E19-AB04A66788EE}"/>
                  </a:ext>
                </a:extLst>
              </p:cNvPr>
              <p:cNvSpPr txBox="1">
                <a:spLocks noRot="1" noChangeAspect="1" noMove="1" noResize="1" noEditPoints="1" noAdjustHandles="1" noChangeArrowheads="1" noChangeShapeType="1" noTextEdit="1"/>
              </p:cNvSpPr>
              <p:nvPr/>
            </p:nvSpPr>
            <p:spPr>
              <a:xfrm>
                <a:off x="3749496" y="4841895"/>
                <a:ext cx="2782249" cy="461665"/>
              </a:xfrm>
              <a:prstGeom prst="rect">
                <a:avLst/>
              </a:prstGeom>
              <a:blipFill>
                <a:blip r:embed="rId5"/>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C2B9931-3E17-4096-82BC-233889DE43BB}"/>
                  </a:ext>
                </a:extLst>
              </p:cNvPr>
              <p:cNvSpPr txBox="1"/>
              <p:nvPr/>
            </p:nvSpPr>
            <p:spPr>
              <a:xfrm>
                <a:off x="3749496" y="2781955"/>
                <a:ext cx="283534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𝑦</m:t>
                          </m:r>
                        </m:e>
                      </m:d>
                      <m:r>
                        <a:rPr lang="zh-CN" altLang="en-US" sz="2400" i="1" baseline="-25000">
                          <a:solidFill>
                            <a:schemeClr val="tx1"/>
                          </a:solidFill>
                          <a:latin typeface="Cambria Math"/>
                        </a:rPr>
                        <m:t>补</m:t>
                      </m:r>
                      <m:r>
                        <a:rPr lang="en-US" altLang="zh-CN" sz="2400" i="1" dirty="0" smtClean="0">
                          <a:latin typeface="Cambria Math" panose="02040503050406030204" pitchFamily="18" charset="0"/>
                        </a:rPr>
                        <m:t>=</m:t>
                      </m:r>
                      <m:r>
                        <a:rPr lang="en-US" altLang="zh-CN" sz="2400" b="1" i="1" spc="300" dirty="0" smtClean="0">
                          <a:solidFill>
                            <a:srgbClr val="FF0000"/>
                          </a:solidFill>
                          <a:latin typeface="Cambria Math" panose="02040503050406030204" pitchFamily="18" charset="0"/>
                        </a:rPr>
                        <m:t>𝟎</m:t>
                      </m:r>
                      <m:r>
                        <a:rPr lang="en-US" altLang="zh-CN" sz="2400" b="0" i="1" spc="300" dirty="0" smtClean="0">
                          <a:latin typeface="Cambria Math" panose="02040503050406030204" pitchFamily="18" charset="0"/>
                        </a:rPr>
                        <m:t>0.0110</m:t>
                      </m:r>
                    </m:oMath>
                  </m:oMathPara>
                </a14:m>
                <a:endParaRPr lang="zh-CN" altLang="en-US" sz="2400" spc="300" dirty="0"/>
              </a:p>
            </p:txBody>
          </p:sp>
        </mc:Choice>
        <mc:Fallback xmlns="">
          <p:sp>
            <p:nvSpPr>
              <p:cNvPr id="16" name="文本框 15">
                <a:extLst>
                  <a:ext uri="{FF2B5EF4-FFF2-40B4-BE49-F238E27FC236}">
                    <a16:creationId xmlns:a16="http://schemas.microsoft.com/office/drawing/2014/main" id="{9C2B9931-3E17-4096-82BC-233889DE43BB}"/>
                  </a:ext>
                </a:extLst>
              </p:cNvPr>
              <p:cNvSpPr txBox="1">
                <a:spLocks noRot="1" noChangeAspect="1" noMove="1" noResize="1" noEditPoints="1" noAdjustHandles="1" noChangeArrowheads="1" noChangeShapeType="1" noTextEdit="1"/>
              </p:cNvSpPr>
              <p:nvPr/>
            </p:nvSpPr>
            <p:spPr>
              <a:xfrm>
                <a:off x="3749496" y="2781955"/>
                <a:ext cx="2835343" cy="461665"/>
              </a:xfrm>
              <a:prstGeom prst="rect">
                <a:avLst/>
              </a:prstGeom>
              <a:blipFill>
                <a:blip r:embed="rId6"/>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9033721-DB39-403B-AD4D-BC03F2F660FC}"/>
                  </a:ext>
                </a:extLst>
              </p:cNvPr>
              <p:cNvSpPr txBox="1"/>
              <p:nvPr/>
            </p:nvSpPr>
            <p:spPr>
              <a:xfrm>
                <a:off x="3525321" y="3468602"/>
                <a:ext cx="310671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e>
                      </m:d>
                      <m:r>
                        <a:rPr lang="zh-CN" altLang="en-US" sz="2400" i="1" baseline="-25000">
                          <a:latin typeface="Cambria Math" panose="02040503050406030204" pitchFamily="18" charset="0"/>
                        </a:rPr>
                        <m:t>反</m:t>
                      </m:r>
                      <m:r>
                        <a:rPr lang="en-US" altLang="zh-CN" sz="2400" i="1" dirty="0" smtClean="0">
                          <a:latin typeface="Cambria Math" panose="02040503050406030204" pitchFamily="18" charset="0"/>
                        </a:rPr>
                        <m:t>=</m:t>
                      </m:r>
                      <m:r>
                        <a:rPr lang="en-US" altLang="zh-CN" sz="2400" b="1" i="1" spc="300" dirty="0" smtClean="0">
                          <a:solidFill>
                            <a:srgbClr val="FF0000"/>
                          </a:solidFill>
                          <a:latin typeface="Cambria Math" panose="02040503050406030204" pitchFamily="18" charset="0"/>
                        </a:rPr>
                        <m:t>𝟏</m:t>
                      </m:r>
                      <m:r>
                        <a:rPr lang="en-US" altLang="zh-CN" sz="2400" b="0" i="1" spc="300" dirty="0" smtClean="0">
                          <a:latin typeface="Cambria Math" panose="02040503050406030204" pitchFamily="18" charset="0"/>
                        </a:rPr>
                        <m:t>1.1001</m:t>
                      </m:r>
                    </m:oMath>
                  </m:oMathPara>
                </a14:m>
                <a:endParaRPr lang="zh-CN" altLang="en-US" sz="2400" spc="300" dirty="0"/>
              </a:p>
            </p:txBody>
          </p:sp>
        </mc:Choice>
        <mc:Fallback xmlns="">
          <p:sp>
            <p:nvSpPr>
              <p:cNvPr id="17" name="文本框 16">
                <a:extLst>
                  <a:ext uri="{FF2B5EF4-FFF2-40B4-BE49-F238E27FC236}">
                    <a16:creationId xmlns:a16="http://schemas.microsoft.com/office/drawing/2014/main" id="{59033721-DB39-403B-AD4D-BC03F2F660FC}"/>
                  </a:ext>
                </a:extLst>
              </p:cNvPr>
              <p:cNvSpPr txBox="1">
                <a:spLocks noRot="1" noChangeAspect="1" noMove="1" noResize="1" noEditPoints="1" noAdjustHandles="1" noChangeArrowheads="1" noChangeShapeType="1" noTextEdit="1"/>
              </p:cNvSpPr>
              <p:nvPr/>
            </p:nvSpPr>
            <p:spPr>
              <a:xfrm>
                <a:off x="3525321" y="3468602"/>
                <a:ext cx="3106713" cy="461665"/>
              </a:xfrm>
              <a:prstGeom prst="rect">
                <a:avLst/>
              </a:prstGeom>
              <a:blipFill>
                <a:blip r:embed="rId7"/>
                <a:stretch>
                  <a:fillRect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393B7D3-2BE0-4D47-AE80-7761006CAC3F}"/>
                  </a:ext>
                </a:extLst>
              </p:cNvPr>
              <p:cNvSpPr txBox="1"/>
              <p:nvPr/>
            </p:nvSpPr>
            <p:spPr>
              <a:xfrm>
                <a:off x="3525322" y="4155249"/>
                <a:ext cx="3106712"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𝑦</m:t>
                          </m:r>
                        </m:e>
                      </m:d>
                      <m:r>
                        <a:rPr lang="zh-CN" altLang="en-US" sz="2400" i="1" baseline="-25000">
                          <a:latin typeface="Cambria Math" panose="02040503050406030204" pitchFamily="18" charset="0"/>
                        </a:rPr>
                        <m:t>补</m:t>
                      </m:r>
                      <m:r>
                        <a:rPr lang="en-US" altLang="zh-CN" sz="2400" i="1" dirty="0" smtClean="0">
                          <a:latin typeface="Cambria Math" panose="02040503050406030204" pitchFamily="18" charset="0"/>
                        </a:rPr>
                        <m:t>=</m:t>
                      </m:r>
                      <m:r>
                        <a:rPr lang="en-US" altLang="zh-CN" sz="2400" b="1" i="1" spc="300" dirty="0" smtClean="0">
                          <a:solidFill>
                            <a:srgbClr val="FF0000"/>
                          </a:solidFill>
                          <a:latin typeface="Cambria Math" panose="02040503050406030204" pitchFamily="18" charset="0"/>
                        </a:rPr>
                        <m:t>𝟏</m:t>
                      </m:r>
                      <m:r>
                        <a:rPr lang="en-US" altLang="zh-CN" sz="2400" b="0" i="1" spc="300" dirty="0" smtClean="0">
                          <a:latin typeface="Cambria Math" panose="02040503050406030204" pitchFamily="18" charset="0"/>
                        </a:rPr>
                        <m:t>1.1010</m:t>
                      </m:r>
                    </m:oMath>
                  </m:oMathPara>
                </a14:m>
                <a:endParaRPr lang="zh-CN" altLang="en-US" sz="2400" spc="300" dirty="0"/>
              </a:p>
            </p:txBody>
          </p:sp>
        </mc:Choice>
        <mc:Fallback xmlns="">
          <p:sp>
            <p:nvSpPr>
              <p:cNvPr id="18" name="文本框 17">
                <a:extLst>
                  <a:ext uri="{FF2B5EF4-FFF2-40B4-BE49-F238E27FC236}">
                    <a16:creationId xmlns:a16="http://schemas.microsoft.com/office/drawing/2014/main" id="{2393B7D3-2BE0-4D47-AE80-7761006CAC3F}"/>
                  </a:ext>
                </a:extLst>
              </p:cNvPr>
              <p:cNvSpPr txBox="1">
                <a:spLocks noRot="1" noChangeAspect="1" noMove="1" noResize="1" noEditPoints="1" noAdjustHandles="1" noChangeArrowheads="1" noChangeShapeType="1" noTextEdit="1"/>
              </p:cNvSpPr>
              <p:nvPr/>
            </p:nvSpPr>
            <p:spPr>
              <a:xfrm>
                <a:off x="3525322" y="4155249"/>
                <a:ext cx="3106712" cy="461665"/>
              </a:xfrm>
              <a:prstGeom prst="rect">
                <a:avLst/>
              </a:prstGeom>
              <a:blipFill>
                <a:blip r:embed="rId8"/>
                <a:stretch>
                  <a:fillRect b="-16000"/>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315D6C1B-5FC1-4A5D-B428-4CB08591E0D2}"/>
              </a:ext>
            </a:extLst>
          </p:cNvPr>
          <p:cNvCxnSpPr/>
          <p:nvPr/>
        </p:nvCxnSpPr>
        <p:spPr>
          <a:xfrm>
            <a:off x="2048237" y="5388306"/>
            <a:ext cx="43596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11F34C5-7034-45EC-83FD-016C439545A4}"/>
              </a:ext>
            </a:extLst>
          </p:cNvPr>
          <p:cNvSpPr txBox="1"/>
          <p:nvPr/>
        </p:nvSpPr>
        <p:spPr>
          <a:xfrm>
            <a:off x="2147350" y="4841895"/>
            <a:ext cx="470000" cy="584775"/>
          </a:xfrm>
          <a:prstGeom prst="rect">
            <a:avLst/>
          </a:prstGeom>
          <a:noFill/>
        </p:spPr>
        <p:txBody>
          <a:bodyPr wrap="none" rtlCol="0">
            <a:spAutoFit/>
          </a:bodyPr>
          <a:lstStyle/>
          <a:p>
            <a:r>
              <a:rPr lang="en-US" altLang="zh-CN" sz="3200" b="1" dirty="0"/>
              <a:t>+</a:t>
            </a:r>
            <a:endParaRPr lang="zh-CN" altLang="en-US" sz="2400" b="1"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82633A5-AD15-4D13-85EA-49BA0463293B}"/>
                  </a:ext>
                </a:extLst>
              </p:cNvPr>
              <p:cNvSpPr txBox="1"/>
              <p:nvPr/>
            </p:nvSpPr>
            <p:spPr>
              <a:xfrm>
                <a:off x="3034938" y="5529537"/>
                <a:ext cx="334342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latin typeface="Cambria Math" panose="02040503050406030204" pitchFamily="18" charset="0"/>
                            </a:rPr>
                            <m:t>𝑦</m:t>
                          </m:r>
                        </m:e>
                      </m:d>
                      <m:r>
                        <a:rPr lang="zh-CN" altLang="en-US" sz="2400" i="1" baseline="-25000">
                          <a:latin typeface="Cambria Math"/>
                        </a:rPr>
                        <m:t>补</m:t>
                      </m:r>
                      <m:r>
                        <a:rPr lang="en-US" altLang="zh-CN" sz="2400" i="1" smtClean="0">
                          <a:latin typeface="Cambria Math"/>
                        </a:rPr>
                        <m:t>=</m:t>
                      </m:r>
                      <m:r>
                        <a:rPr lang="en-US" altLang="zh-CN" sz="2400" b="0" i="1" spc="300" smtClean="0">
                          <a:solidFill>
                            <a:srgbClr val="C00000"/>
                          </a:solidFill>
                          <a:latin typeface="Cambria Math" panose="02040503050406030204" pitchFamily="18" charset="0"/>
                        </a:rPr>
                        <m:t>1</m:t>
                      </m:r>
                      <m:r>
                        <a:rPr lang="en-US" altLang="zh-CN" sz="2400" b="1" i="1" spc="300" smtClean="0">
                          <a:solidFill>
                            <a:srgbClr val="FF0000"/>
                          </a:solidFill>
                          <a:latin typeface="Cambria Math" panose="02040503050406030204" pitchFamily="18" charset="0"/>
                        </a:rPr>
                        <m:t>𝟎</m:t>
                      </m:r>
                      <m:r>
                        <a:rPr lang="en-US" altLang="zh-CN" sz="2400" b="0" i="1" spc="300" smtClean="0">
                          <a:latin typeface="Cambria Math" panose="02040503050406030204" pitchFamily="18" charset="0"/>
                        </a:rPr>
                        <m:t>0.0111</m:t>
                      </m:r>
                    </m:oMath>
                  </m:oMathPara>
                </a14:m>
                <a:endParaRPr lang="zh-CN" altLang="en-US" sz="2400" spc="300" dirty="0"/>
              </a:p>
            </p:txBody>
          </p:sp>
        </mc:Choice>
        <mc:Fallback xmlns="">
          <p:sp>
            <p:nvSpPr>
              <p:cNvPr id="23" name="文本框 22">
                <a:extLst>
                  <a:ext uri="{FF2B5EF4-FFF2-40B4-BE49-F238E27FC236}">
                    <a16:creationId xmlns:a16="http://schemas.microsoft.com/office/drawing/2014/main" id="{A82633A5-AD15-4D13-85EA-49BA0463293B}"/>
                  </a:ext>
                </a:extLst>
              </p:cNvPr>
              <p:cNvSpPr txBox="1">
                <a:spLocks noRot="1" noChangeAspect="1" noMove="1" noResize="1" noEditPoints="1" noAdjustHandles="1" noChangeArrowheads="1" noChangeShapeType="1" noTextEdit="1"/>
              </p:cNvSpPr>
              <p:nvPr/>
            </p:nvSpPr>
            <p:spPr>
              <a:xfrm>
                <a:off x="3034938" y="5529537"/>
                <a:ext cx="3343427" cy="461665"/>
              </a:xfrm>
              <a:prstGeom prst="rect">
                <a:avLst/>
              </a:prstGeom>
              <a:blipFill>
                <a:blip r:embed="rId9"/>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E8E794F-315A-40ED-8B06-C18A0E5F60B7}"/>
                  </a:ext>
                </a:extLst>
              </p:cNvPr>
              <p:cNvSpPr txBox="1"/>
              <p:nvPr/>
            </p:nvSpPr>
            <p:spPr>
              <a:xfrm>
                <a:off x="7835812" y="5622967"/>
                <a:ext cx="3899850" cy="523220"/>
              </a:xfrm>
              <a:prstGeom prst="rect">
                <a:avLst/>
              </a:prstGeom>
              <a:noFill/>
            </p:spPr>
            <p:txBody>
              <a:bodyPr wrap="none" rtlCol="0">
                <a:spAutoFit/>
              </a:bodyPr>
              <a:lstStyle/>
              <a:p>
                <a:r>
                  <a:rPr lang="zh-CN" altLang="en-US" sz="2800" dirty="0"/>
                  <a:t>真值：</a:t>
                </a:r>
                <a14:m>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=+0.0111</m:t>
                    </m:r>
                  </m:oMath>
                </a14:m>
                <a:endParaRPr lang="zh-CN" altLang="en-US" sz="2800" spc="300" dirty="0"/>
              </a:p>
            </p:txBody>
          </p:sp>
        </mc:Choice>
        <mc:Fallback xmlns="">
          <p:sp>
            <p:nvSpPr>
              <p:cNvPr id="25" name="文本框 24">
                <a:extLst>
                  <a:ext uri="{FF2B5EF4-FFF2-40B4-BE49-F238E27FC236}">
                    <a16:creationId xmlns:a16="http://schemas.microsoft.com/office/drawing/2014/main" id="{3E8E794F-315A-40ED-8B06-C18A0E5F60B7}"/>
                  </a:ext>
                </a:extLst>
              </p:cNvPr>
              <p:cNvSpPr txBox="1">
                <a:spLocks noRot="1" noChangeAspect="1" noMove="1" noResize="1" noEditPoints="1" noAdjustHandles="1" noChangeArrowheads="1" noChangeShapeType="1" noTextEdit="1"/>
              </p:cNvSpPr>
              <p:nvPr/>
            </p:nvSpPr>
            <p:spPr>
              <a:xfrm>
                <a:off x="7835812" y="5622967"/>
                <a:ext cx="3899850" cy="523220"/>
              </a:xfrm>
              <a:prstGeom prst="rect">
                <a:avLst/>
              </a:prstGeom>
              <a:blipFill>
                <a:blip r:embed="rId10"/>
                <a:stretch>
                  <a:fillRect l="-3125" t="-11628" b="-31395"/>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F478E009-7C93-4168-B2C5-0E1266DDA1FE}"/>
              </a:ext>
            </a:extLst>
          </p:cNvPr>
          <p:cNvSpPr/>
          <p:nvPr/>
        </p:nvSpPr>
        <p:spPr>
          <a:xfrm>
            <a:off x="1739043" y="4036667"/>
            <a:ext cx="5447131" cy="209068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0026A46-350B-4CD8-8F18-3387A5B85627}"/>
              </a:ext>
            </a:extLst>
          </p:cNvPr>
          <p:cNvSpPr txBox="1"/>
          <p:nvPr/>
        </p:nvSpPr>
        <p:spPr>
          <a:xfrm>
            <a:off x="3646580" y="6261997"/>
            <a:ext cx="2492990" cy="400110"/>
          </a:xfrm>
          <a:prstGeom prst="wedgeRectCallout">
            <a:avLst>
              <a:gd name="adj1" fmla="val -5612"/>
              <a:gd name="adj2" fmla="val -121804"/>
            </a:avLst>
          </a:prstGeom>
          <a:noFill/>
          <a:ln>
            <a:solidFill>
              <a:schemeClr val="bg1">
                <a:lumMod val="50000"/>
              </a:schemeClr>
            </a:solidFill>
          </a:ln>
        </p:spPr>
        <p:txBody>
          <a:bodyPr wrap="none" rtlCol="0">
            <a:spAutoFit/>
          </a:bodyPr>
          <a:lstStyle/>
          <a:p>
            <a:r>
              <a:rPr lang="zh-CN" altLang="en-US" sz="2000" dirty="0">
                <a:solidFill>
                  <a:srgbClr val="C00000"/>
                </a:solidFill>
              </a:rPr>
              <a:t>符号位的进位要</a:t>
            </a:r>
            <a:r>
              <a:rPr lang="zh-CN" altLang="en-US" sz="2000" b="1" dirty="0">
                <a:solidFill>
                  <a:srgbClr val="C00000"/>
                </a:solidFill>
              </a:rPr>
              <a:t>抛弃</a:t>
            </a:r>
            <a:endParaRPr lang="zh-CN" altLang="en-US" b="1" dirty="0">
              <a:solidFill>
                <a:srgbClr val="C00000"/>
              </a:solidFill>
            </a:endParaRPr>
          </a:p>
        </p:txBody>
      </p:sp>
      <p:sp>
        <p:nvSpPr>
          <p:cNvPr id="7" name="Slide Number Placeholder 6">
            <a:extLst>
              <a:ext uri="{FF2B5EF4-FFF2-40B4-BE49-F238E27FC236}">
                <a16:creationId xmlns:a16="http://schemas.microsoft.com/office/drawing/2014/main" id="{0DA60729-A0A8-403F-B74A-0965FAFBDACC}"/>
              </a:ext>
            </a:extLst>
          </p:cNvPr>
          <p:cNvSpPr>
            <a:spLocks noGrp="1"/>
          </p:cNvSpPr>
          <p:nvPr>
            <p:ph type="sldNum" sz="quarter" idx="12"/>
          </p:nvPr>
        </p:nvSpPr>
        <p:spPr/>
        <p:txBody>
          <a:bodyPr/>
          <a:lstStyle/>
          <a:p>
            <a:fld id="{EC78E7B1-3FC2-4821-B144-3AA6EF938D0A}" type="slidenum">
              <a:rPr lang="zh-CN" altLang="en-US" sz="1400" b="1" smtClean="0"/>
              <a:pPr/>
              <a:t>38</a:t>
            </a:fld>
            <a:r>
              <a:rPr lang="zh-CN" altLang="en-US"/>
              <a:t> </a:t>
            </a:r>
            <a:r>
              <a:rPr lang="en-US" altLang="zh-CN"/>
              <a:t>/ 56</a:t>
            </a:r>
            <a:endParaRPr lang="zh-CN" altLang="en-US" dirty="0"/>
          </a:p>
        </p:txBody>
      </p:sp>
    </p:spTree>
    <p:extLst>
      <p:ext uri="{BB962C8B-B14F-4D97-AF65-F5344CB8AC3E}">
        <p14:creationId xmlns:p14="http://schemas.microsoft.com/office/powerpoint/2010/main" val="1469067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位</a:t>
            </a:r>
            <a:r>
              <a:rPr lang="zh-CN" altLang="en-US" b="1" dirty="0"/>
              <a:t>有符号</a:t>
            </a:r>
            <a:r>
              <a:rPr lang="zh-CN" altLang="en-US" dirty="0"/>
              <a:t>二进制数 </a:t>
            </a:r>
            <a:r>
              <a:rPr lang="zh-CN" altLang="en-US" sz="3200" dirty="0"/>
              <a:t>的 </a:t>
            </a:r>
            <a:r>
              <a:rPr lang="zh-CN" altLang="en-US" dirty="0"/>
              <a:t>原码、反码、补码</a:t>
            </a:r>
          </a:p>
        </p:txBody>
      </p:sp>
      <p:graphicFrame>
        <p:nvGraphicFramePr>
          <p:cNvPr id="8" name="表格 7">
            <a:extLst>
              <a:ext uri="{FF2B5EF4-FFF2-40B4-BE49-F238E27FC236}">
                <a16:creationId xmlns:a16="http://schemas.microsoft.com/office/drawing/2014/main" id="{97FD3DE0-A567-4679-A740-94ABE35E35FB}"/>
              </a:ext>
            </a:extLst>
          </p:cNvPr>
          <p:cNvGraphicFramePr>
            <a:graphicFrameLocks noGrp="1"/>
          </p:cNvGraphicFramePr>
          <p:nvPr>
            <p:extLst>
              <p:ext uri="{D42A27DB-BD31-4B8C-83A1-F6EECF244321}">
                <p14:modId xmlns:p14="http://schemas.microsoft.com/office/powerpoint/2010/main" val="2957869893"/>
              </p:ext>
            </p:extLst>
          </p:nvPr>
        </p:nvGraphicFramePr>
        <p:xfrm>
          <a:off x="229702" y="1069144"/>
          <a:ext cx="5681080" cy="5531730"/>
        </p:xfrm>
        <a:graphic>
          <a:graphicData uri="http://schemas.openxmlformats.org/drawingml/2006/table">
            <a:tbl>
              <a:tblPr firstRow="1" bandRow="1">
                <a:tableStyleId>{5FD0F851-EC5A-4D38-B0AD-8093EC10F338}</a:tableStyleId>
              </a:tblPr>
              <a:tblGrid>
                <a:gridCol w="1109079">
                  <a:extLst>
                    <a:ext uri="{9D8B030D-6E8A-4147-A177-3AD203B41FA5}">
                      <a16:colId xmlns:a16="http://schemas.microsoft.com/office/drawing/2014/main" val="612544513"/>
                    </a:ext>
                  </a:extLst>
                </a:gridCol>
                <a:gridCol w="1545631">
                  <a:extLst>
                    <a:ext uri="{9D8B030D-6E8A-4147-A177-3AD203B41FA5}">
                      <a16:colId xmlns:a16="http://schemas.microsoft.com/office/drawing/2014/main" val="2278920763"/>
                    </a:ext>
                  </a:extLst>
                </a:gridCol>
                <a:gridCol w="1606100">
                  <a:extLst>
                    <a:ext uri="{9D8B030D-6E8A-4147-A177-3AD203B41FA5}">
                      <a16:colId xmlns:a16="http://schemas.microsoft.com/office/drawing/2014/main" val="4104985249"/>
                    </a:ext>
                  </a:extLst>
                </a:gridCol>
                <a:gridCol w="1420270">
                  <a:extLst>
                    <a:ext uri="{9D8B030D-6E8A-4147-A177-3AD203B41FA5}">
                      <a16:colId xmlns:a16="http://schemas.microsoft.com/office/drawing/2014/main" val="2344477234"/>
                    </a:ext>
                  </a:extLst>
                </a:gridCol>
              </a:tblGrid>
              <a:tr h="553173">
                <a:tc>
                  <a:txBody>
                    <a:bodyPr/>
                    <a:lstStyle/>
                    <a:p>
                      <a:pPr algn="ctr"/>
                      <a:r>
                        <a:rPr lang="zh-CN" altLang="en-US" dirty="0"/>
                        <a:t>十进制</a:t>
                      </a:r>
                    </a:p>
                  </a:txBody>
                  <a:tcPr anchor="ctr"/>
                </a:tc>
                <a:tc>
                  <a:txBody>
                    <a:bodyPr/>
                    <a:lstStyle/>
                    <a:p>
                      <a:pPr algn="ctr"/>
                      <a:r>
                        <a:rPr lang="zh-CN" altLang="en-US" dirty="0"/>
                        <a:t>原码</a:t>
                      </a:r>
                    </a:p>
                  </a:txBody>
                  <a:tcPr anchor="ctr"/>
                </a:tc>
                <a:tc>
                  <a:txBody>
                    <a:bodyPr/>
                    <a:lstStyle/>
                    <a:p>
                      <a:pPr algn="ctr"/>
                      <a:r>
                        <a:rPr lang="zh-CN" altLang="en-US" dirty="0"/>
                        <a:t>反码</a:t>
                      </a:r>
                    </a:p>
                  </a:txBody>
                  <a:tcPr anchor="ctr"/>
                </a:tc>
                <a:tc>
                  <a:txBody>
                    <a:bodyPr/>
                    <a:lstStyle/>
                    <a:p>
                      <a:pPr algn="ctr"/>
                      <a:r>
                        <a:rPr lang="zh-CN" altLang="en-US" dirty="0"/>
                        <a:t>补码</a:t>
                      </a:r>
                    </a:p>
                  </a:txBody>
                  <a:tcPr anchor="ctr"/>
                </a:tc>
                <a:extLst>
                  <a:ext uri="{0D108BD9-81ED-4DB2-BD59-A6C34878D82A}">
                    <a16:rowId xmlns:a16="http://schemas.microsoft.com/office/drawing/2014/main" val="2675747336"/>
                  </a:ext>
                </a:extLst>
              </a:tr>
              <a:tr h="553173">
                <a:tc>
                  <a:txBody>
                    <a:bodyPr/>
                    <a:lstStyle/>
                    <a:p>
                      <a:pPr algn="ctr"/>
                      <a:r>
                        <a:rPr lang="en-US" altLang="zh-CN" sz="2000" b="1" dirty="0">
                          <a:solidFill>
                            <a:srgbClr val="FF0000"/>
                          </a:solidFill>
                        </a:rPr>
                        <a:t>+</a:t>
                      </a:r>
                      <a:r>
                        <a:rPr lang="en-US" altLang="zh-CN" sz="2000" b="1" dirty="0">
                          <a:solidFill>
                            <a:schemeClr val="accent1"/>
                          </a:solidFill>
                        </a:rPr>
                        <a:t>0</a:t>
                      </a:r>
                      <a:endParaRPr lang="zh-CN" altLang="en-US" sz="2000" b="1" dirty="0">
                        <a:solidFill>
                          <a:schemeClr val="accent1"/>
                        </a:solidFill>
                      </a:endParaRPr>
                    </a:p>
                  </a:txBody>
                  <a:tcPr anchor="ctr"/>
                </a:tc>
                <a:tc>
                  <a:txBody>
                    <a:bodyPr/>
                    <a:lstStyle/>
                    <a:p>
                      <a:pPr algn="ctr"/>
                      <a:r>
                        <a:rPr lang="en-US" altLang="zh-CN" sz="2000" b="0" dirty="0">
                          <a:solidFill>
                            <a:srgbClr val="FF0000"/>
                          </a:solidFill>
                        </a:rPr>
                        <a:t>0</a:t>
                      </a:r>
                      <a:r>
                        <a:rPr lang="en-US" altLang="zh-CN" sz="2000" b="0" dirty="0">
                          <a:solidFill>
                            <a:schemeClr val="accent1"/>
                          </a:solidFill>
                        </a:rPr>
                        <a:t>000</a:t>
                      </a:r>
                      <a:endParaRPr lang="zh-CN" altLang="en-US" sz="2000" b="0" dirty="0">
                        <a:solidFill>
                          <a:schemeClr val="accent1"/>
                        </a:solidFill>
                      </a:endParaRPr>
                    </a:p>
                  </a:txBody>
                  <a:tcPr anchor="ctr"/>
                </a:tc>
                <a:tc>
                  <a:txBody>
                    <a:bodyPr/>
                    <a:lstStyle/>
                    <a:p>
                      <a:pPr algn="ctr"/>
                      <a:r>
                        <a:rPr lang="en-US" altLang="zh-CN" sz="2000" b="0" dirty="0">
                          <a:solidFill>
                            <a:srgbClr val="FF0000"/>
                          </a:solidFill>
                        </a:rPr>
                        <a:t>0</a:t>
                      </a:r>
                      <a:r>
                        <a:rPr lang="en-US" altLang="zh-CN" sz="2000" b="0" dirty="0">
                          <a:solidFill>
                            <a:schemeClr val="accent1"/>
                          </a:solidFill>
                        </a:rPr>
                        <a:t>000</a:t>
                      </a:r>
                      <a:endParaRPr lang="zh-CN" altLang="en-US" sz="2000" b="0" dirty="0">
                        <a:solidFill>
                          <a:schemeClr val="accent1"/>
                        </a:solidFill>
                      </a:endParaRPr>
                    </a:p>
                  </a:txBody>
                  <a:tcPr anchor="ctr"/>
                </a:tc>
                <a:tc>
                  <a:txBody>
                    <a:bodyPr/>
                    <a:lstStyle/>
                    <a:p>
                      <a:pPr algn="ctr"/>
                      <a:r>
                        <a:rPr lang="en-US" altLang="zh-CN" sz="2000" b="1" dirty="0">
                          <a:solidFill>
                            <a:srgbClr val="FF0000"/>
                          </a:solidFill>
                        </a:rPr>
                        <a:t>0</a:t>
                      </a:r>
                      <a:r>
                        <a:rPr lang="en-US" altLang="zh-CN" sz="2000" b="1" dirty="0">
                          <a:solidFill>
                            <a:schemeClr val="accent1"/>
                          </a:solidFill>
                        </a:rPr>
                        <a:t>000</a:t>
                      </a:r>
                      <a:endParaRPr lang="zh-CN" altLang="en-US" sz="2000" b="1" dirty="0">
                        <a:solidFill>
                          <a:schemeClr val="accent1"/>
                        </a:solidFill>
                      </a:endParaRPr>
                    </a:p>
                  </a:txBody>
                  <a:tcPr anchor="ctr"/>
                </a:tc>
                <a:extLst>
                  <a:ext uri="{0D108BD9-81ED-4DB2-BD59-A6C34878D82A}">
                    <a16:rowId xmlns:a16="http://schemas.microsoft.com/office/drawing/2014/main" val="3280243470"/>
                  </a:ext>
                </a:extLst>
              </a:tr>
              <a:tr h="553173">
                <a:tc>
                  <a:txBody>
                    <a:bodyPr/>
                    <a:lstStyle/>
                    <a:p>
                      <a:pPr algn="ctr"/>
                      <a:r>
                        <a:rPr lang="en-US" altLang="zh-CN" sz="2000" b="1" dirty="0">
                          <a:solidFill>
                            <a:srgbClr val="FF0000"/>
                          </a:solidFill>
                        </a:rPr>
                        <a:t>+</a:t>
                      </a:r>
                      <a:r>
                        <a:rPr lang="en-US" altLang="zh-CN" sz="2000" b="1" dirty="0"/>
                        <a:t>1</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001</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001</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001</a:t>
                      </a:r>
                      <a:endParaRPr lang="zh-CN" altLang="en-US" sz="2000" b="1" dirty="0"/>
                    </a:p>
                  </a:txBody>
                  <a:tcPr anchor="ctr"/>
                </a:tc>
                <a:extLst>
                  <a:ext uri="{0D108BD9-81ED-4DB2-BD59-A6C34878D82A}">
                    <a16:rowId xmlns:a16="http://schemas.microsoft.com/office/drawing/2014/main" val="4048906942"/>
                  </a:ext>
                </a:extLst>
              </a:tr>
              <a:tr h="553173">
                <a:tc>
                  <a:txBody>
                    <a:bodyPr/>
                    <a:lstStyle/>
                    <a:p>
                      <a:pPr algn="ctr"/>
                      <a:r>
                        <a:rPr lang="en-US" altLang="zh-CN" sz="2000" b="1" dirty="0">
                          <a:solidFill>
                            <a:srgbClr val="FF0000"/>
                          </a:solidFill>
                        </a:rPr>
                        <a:t>+</a:t>
                      </a:r>
                      <a:r>
                        <a:rPr lang="en-US" altLang="zh-CN" sz="2000" b="1" dirty="0"/>
                        <a:t>2</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010</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010</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010</a:t>
                      </a:r>
                      <a:endParaRPr lang="zh-CN" altLang="en-US" sz="2000" b="1" dirty="0"/>
                    </a:p>
                  </a:txBody>
                  <a:tcPr anchor="ctr"/>
                </a:tc>
                <a:extLst>
                  <a:ext uri="{0D108BD9-81ED-4DB2-BD59-A6C34878D82A}">
                    <a16:rowId xmlns:a16="http://schemas.microsoft.com/office/drawing/2014/main" val="4240954199"/>
                  </a:ext>
                </a:extLst>
              </a:tr>
              <a:tr h="553173">
                <a:tc>
                  <a:txBody>
                    <a:bodyPr/>
                    <a:lstStyle/>
                    <a:p>
                      <a:pPr algn="ctr"/>
                      <a:r>
                        <a:rPr lang="en-US" altLang="zh-CN" sz="2000" b="1" dirty="0">
                          <a:solidFill>
                            <a:srgbClr val="FF0000"/>
                          </a:solidFill>
                        </a:rPr>
                        <a:t>+</a:t>
                      </a:r>
                      <a:r>
                        <a:rPr lang="en-US" altLang="zh-CN" sz="2000" b="1" dirty="0"/>
                        <a:t>3</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011</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011</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011</a:t>
                      </a:r>
                      <a:endParaRPr lang="zh-CN" altLang="en-US" sz="2000" b="1" dirty="0"/>
                    </a:p>
                  </a:txBody>
                  <a:tcPr anchor="ctr"/>
                </a:tc>
                <a:extLst>
                  <a:ext uri="{0D108BD9-81ED-4DB2-BD59-A6C34878D82A}">
                    <a16:rowId xmlns:a16="http://schemas.microsoft.com/office/drawing/2014/main" val="690903820"/>
                  </a:ext>
                </a:extLst>
              </a:tr>
              <a:tr h="553173">
                <a:tc>
                  <a:txBody>
                    <a:bodyPr/>
                    <a:lstStyle/>
                    <a:p>
                      <a:pPr algn="ctr"/>
                      <a:r>
                        <a:rPr lang="en-US" altLang="zh-CN" sz="2000" b="1" dirty="0">
                          <a:solidFill>
                            <a:srgbClr val="FF0000"/>
                          </a:solidFill>
                        </a:rPr>
                        <a:t>+</a:t>
                      </a:r>
                      <a:r>
                        <a:rPr lang="en-US" altLang="zh-CN" sz="2000" b="1" dirty="0"/>
                        <a:t>4</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100</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100</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100</a:t>
                      </a:r>
                      <a:endParaRPr lang="zh-CN" altLang="en-US" sz="2000" b="1" dirty="0"/>
                    </a:p>
                  </a:txBody>
                  <a:tcPr anchor="ctr"/>
                </a:tc>
                <a:extLst>
                  <a:ext uri="{0D108BD9-81ED-4DB2-BD59-A6C34878D82A}">
                    <a16:rowId xmlns:a16="http://schemas.microsoft.com/office/drawing/2014/main" val="2758089538"/>
                  </a:ext>
                </a:extLst>
              </a:tr>
              <a:tr h="553173">
                <a:tc>
                  <a:txBody>
                    <a:bodyPr/>
                    <a:lstStyle/>
                    <a:p>
                      <a:pPr algn="ctr"/>
                      <a:r>
                        <a:rPr lang="en-US" altLang="zh-CN" sz="2000" b="1" dirty="0">
                          <a:solidFill>
                            <a:srgbClr val="FF0000"/>
                          </a:solidFill>
                        </a:rPr>
                        <a:t>+</a:t>
                      </a:r>
                      <a:r>
                        <a:rPr lang="en-US" altLang="zh-CN" sz="2000" b="1" dirty="0"/>
                        <a:t>5</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101</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101</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101</a:t>
                      </a:r>
                      <a:endParaRPr lang="zh-CN" altLang="en-US" sz="2000" b="1" dirty="0"/>
                    </a:p>
                  </a:txBody>
                  <a:tcPr anchor="ctr"/>
                </a:tc>
                <a:extLst>
                  <a:ext uri="{0D108BD9-81ED-4DB2-BD59-A6C34878D82A}">
                    <a16:rowId xmlns:a16="http://schemas.microsoft.com/office/drawing/2014/main" val="4169158755"/>
                  </a:ext>
                </a:extLst>
              </a:tr>
              <a:tr h="553173">
                <a:tc>
                  <a:txBody>
                    <a:bodyPr/>
                    <a:lstStyle/>
                    <a:p>
                      <a:pPr algn="ctr"/>
                      <a:r>
                        <a:rPr lang="en-US" altLang="zh-CN" sz="2000" b="1" dirty="0">
                          <a:solidFill>
                            <a:srgbClr val="FF0000"/>
                          </a:solidFill>
                        </a:rPr>
                        <a:t>+</a:t>
                      </a:r>
                      <a:r>
                        <a:rPr lang="en-US" altLang="zh-CN" sz="2000" b="1" dirty="0"/>
                        <a:t>6</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110</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110</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110</a:t>
                      </a:r>
                      <a:endParaRPr lang="zh-CN" altLang="en-US" sz="2000" b="1" dirty="0"/>
                    </a:p>
                  </a:txBody>
                  <a:tcPr anchor="ctr"/>
                </a:tc>
                <a:extLst>
                  <a:ext uri="{0D108BD9-81ED-4DB2-BD59-A6C34878D82A}">
                    <a16:rowId xmlns:a16="http://schemas.microsoft.com/office/drawing/2014/main" val="3128051402"/>
                  </a:ext>
                </a:extLst>
              </a:tr>
              <a:tr h="553173">
                <a:tc>
                  <a:txBody>
                    <a:bodyPr/>
                    <a:lstStyle/>
                    <a:p>
                      <a:pPr algn="ctr"/>
                      <a:r>
                        <a:rPr lang="en-US" altLang="zh-CN" sz="2000" b="1" dirty="0">
                          <a:solidFill>
                            <a:srgbClr val="FF0000"/>
                          </a:solidFill>
                        </a:rPr>
                        <a:t>+</a:t>
                      </a:r>
                      <a:r>
                        <a:rPr lang="en-US" altLang="zh-CN" sz="2000" b="1" dirty="0"/>
                        <a:t>7</a:t>
                      </a:r>
                      <a:endParaRPr lang="zh-CN" altLang="en-US" sz="2000" b="1" dirty="0"/>
                    </a:p>
                  </a:txBody>
                  <a:tcPr anchor="ctr"/>
                </a:tc>
                <a:tc>
                  <a:txBody>
                    <a:bodyPr/>
                    <a:lstStyle/>
                    <a:p>
                      <a:pPr algn="ctr"/>
                      <a:r>
                        <a:rPr lang="en-US" altLang="zh-CN" sz="2000" b="0" dirty="0">
                          <a:solidFill>
                            <a:srgbClr val="FF0000"/>
                          </a:solidFill>
                        </a:rPr>
                        <a:t>0</a:t>
                      </a:r>
                      <a:r>
                        <a:rPr lang="en-US" altLang="zh-CN" sz="2000" b="0" dirty="0"/>
                        <a:t>111</a:t>
                      </a:r>
                      <a:endParaRPr lang="zh-CN" altLang="en-US" sz="2000" b="0" dirty="0"/>
                    </a:p>
                  </a:txBody>
                  <a:tcPr anchor="ctr"/>
                </a:tc>
                <a:tc>
                  <a:txBody>
                    <a:bodyPr/>
                    <a:lstStyle/>
                    <a:p>
                      <a:pPr algn="ctr"/>
                      <a:r>
                        <a:rPr lang="en-US" altLang="zh-CN" sz="2000" b="0" dirty="0">
                          <a:solidFill>
                            <a:srgbClr val="FF0000"/>
                          </a:solidFill>
                        </a:rPr>
                        <a:t>0</a:t>
                      </a:r>
                      <a:r>
                        <a:rPr lang="en-US" altLang="zh-CN" sz="2000" b="0" dirty="0"/>
                        <a:t>111</a:t>
                      </a:r>
                      <a:endParaRPr lang="zh-CN" altLang="en-US" sz="2000" b="0" dirty="0"/>
                    </a:p>
                  </a:txBody>
                  <a:tcPr anchor="ctr"/>
                </a:tc>
                <a:tc>
                  <a:txBody>
                    <a:bodyPr/>
                    <a:lstStyle/>
                    <a:p>
                      <a:pPr algn="ctr"/>
                      <a:r>
                        <a:rPr lang="en-US" altLang="zh-CN" sz="2000" b="1" dirty="0">
                          <a:solidFill>
                            <a:srgbClr val="FF0000"/>
                          </a:solidFill>
                        </a:rPr>
                        <a:t>0</a:t>
                      </a:r>
                      <a:r>
                        <a:rPr lang="en-US" altLang="zh-CN" sz="2000" b="1" dirty="0"/>
                        <a:t>111</a:t>
                      </a:r>
                      <a:endParaRPr lang="zh-CN" altLang="en-US" sz="2000" b="1" dirty="0"/>
                    </a:p>
                  </a:txBody>
                  <a:tcPr anchor="ctr"/>
                </a:tc>
                <a:extLst>
                  <a:ext uri="{0D108BD9-81ED-4DB2-BD59-A6C34878D82A}">
                    <a16:rowId xmlns:a16="http://schemas.microsoft.com/office/drawing/2014/main" val="2060557689"/>
                  </a:ext>
                </a:extLst>
              </a:tr>
              <a:tr h="553173">
                <a:tc>
                  <a:txBody>
                    <a:bodyPr/>
                    <a:lstStyle/>
                    <a:p>
                      <a:pPr algn="ctr"/>
                      <a:r>
                        <a:rPr lang="en-US" altLang="zh-CN" sz="2000" b="0" dirty="0"/>
                        <a:t>——</a:t>
                      </a:r>
                      <a:endParaRPr lang="zh-CN" altLang="en-US" sz="2000" b="1" dirty="0"/>
                    </a:p>
                  </a:txBody>
                  <a:tcPr anchor="ctr"/>
                </a:tc>
                <a:tc>
                  <a:txBody>
                    <a:bodyPr/>
                    <a:lstStyle/>
                    <a:p>
                      <a:pPr algn="ctr"/>
                      <a:endParaRPr lang="zh-CN" altLang="en-US" sz="2000" b="0" dirty="0"/>
                    </a:p>
                  </a:txBody>
                  <a:tcPr anchor="ctr"/>
                </a:tc>
                <a:tc>
                  <a:txBody>
                    <a:bodyPr/>
                    <a:lstStyle/>
                    <a:p>
                      <a:pPr algn="ctr"/>
                      <a:endParaRPr lang="zh-CN" altLang="en-US" sz="2000" b="0" dirty="0"/>
                    </a:p>
                  </a:txBody>
                  <a:tcPr anchor="ctr"/>
                </a:tc>
                <a:tc>
                  <a:txBody>
                    <a:bodyPr/>
                    <a:lstStyle/>
                    <a:p>
                      <a:pPr algn="ctr"/>
                      <a:endParaRPr lang="zh-CN" altLang="en-US" sz="2000" b="1" dirty="0"/>
                    </a:p>
                  </a:txBody>
                  <a:tcPr anchor="ctr"/>
                </a:tc>
                <a:extLst>
                  <a:ext uri="{0D108BD9-81ED-4DB2-BD59-A6C34878D82A}">
                    <a16:rowId xmlns:a16="http://schemas.microsoft.com/office/drawing/2014/main" val="527590846"/>
                  </a:ext>
                </a:extLst>
              </a:tr>
            </a:tbl>
          </a:graphicData>
        </a:graphic>
      </p:graphicFrame>
      <p:graphicFrame>
        <p:nvGraphicFramePr>
          <p:cNvPr id="13" name="表格 12">
            <a:extLst>
              <a:ext uri="{FF2B5EF4-FFF2-40B4-BE49-F238E27FC236}">
                <a16:creationId xmlns:a16="http://schemas.microsoft.com/office/drawing/2014/main" id="{500C9EC3-C581-4A38-9EF9-1CA2BCE8837C}"/>
              </a:ext>
            </a:extLst>
          </p:cNvPr>
          <p:cNvGraphicFramePr>
            <a:graphicFrameLocks noGrp="1"/>
          </p:cNvGraphicFramePr>
          <p:nvPr>
            <p:extLst>
              <p:ext uri="{D42A27DB-BD31-4B8C-83A1-F6EECF244321}">
                <p14:modId xmlns:p14="http://schemas.microsoft.com/office/powerpoint/2010/main" val="84041290"/>
              </p:ext>
            </p:extLst>
          </p:nvPr>
        </p:nvGraphicFramePr>
        <p:xfrm>
          <a:off x="6186830" y="1069144"/>
          <a:ext cx="5681080" cy="5531730"/>
        </p:xfrm>
        <a:graphic>
          <a:graphicData uri="http://schemas.openxmlformats.org/drawingml/2006/table">
            <a:tbl>
              <a:tblPr firstRow="1" bandRow="1">
                <a:tableStyleId>{5FD0F851-EC5A-4D38-B0AD-8093EC10F338}</a:tableStyleId>
              </a:tblPr>
              <a:tblGrid>
                <a:gridCol w="1109079">
                  <a:extLst>
                    <a:ext uri="{9D8B030D-6E8A-4147-A177-3AD203B41FA5}">
                      <a16:colId xmlns:a16="http://schemas.microsoft.com/office/drawing/2014/main" val="612544513"/>
                    </a:ext>
                  </a:extLst>
                </a:gridCol>
                <a:gridCol w="1545631">
                  <a:extLst>
                    <a:ext uri="{9D8B030D-6E8A-4147-A177-3AD203B41FA5}">
                      <a16:colId xmlns:a16="http://schemas.microsoft.com/office/drawing/2014/main" val="2278920763"/>
                    </a:ext>
                  </a:extLst>
                </a:gridCol>
                <a:gridCol w="1606100">
                  <a:extLst>
                    <a:ext uri="{9D8B030D-6E8A-4147-A177-3AD203B41FA5}">
                      <a16:colId xmlns:a16="http://schemas.microsoft.com/office/drawing/2014/main" val="4104985249"/>
                    </a:ext>
                  </a:extLst>
                </a:gridCol>
                <a:gridCol w="1420270">
                  <a:extLst>
                    <a:ext uri="{9D8B030D-6E8A-4147-A177-3AD203B41FA5}">
                      <a16:colId xmlns:a16="http://schemas.microsoft.com/office/drawing/2014/main" val="2344477234"/>
                    </a:ext>
                  </a:extLst>
                </a:gridCol>
              </a:tblGrid>
              <a:tr h="553173">
                <a:tc>
                  <a:txBody>
                    <a:bodyPr/>
                    <a:lstStyle/>
                    <a:p>
                      <a:pPr algn="ctr"/>
                      <a:r>
                        <a:rPr lang="zh-CN" altLang="en-US" dirty="0"/>
                        <a:t>十进制</a:t>
                      </a:r>
                    </a:p>
                  </a:txBody>
                  <a:tcPr anchor="ctr"/>
                </a:tc>
                <a:tc>
                  <a:txBody>
                    <a:bodyPr/>
                    <a:lstStyle/>
                    <a:p>
                      <a:pPr algn="ctr"/>
                      <a:r>
                        <a:rPr lang="zh-CN" altLang="en-US" dirty="0"/>
                        <a:t>原码</a:t>
                      </a:r>
                    </a:p>
                  </a:txBody>
                  <a:tcPr anchor="ctr"/>
                </a:tc>
                <a:tc>
                  <a:txBody>
                    <a:bodyPr/>
                    <a:lstStyle/>
                    <a:p>
                      <a:pPr algn="ctr"/>
                      <a:r>
                        <a:rPr lang="zh-CN" altLang="en-US" dirty="0"/>
                        <a:t>反码</a:t>
                      </a:r>
                    </a:p>
                  </a:txBody>
                  <a:tcPr anchor="ctr"/>
                </a:tc>
                <a:tc>
                  <a:txBody>
                    <a:bodyPr/>
                    <a:lstStyle/>
                    <a:p>
                      <a:pPr algn="ctr"/>
                      <a:r>
                        <a:rPr lang="zh-CN" altLang="en-US" dirty="0"/>
                        <a:t>补码</a:t>
                      </a:r>
                    </a:p>
                  </a:txBody>
                  <a:tcPr anchor="ctr"/>
                </a:tc>
                <a:extLst>
                  <a:ext uri="{0D108BD9-81ED-4DB2-BD59-A6C34878D82A}">
                    <a16:rowId xmlns:a16="http://schemas.microsoft.com/office/drawing/2014/main" val="2675747336"/>
                  </a:ext>
                </a:extLst>
              </a:tr>
              <a:tr h="553173">
                <a:tc>
                  <a:txBody>
                    <a:bodyPr/>
                    <a:lstStyle/>
                    <a:p>
                      <a:pPr algn="ctr"/>
                      <a:r>
                        <a:rPr lang="en-US" altLang="zh-CN" sz="2000" b="1" dirty="0">
                          <a:solidFill>
                            <a:srgbClr val="FF0000"/>
                          </a:solidFill>
                        </a:rPr>
                        <a:t>-</a:t>
                      </a:r>
                      <a:r>
                        <a:rPr lang="en-US" altLang="zh-CN" sz="2000" b="1" dirty="0">
                          <a:solidFill>
                            <a:schemeClr val="accent1"/>
                          </a:solidFill>
                        </a:rPr>
                        <a:t>0</a:t>
                      </a:r>
                      <a:endParaRPr lang="zh-CN" altLang="en-US" sz="2000" b="1" dirty="0">
                        <a:solidFill>
                          <a:schemeClr val="accent1"/>
                        </a:solidFill>
                      </a:endParaRPr>
                    </a:p>
                  </a:txBody>
                  <a:tcPr anchor="ctr"/>
                </a:tc>
                <a:tc>
                  <a:txBody>
                    <a:bodyPr/>
                    <a:lstStyle/>
                    <a:p>
                      <a:pPr algn="ctr"/>
                      <a:r>
                        <a:rPr lang="en-US" altLang="zh-CN" sz="2000" b="0" dirty="0">
                          <a:solidFill>
                            <a:srgbClr val="FF0000"/>
                          </a:solidFill>
                        </a:rPr>
                        <a:t>1</a:t>
                      </a:r>
                      <a:r>
                        <a:rPr lang="en-US" altLang="zh-CN" sz="2000" b="0" dirty="0">
                          <a:solidFill>
                            <a:schemeClr val="accent1"/>
                          </a:solidFill>
                        </a:rPr>
                        <a:t>000</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solidFill>
                            <a:schemeClr val="accent1"/>
                          </a:solidFill>
                        </a:rPr>
                        <a:t>111</a:t>
                      </a:r>
                      <a:endParaRPr lang="zh-CN" altLang="en-US"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t>——</a:t>
                      </a:r>
                      <a:endParaRPr lang="zh-CN" altLang="en-US" sz="2000" b="1" dirty="0"/>
                    </a:p>
                  </a:txBody>
                  <a:tcPr anchor="ctr"/>
                </a:tc>
                <a:extLst>
                  <a:ext uri="{0D108BD9-81ED-4DB2-BD59-A6C34878D82A}">
                    <a16:rowId xmlns:a16="http://schemas.microsoft.com/office/drawing/2014/main" val="1175443113"/>
                  </a:ext>
                </a:extLst>
              </a:tr>
              <a:tr h="553173">
                <a:tc>
                  <a:txBody>
                    <a:bodyPr/>
                    <a:lstStyle/>
                    <a:p>
                      <a:pPr algn="ctr"/>
                      <a:r>
                        <a:rPr lang="en-US" altLang="zh-CN" sz="2000" b="1" dirty="0">
                          <a:solidFill>
                            <a:srgbClr val="FF0000"/>
                          </a:solidFill>
                        </a:rPr>
                        <a:t>-</a:t>
                      </a:r>
                      <a:r>
                        <a:rPr lang="en-US" altLang="zh-CN" sz="2000" b="1" dirty="0"/>
                        <a:t>1</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001</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110</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111</a:t>
                      </a:r>
                      <a:endParaRPr lang="zh-CN" altLang="en-US" sz="2000" b="1" dirty="0"/>
                    </a:p>
                  </a:txBody>
                  <a:tcPr anchor="ctr"/>
                </a:tc>
                <a:extLst>
                  <a:ext uri="{0D108BD9-81ED-4DB2-BD59-A6C34878D82A}">
                    <a16:rowId xmlns:a16="http://schemas.microsoft.com/office/drawing/2014/main" val="4048906942"/>
                  </a:ext>
                </a:extLst>
              </a:tr>
              <a:tr h="553173">
                <a:tc>
                  <a:txBody>
                    <a:bodyPr/>
                    <a:lstStyle/>
                    <a:p>
                      <a:pPr algn="ctr"/>
                      <a:r>
                        <a:rPr lang="en-US" altLang="zh-CN" sz="2000" b="1" dirty="0">
                          <a:solidFill>
                            <a:srgbClr val="FF0000"/>
                          </a:solidFill>
                        </a:rPr>
                        <a:t>-</a:t>
                      </a:r>
                      <a:r>
                        <a:rPr lang="en-US" altLang="zh-CN" sz="2000" b="1" dirty="0"/>
                        <a:t>2</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010</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101</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110</a:t>
                      </a:r>
                      <a:endParaRPr lang="zh-CN" altLang="en-US" sz="2000" b="1" dirty="0"/>
                    </a:p>
                  </a:txBody>
                  <a:tcPr anchor="ctr"/>
                </a:tc>
                <a:extLst>
                  <a:ext uri="{0D108BD9-81ED-4DB2-BD59-A6C34878D82A}">
                    <a16:rowId xmlns:a16="http://schemas.microsoft.com/office/drawing/2014/main" val="4240954199"/>
                  </a:ext>
                </a:extLst>
              </a:tr>
              <a:tr h="553173">
                <a:tc>
                  <a:txBody>
                    <a:bodyPr/>
                    <a:lstStyle/>
                    <a:p>
                      <a:pPr algn="ctr"/>
                      <a:r>
                        <a:rPr lang="en-US" altLang="zh-CN" sz="2000" b="1" dirty="0">
                          <a:solidFill>
                            <a:srgbClr val="FF0000"/>
                          </a:solidFill>
                        </a:rPr>
                        <a:t>-</a:t>
                      </a:r>
                      <a:r>
                        <a:rPr lang="en-US" altLang="zh-CN" sz="2000" b="1" dirty="0"/>
                        <a:t>3</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011</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100</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101</a:t>
                      </a:r>
                      <a:endParaRPr lang="zh-CN" altLang="en-US" sz="2000" b="1" dirty="0"/>
                    </a:p>
                  </a:txBody>
                  <a:tcPr anchor="ctr"/>
                </a:tc>
                <a:extLst>
                  <a:ext uri="{0D108BD9-81ED-4DB2-BD59-A6C34878D82A}">
                    <a16:rowId xmlns:a16="http://schemas.microsoft.com/office/drawing/2014/main" val="690903820"/>
                  </a:ext>
                </a:extLst>
              </a:tr>
              <a:tr h="553173">
                <a:tc>
                  <a:txBody>
                    <a:bodyPr/>
                    <a:lstStyle/>
                    <a:p>
                      <a:pPr algn="ctr"/>
                      <a:r>
                        <a:rPr lang="en-US" altLang="zh-CN" sz="2000" b="1" dirty="0">
                          <a:solidFill>
                            <a:srgbClr val="FF0000"/>
                          </a:solidFill>
                        </a:rPr>
                        <a:t>-</a:t>
                      </a:r>
                      <a:r>
                        <a:rPr lang="en-US" altLang="zh-CN" sz="2000" b="1" dirty="0"/>
                        <a:t>4</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100</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011</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100</a:t>
                      </a:r>
                      <a:endParaRPr lang="zh-CN" altLang="en-US" sz="2000" b="1" dirty="0"/>
                    </a:p>
                  </a:txBody>
                  <a:tcPr anchor="ctr"/>
                </a:tc>
                <a:extLst>
                  <a:ext uri="{0D108BD9-81ED-4DB2-BD59-A6C34878D82A}">
                    <a16:rowId xmlns:a16="http://schemas.microsoft.com/office/drawing/2014/main" val="2758089538"/>
                  </a:ext>
                </a:extLst>
              </a:tr>
              <a:tr h="553173">
                <a:tc>
                  <a:txBody>
                    <a:bodyPr/>
                    <a:lstStyle/>
                    <a:p>
                      <a:pPr algn="ctr"/>
                      <a:r>
                        <a:rPr lang="en-US" altLang="zh-CN" sz="2000" b="1" dirty="0">
                          <a:solidFill>
                            <a:srgbClr val="FF0000"/>
                          </a:solidFill>
                        </a:rPr>
                        <a:t>-</a:t>
                      </a:r>
                      <a:r>
                        <a:rPr lang="en-US" altLang="zh-CN" sz="2000" b="1" dirty="0"/>
                        <a:t>5</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101</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010</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011</a:t>
                      </a:r>
                      <a:endParaRPr lang="zh-CN" altLang="en-US" sz="2000" b="1" dirty="0"/>
                    </a:p>
                  </a:txBody>
                  <a:tcPr anchor="ctr"/>
                </a:tc>
                <a:extLst>
                  <a:ext uri="{0D108BD9-81ED-4DB2-BD59-A6C34878D82A}">
                    <a16:rowId xmlns:a16="http://schemas.microsoft.com/office/drawing/2014/main" val="4169158755"/>
                  </a:ext>
                </a:extLst>
              </a:tr>
              <a:tr h="553173">
                <a:tc>
                  <a:txBody>
                    <a:bodyPr/>
                    <a:lstStyle/>
                    <a:p>
                      <a:pPr algn="ctr"/>
                      <a:r>
                        <a:rPr lang="en-US" altLang="zh-CN" sz="2000" b="1" dirty="0">
                          <a:solidFill>
                            <a:srgbClr val="FF0000"/>
                          </a:solidFill>
                        </a:rPr>
                        <a:t>-</a:t>
                      </a:r>
                      <a:r>
                        <a:rPr lang="en-US" altLang="zh-CN" sz="2000" b="1" dirty="0"/>
                        <a:t>6</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110</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001</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010</a:t>
                      </a:r>
                      <a:endParaRPr lang="zh-CN" altLang="en-US" sz="2000" b="1" dirty="0"/>
                    </a:p>
                  </a:txBody>
                  <a:tcPr anchor="ctr"/>
                </a:tc>
                <a:extLst>
                  <a:ext uri="{0D108BD9-81ED-4DB2-BD59-A6C34878D82A}">
                    <a16:rowId xmlns:a16="http://schemas.microsoft.com/office/drawing/2014/main" val="3128051402"/>
                  </a:ext>
                </a:extLst>
              </a:tr>
              <a:tr h="553173">
                <a:tc>
                  <a:txBody>
                    <a:bodyPr/>
                    <a:lstStyle/>
                    <a:p>
                      <a:pPr algn="ctr"/>
                      <a:r>
                        <a:rPr lang="en-US" altLang="zh-CN" sz="2000" b="1" dirty="0">
                          <a:solidFill>
                            <a:srgbClr val="FF0000"/>
                          </a:solidFill>
                        </a:rPr>
                        <a:t>-</a:t>
                      </a:r>
                      <a:r>
                        <a:rPr lang="en-US" altLang="zh-CN" sz="2000" b="1" dirty="0"/>
                        <a:t>7</a:t>
                      </a:r>
                      <a:endParaRPr lang="zh-CN" altLang="en-US" sz="2000" b="1" dirty="0"/>
                    </a:p>
                  </a:txBody>
                  <a:tcPr anchor="ctr"/>
                </a:tc>
                <a:tc>
                  <a:txBody>
                    <a:bodyPr/>
                    <a:lstStyle/>
                    <a:p>
                      <a:pPr algn="ctr"/>
                      <a:r>
                        <a:rPr lang="en-US" altLang="zh-CN" sz="2000" b="0" dirty="0">
                          <a:solidFill>
                            <a:srgbClr val="FF0000"/>
                          </a:solidFill>
                        </a:rPr>
                        <a:t>1</a:t>
                      </a:r>
                      <a:r>
                        <a:rPr lang="en-US" altLang="zh-CN" sz="2000" b="0" dirty="0"/>
                        <a:t>111</a:t>
                      </a:r>
                      <a:endParaRPr lang="zh-CN" altLang="en-US" sz="2000" b="0" dirty="0"/>
                    </a:p>
                  </a:txBody>
                  <a:tcPr anchor="ctr"/>
                </a:tc>
                <a:tc>
                  <a:txBody>
                    <a:bodyPr/>
                    <a:lstStyle/>
                    <a:p>
                      <a:pPr algn="ctr"/>
                      <a:r>
                        <a:rPr lang="en-US" altLang="zh-CN" sz="2000" b="0" dirty="0">
                          <a:solidFill>
                            <a:srgbClr val="FF0000"/>
                          </a:solidFill>
                        </a:rPr>
                        <a:t>1</a:t>
                      </a:r>
                      <a:r>
                        <a:rPr lang="en-US" altLang="zh-CN" sz="2000" b="0" dirty="0"/>
                        <a:t>000</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001</a:t>
                      </a:r>
                      <a:endParaRPr lang="zh-CN" altLang="en-US" sz="2000" b="1" dirty="0"/>
                    </a:p>
                  </a:txBody>
                  <a:tcPr anchor="ctr"/>
                </a:tc>
                <a:extLst>
                  <a:ext uri="{0D108BD9-81ED-4DB2-BD59-A6C34878D82A}">
                    <a16:rowId xmlns:a16="http://schemas.microsoft.com/office/drawing/2014/main" val="2060557689"/>
                  </a:ext>
                </a:extLst>
              </a:tr>
              <a:tr h="553173">
                <a:tc>
                  <a:txBody>
                    <a:bodyPr/>
                    <a:lstStyle/>
                    <a:p>
                      <a:pPr algn="ctr"/>
                      <a:r>
                        <a:rPr lang="en-US" altLang="zh-CN" sz="2000" b="1" dirty="0">
                          <a:solidFill>
                            <a:srgbClr val="FF0000"/>
                          </a:solidFill>
                        </a:rPr>
                        <a:t>-</a:t>
                      </a:r>
                      <a:r>
                        <a:rPr lang="en-US" altLang="zh-CN" sz="2000" b="1" dirty="0"/>
                        <a:t>8</a:t>
                      </a:r>
                      <a:endParaRPr lang="zh-CN" altLang="en-US" sz="2000" b="1" dirty="0"/>
                    </a:p>
                  </a:txBody>
                  <a:tcPr anchor="ctr"/>
                </a:tc>
                <a:tc>
                  <a:txBody>
                    <a:bodyPr/>
                    <a:lstStyle/>
                    <a:p>
                      <a:pPr algn="ctr"/>
                      <a:r>
                        <a:rPr lang="en-US" altLang="zh-CN" sz="2000" b="0" dirty="0"/>
                        <a:t>——</a:t>
                      </a:r>
                      <a:endParaRPr lang="zh-CN" altLang="en-US" sz="2000" b="0" dirty="0"/>
                    </a:p>
                  </a:txBody>
                  <a:tcPr anchor="ctr"/>
                </a:tc>
                <a:tc>
                  <a:txBody>
                    <a:bodyPr/>
                    <a:lstStyle/>
                    <a:p>
                      <a:pPr algn="ctr"/>
                      <a:r>
                        <a:rPr lang="en-US" altLang="zh-CN" sz="2000" b="0" dirty="0"/>
                        <a:t>——</a:t>
                      </a:r>
                      <a:endParaRPr lang="zh-CN" altLang="en-US" sz="2000" b="0" dirty="0"/>
                    </a:p>
                  </a:txBody>
                  <a:tcPr anchor="ctr"/>
                </a:tc>
                <a:tc>
                  <a:txBody>
                    <a:bodyPr/>
                    <a:lstStyle/>
                    <a:p>
                      <a:pPr algn="ctr"/>
                      <a:r>
                        <a:rPr lang="en-US" altLang="zh-CN" sz="2000" b="1" dirty="0">
                          <a:solidFill>
                            <a:srgbClr val="FF0000"/>
                          </a:solidFill>
                        </a:rPr>
                        <a:t>1</a:t>
                      </a:r>
                      <a:r>
                        <a:rPr lang="en-US" altLang="zh-CN" sz="2000" b="1" dirty="0"/>
                        <a:t>000</a:t>
                      </a:r>
                      <a:endParaRPr lang="zh-CN" altLang="en-US" sz="2000" b="1" dirty="0"/>
                    </a:p>
                  </a:txBody>
                  <a:tcPr anchor="ctr"/>
                </a:tc>
                <a:extLst>
                  <a:ext uri="{0D108BD9-81ED-4DB2-BD59-A6C34878D82A}">
                    <a16:rowId xmlns:a16="http://schemas.microsoft.com/office/drawing/2014/main" val="212029908"/>
                  </a:ext>
                </a:extLst>
              </a:tr>
            </a:tbl>
          </a:graphicData>
        </a:graphic>
      </p:graphicFrame>
      <p:sp>
        <p:nvSpPr>
          <p:cNvPr id="14" name="文本框 13">
            <a:extLst>
              <a:ext uri="{FF2B5EF4-FFF2-40B4-BE49-F238E27FC236}">
                <a16:creationId xmlns:a16="http://schemas.microsoft.com/office/drawing/2014/main" id="{E8A7C664-128E-42BD-8F63-8BDC0E14F608}"/>
              </a:ext>
            </a:extLst>
          </p:cNvPr>
          <p:cNvSpPr txBox="1"/>
          <p:nvPr/>
        </p:nvSpPr>
        <p:spPr>
          <a:xfrm>
            <a:off x="1534064" y="6059400"/>
            <a:ext cx="3996607" cy="492443"/>
          </a:xfrm>
          <a:prstGeom prst="rect">
            <a:avLst/>
          </a:prstGeom>
          <a:noFill/>
        </p:spPr>
        <p:txBody>
          <a:bodyPr wrap="none" rtlCol="0">
            <a:spAutoFit/>
          </a:bodyPr>
          <a:lstStyle/>
          <a:p>
            <a:r>
              <a:rPr lang="zh-CN" altLang="en-US" sz="2600" dirty="0"/>
              <a:t>正数的</a:t>
            </a:r>
            <a:r>
              <a:rPr lang="zh-CN" altLang="en-US" sz="2600" b="1" dirty="0"/>
              <a:t>原码</a:t>
            </a:r>
            <a:r>
              <a:rPr lang="zh-CN" altLang="en-US" sz="2600" dirty="0"/>
              <a:t> </a:t>
            </a:r>
            <a:r>
              <a:rPr lang="en-US" altLang="zh-CN" sz="2600" dirty="0"/>
              <a:t>= </a:t>
            </a:r>
            <a:r>
              <a:rPr lang="zh-CN" altLang="en-US" sz="2600" b="1" dirty="0"/>
              <a:t>反码</a:t>
            </a:r>
            <a:r>
              <a:rPr lang="zh-CN" altLang="en-US" sz="2600" dirty="0"/>
              <a:t> </a:t>
            </a:r>
            <a:r>
              <a:rPr lang="en-US" altLang="zh-CN" sz="2600" dirty="0"/>
              <a:t>= </a:t>
            </a:r>
            <a:r>
              <a:rPr lang="zh-CN" altLang="en-US" sz="2600" b="1" dirty="0"/>
              <a:t>补码</a:t>
            </a:r>
          </a:p>
        </p:txBody>
      </p:sp>
      <p:sp>
        <p:nvSpPr>
          <p:cNvPr id="7" name="椭圆 6">
            <a:extLst>
              <a:ext uri="{FF2B5EF4-FFF2-40B4-BE49-F238E27FC236}">
                <a16:creationId xmlns:a16="http://schemas.microsoft.com/office/drawing/2014/main" id="{64F11498-53CD-415F-B56F-7DF29979B411}"/>
              </a:ext>
            </a:extLst>
          </p:cNvPr>
          <p:cNvSpPr/>
          <p:nvPr/>
        </p:nvSpPr>
        <p:spPr>
          <a:xfrm>
            <a:off x="10649607" y="6047701"/>
            <a:ext cx="1056290" cy="5158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lide Number Placeholder 3">
            <a:extLst>
              <a:ext uri="{FF2B5EF4-FFF2-40B4-BE49-F238E27FC236}">
                <a16:creationId xmlns:a16="http://schemas.microsoft.com/office/drawing/2014/main" id="{B121FF57-29B8-4754-8144-C1EAD0C466B6}"/>
              </a:ext>
            </a:extLst>
          </p:cNvPr>
          <p:cNvSpPr>
            <a:spLocks noGrp="1"/>
          </p:cNvSpPr>
          <p:nvPr>
            <p:ph type="sldNum" sz="quarter" idx="12"/>
          </p:nvPr>
        </p:nvSpPr>
        <p:spPr/>
        <p:txBody>
          <a:bodyPr/>
          <a:lstStyle/>
          <a:p>
            <a:fld id="{EC78E7B1-3FC2-4821-B144-3AA6EF938D0A}" type="slidenum">
              <a:rPr lang="zh-CN" altLang="en-US" sz="1400" b="1" smtClean="0"/>
              <a:pPr/>
              <a:t>39</a:t>
            </a:fld>
            <a:r>
              <a:rPr lang="zh-CN" altLang="en-US"/>
              <a:t> </a:t>
            </a:r>
            <a:r>
              <a:rPr lang="en-US" altLang="zh-CN"/>
              <a:t>/ 56</a:t>
            </a:r>
            <a:endParaRPr lang="zh-CN" altLang="en-US" dirty="0"/>
          </a:p>
        </p:txBody>
      </p:sp>
    </p:spTree>
    <p:extLst>
      <p:ext uri="{BB962C8B-B14F-4D97-AF65-F5344CB8AC3E}">
        <p14:creationId xmlns:p14="http://schemas.microsoft.com/office/powerpoint/2010/main" val="136999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F979D-8EFC-4DA3-BF64-084F57A816F4}"/>
              </a:ext>
            </a:extLst>
          </p:cNvPr>
          <p:cNvSpPr>
            <a:spLocks noGrp="1"/>
          </p:cNvSpPr>
          <p:nvPr>
            <p:ph type="title"/>
          </p:nvPr>
        </p:nvSpPr>
        <p:spPr/>
        <p:txBody>
          <a:bodyPr/>
          <a:lstStyle/>
          <a:p>
            <a:endParaRPr lang="zh-CN" altLang="en-US"/>
          </a:p>
        </p:txBody>
      </p:sp>
      <p:pic>
        <p:nvPicPr>
          <p:cNvPr id="4" name="pingpong">
            <a:hlinkClick r:id="" action="ppaction://media"/>
            <a:extLst>
              <a:ext uri="{FF2B5EF4-FFF2-40B4-BE49-F238E27FC236}">
                <a16:creationId xmlns:a16="http://schemas.microsoft.com/office/drawing/2014/main" id="{D89E7543-7273-4F33-84B9-171617786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41"/>
            <a:ext cx="12192001" cy="6858001"/>
          </a:xfrm>
          <a:prstGeom prst="rect">
            <a:avLst/>
          </a:prstGeom>
        </p:spPr>
      </p:pic>
      <p:sp>
        <p:nvSpPr>
          <p:cNvPr id="5" name="Slide Number Placeholder 4">
            <a:extLst>
              <a:ext uri="{FF2B5EF4-FFF2-40B4-BE49-F238E27FC236}">
                <a16:creationId xmlns:a16="http://schemas.microsoft.com/office/drawing/2014/main" id="{FD2D2401-3BC2-440F-A6A0-B64FD9E984C8}"/>
              </a:ext>
            </a:extLst>
          </p:cNvPr>
          <p:cNvSpPr>
            <a:spLocks noGrp="1"/>
          </p:cNvSpPr>
          <p:nvPr>
            <p:ph type="sldNum" sz="quarter" idx="12"/>
          </p:nvPr>
        </p:nvSpPr>
        <p:spPr/>
        <p:txBody>
          <a:bodyPr/>
          <a:lstStyle/>
          <a:p>
            <a:fld id="{EC78E7B1-3FC2-4821-B144-3AA6EF938D0A}" type="slidenum">
              <a:rPr lang="zh-CN" altLang="en-US" smtClean="0"/>
              <a:t>4</a:t>
            </a:fld>
            <a:endParaRPr lang="zh-CN" altLang="en-US" dirty="0"/>
          </a:p>
        </p:txBody>
      </p:sp>
    </p:spTree>
    <p:extLst>
      <p:ext uri="{BB962C8B-B14F-4D97-AF65-F5344CB8AC3E}">
        <p14:creationId xmlns:p14="http://schemas.microsoft.com/office/powerpoint/2010/main" val="19969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329F8-3AA5-4152-8FB5-61B21C11A2A2}"/>
              </a:ext>
            </a:extLst>
          </p:cNvPr>
          <p:cNvSpPr>
            <a:spLocks noGrp="1"/>
          </p:cNvSpPr>
          <p:nvPr>
            <p:ph type="title"/>
          </p:nvPr>
        </p:nvSpPr>
        <p:spPr/>
        <p:txBody>
          <a:bodyPr/>
          <a:lstStyle/>
          <a:p>
            <a:r>
              <a:rPr lang="en-US" altLang="zh-CN" dirty="0"/>
              <a:t>int</a:t>
            </a:r>
            <a:endParaRPr lang="zh-CN" altLang="en-US" dirty="0"/>
          </a:p>
        </p:txBody>
      </p:sp>
      <p:grpSp>
        <p:nvGrpSpPr>
          <p:cNvPr id="218" name="组合 217">
            <a:extLst>
              <a:ext uri="{FF2B5EF4-FFF2-40B4-BE49-F238E27FC236}">
                <a16:creationId xmlns:a16="http://schemas.microsoft.com/office/drawing/2014/main" id="{7D9F4EF8-873C-44A1-8843-D2C5A285F217}"/>
              </a:ext>
            </a:extLst>
          </p:cNvPr>
          <p:cNvGrpSpPr/>
          <p:nvPr/>
        </p:nvGrpSpPr>
        <p:grpSpPr>
          <a:xfrm>
            <a:off x="543706" y="1461204"/>
            <a:ext cx="4927003" cy="4756715"/>
            <a:chOff x="3420931" y="1461204"/>
            <a:chExt cx="4927003" cy="4756715"/>
          </a:xfrm>
        </p:grpSpPr>
        <p:grpSp>
          <p:nvGrpSpPr>
            <p:cNvPr id="219" name="组合 218">
              <a:extLst>
                <a:ext uri="{FF2B5EF4-FFF2-40B4-BE49-F238E27FC236}">
                  <a16:creationId xmlns:a16="http://schemas.microsoft.com/office/drawing/2014/main" id="{51E48D07-C764-402A-B5B4-B82E8F65420F}"/>
                </a:ext>
              </a:extLst>
            </p:cNvPr>
            <p:cNvGrpSpPr/>
            <p:nvPr/>
          </p:nvGrpSpPr>
          <p:grpSpPr>
            <a:xfrm>
              <a:off x="3420931" y="1461204"/>
              <a:ext cx="4927003" cy="4756715"/>
              <a:chOff x="3420931" y="1461204"/>
              <a:chExt cx="4927003" cy="4756715"/>
            </a:xfrm>
          </p:grpSpPr>
          <p:sp>
            <p:nvSpPr>
              <p:cNvPr id="285" name="空心弧 284">
                <a:extLst>
                  <a:ext uri="{FF2B5EF4-FFF2-40B4-BE49-F238E27FC236}">
                    <a16:creationId xmlns:a16="http://schemas.microsoft.com/office/drawing/2014/main" id="{2179B52C-48E9-431B-9A13-F965C2C6BC9B}"/>
                  </a:ext>
                </a:extLst>
              </p:cNvPr>
              <p:cNvSpPr/>
              <p:nvPr/>
            </p:nvSpPr>
            <p:spPr>
              <a:xfrm rot="5400000" flipH="1">
                <a:off x="3523129" y="1393114"/>
                <a:ext cx="4722607" cy="4927003"/>
              </a:xfrm>
              <a:prstGeom prst="blockArc">
                <a:avLst>
                  <a:gd name="adj1" fmla="val 1002091"/>
                  <a:gd name="adj2" fmla="val 21451850"/>
                  <a:gd name="adj3" fmla="val 11256"/>
                </a:avLst>
              </a:prstGeom>
              <a:solidFill>
                <a:srgbClr val="DEEBF7"/>
              </a:solidFill>
              <a:ln w="1905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直角三角形 285">
                <a:extLst>
                  <a:ext uri="{FF2B5EF4-FFF2-40B4-BE49-F238E27FC236}">
                    <a16:creationId xmlns:a16="http://schemas.microsoft.com/office/drawing/2014/main" id="{9C3AC45A-4944-429E-829A-44C3CF41856D}"/>
                  </a:ext>
                </a:extLst>
              </p:cNvPr>
              <p:cNvSpPr/>
              <p:nvPr/>
            </p:nvSpPr>
            <p:spPr>
              <a:xfrm rot="12771607">
                <a:off x="4819934" y="1461204"/>
                <a:ext cx="814286" cy="827760"/>
              </a:xfrm>
              <a:prstGeom prst="rtTriangle">
                <a:avLst/>
              </a:prstGeom>
              <a:solidFill>
                <a:schemeClr val="accent5">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连接符 286">
                <a:extLst>
                  <a:ext uri="{FF2B5EF4-FFF2-40B4-BE49-F238E27FC236}">
                    <a16:creationId xmlns:a16="http://schemas.microsoft.com/office/drawing/2014/main" id="{DA4BCA86-5926-473E-896B-7144EB496CE7}"/>
                  </a:ext>
                </a:extLst>
              </p:cNvPr>
              <p:cNvCxnSpPr>
                <a:cxnSpLocks/>
              </p:cNvCxnSpPr>
              <p:nvPr/>
            </p:nvCxnSpPr>
            <p:spPr>
              <a:xfrm>
                <a:off x="5165035" y="1612678"/>
                <a:ext cx="109484" cy="486000"/>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20" name="组合 219">
              <a:extLst>
                <a:ext uri="{FF2B5EF4-FFF2-40B4-BE49-F238E27FC236}">
                  <a16:creationId xmlns:a16="http://schemas.microsoft.com/office/drawing/2014/main" id="{19495385-76C6-4887-BC3C-3CC9162775D0}"/>
                </a:ext>
              </a:extLst>
            </p:cNvPr>
            <p:cNvGrpSpPr/>
            <p:nvPr/>
          </p:nvGrpSpPr>
          <p:grpSpPr>
            <a:xfrm>
              <a:off x="4917490" y="1643318"/>
              <a:ext cx="483017" cy="468000"/>
              <a:chOff x="4696773" y="1737914"/>
              <a:chExt cx="483017" cy="468000"/>
            </a:xfrm>
          </p:grpSpPr>
          <p:sp>
            <p:nvSpPr>
              <p:cNvPr id="282" name="椭圆 281">
                <a:extLst>
                  <a:ext uri="{FF2B5EF4-FFF2-40B4-BE49-F238E27FC236}">
                    <a16:creationId xmlns:a16="http://schemas.microsoft.com/office/drawing/2014/main" id="{E05F8FEB-1F13-4414-B3F8-F05FCE6C76F5}"/>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文本框 282">
                <a:extLst>
                  <a:ext uri="{FF2B5EF4-FFF2-40B4-BE49-F238E27FC236}">
                    <a16:creationId xmlns:a16="http://schemas.microsoft.com/office/drawing/2014/main" id="{4C56792C-0ECD-4115-BBDA-09203F10D5C8}"/>
                  </a:ext>
                </a:extLst>
              </p:cNvPr>
              <p:cNvSpPr txBox="1"/>
              <p:nvPr/>
            </p:nvSpPr>
            <p:spPr>
              <a:xfrm>
                <a:off x="4717427" y="174554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15</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4" name="文本框 283">
                <a:extLst>
                  <a:ext uri="{FF2B5EF4-FFF2-40B4-BE49-F238E27FC236}">
                    <a16:creationId xmlns:a16="http://schemas.microsoft.com/office/drawing/2014/main" id="{A9E70B94-E997-4E29-AD79-4AB332BCB2C6}"/>
                  </a:ext>
                </a:extLst>
              </p:cNvPr>
              <p:cNvSpPr txBox="1"/>
              <p:nvPr/>
            </p:nvSpPr>
            <p:spPr>
              <a:xfrm>
                <a:off x="4712996" y="1937848"/>
                <a:ext cx="466794" cy="246221"/>
              </a:xfrm>
              <a:prstGeom prst="rect">
                <a:avLst/>
              </a:prstGeom>
              <a:noFill/>
            </p:spPr>
            <p:txBody>
              <a:bodyPr wrap="none" rtlCol="0">
                <a:spAutoFit/>
              </a:bodyPr>
              <a:lstStyle/>
              <a:p>
                <a:r>
                  <a:rPr lang="en-US" altLang="zh-CN" sz="1000" b="1" dirty="0"/>
                  <a:t>1111</a:t>
                </a:r>
                <a:endParaRPr lang="zh-CN" altLang="en-US" sz="1050" b="1" dirty="0"/>
              </a:p>
            </p:txBody>
          </p:sp>
        </p:grpSp>
        <p:grpSp>
          <p:nvGrpSpPr>
            <p:cNvPr id="221" name="组合 220">
              <a:extLst>
                <a:ext uri="{FF2B5EF4-FFF2-40B4-BE49-F238E27FC236}">
                  <a16:creationId xmlns:a16="http://schemas.microsoft.com/office/drawing/2014/main" id="{D09B5A41-8EFD-4DFB-9FA5-D7921B28BE9E}"/>
                </a:ext>
              </a:extLst>
            </p:cNvPr>
            <p:cNvGrpSpPr/>
            <p:nvPr/>
          </p:nvGrpSpPr>
          <p:grpSpPr>
            <a:xfrm>
              <a:off x="4168631" y="2068988"/>
              <a:ext cx="483017" cy="468000"/>
              <a:chOff x="4696773" y="1737914"/>
              <a:chExt cx="483017" cy="468000"/>
            </a:xfrm>
          </p:grpSpPr>
          <p:sp>
            <p:nvSpPr>
              <p:cNvPr id="279" name="椭圆 278">
                <a:extLst>
                  <a:ext uri="{FF2B5EF4-FFF2-40B4-BE49-F238E27FC236}">
                    <a16:creationId xmlns:a16="http://schemas.microsoft.com/office/drawing/2014/main" id="{39A2FFC9-8DD9-4014-8E27-AF221FDA1023}"/>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文本框 279">
                <a:extLst>
                  <a:ext uri="{FF2B5EF4-FFF2-40B4-BE49-F238E27FC236}">
                    <a16:creationId xmlns:a16="http://schemas.microsoft.com/office/drawing/2014/main" id="{4D23343D-4464-4D17-B335-502CC0444E69}"/>
                  </a:ext>
                </a:extLst>
              </p:cNvPr>
              <p:cNvSpPr txBox="1"/>
              <p:nvPr/>
            </p:nvSpPr>
            <p:spPr>
              <a:xfrm>
                <a:off x="4717427" y="174554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14</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1" name="文本框 280">
                <a:extLst>
                  <a:ext uri="{FF2B5EF4-FFF2-40B4-BE49-F238E27FC236}">
                    <a16:creationId xmlns:a16="http://schemas.microsoft.com/office/drawing/2014/main" id="{4ED1302B-0CEC-47B3-9E2D-4137E46B89B5}"/>
                  </a:ext>
                </a:extLst>
              </p:cNvPr>
              <p:cNvSpPr txBox="1"/>
              <p:nvPr/>
            </p:nvSpPr>
            <p:spPr>
              <a:xfrm>
                <a:off x="4712996" y="1937848"/>
                <a:ext cx="466794" cy="246221"/>
              </a:xfrm>
              <a:prstGeom prst="rect">
                <a:avLst/>
              </a:prstGeom>
              <a:noFill/>
            </p:spPr>
            <p:txBody>
              <a:bodyPr wrap="none" rtlCol="0">
                <a:spAutoFit/>
              </a:bodyPr>
              <a:lstStyle/>
              <a:p>
                <a:r>
                  <a:rPr lang="en-US" altLang="zh-CN" sz="1000" b="1" dirty="0"/>
                  <a:t>1110</a:t>
                </a:r>
                <a:endParaRPr lang="zh-CN" altLang="en-US" sz="1050" b="1" dirty="0"/>
              </a:p>
            </p:txBody>
          </p:sp>
        </p:grpSp>
        <p:grpSp>
          <p:nvGrpSpPr>
            <p:cNvPr id="222" name="组合 221">
              <a:extLst>
                <a:ext uri="{FF2B5EF4-FFF2-40B4-BE49-F238E27FC236}">
                  <a16:creationId xmlns:a16="http://schemas.microsoft.com/office/drawing/2014/main" id="{683F2672-B8C6-4D48-9759-33E1A0E657A8}"/>
                </a:ext>
              </a:extLst>
            </p:cNvPr>
            <p:cNvGrpSpPr/>
            <p:nvPr/>
          </p:nvGrpSpPr>
          <p:grpSpPr>
            <a:xfrm>
              <a:off x="6017245" y="1561676"/>
              <a:ext cx="483017" cy="468000"/>
              <a:chOff x="4696773" y="1737914"/>
              <a:chExt cx="483017" cy="468000"/>
            </a:xfrm>
          </p:grpSpPr>
          <p:sp>
            <p:nvSpPr>
              <p:cNvPr id="276" name="椭圆 275">
                <a:extLst>
                  <a:ext uri="{FF2B5EF4-FFF2-40B4-BE49-F238E27FC236}">
                    <a16:creationId xmlns:a16="http://schemas.microsoft.com/office/drawing/2014/main" id="{F98E5610-4654-48F2-8F40-B154D61366CA}"/>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文本框 276">
                <a:extLst>
                  <a:ext uri="{FF2B5EF4-FFF2-40B4-BE49-F238E27FC236}">
                    <a16:creationId xmlns:a16="http://schemas.microsoft.com/office/drawing/2014/main" id="{D5D73979-F04B-40A5-814A-23ABAD6BEE11}"/>
                  </a:ext>
                </a:extLst>
              </p:cNvPr>
              <p:cNvSpPr txBox="1"/>
              <p:nvPr/>
            </p:nvSpPr>
            <p:spPr>
              <a:xfrm>
                <a:off x="4796257" y="1745548"/>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8" name="文本框 277">
                <a:extLst>
                  <a:ext uri="{FF2B5EF4-FFF2-40B4-BE49-F238E27FC236}">
                    <a16:creationId xmlns:a16="http://schemas.microsoft.com/office/drawing/2014/main" id="{700755E3-FE5F-4304-A1F1-B8963C7E2469}"/>
                  </a:ext>
                </a:extLst>
              </p:cNvPr>
              <p:cNvSpPr txBox="1"/>
              <p:nvPr/>
            </p:nvSpPr>
            <p:spPr>
              <a:xfrm>
                <a:off x="4712996" y="1937848"/>
                <a:ext cx="466794" cy="246221"/>
              </a:xfrm>
              <a:prstGeom prst="rect">
                <a:avLst/>
              </a:prstGeom>
              <a:noFill/>
            </p:spPr>
            <p:txBody>
              <a:bodyPr wrap="none" rtlCol="0">
                <a:spAutoFit/>
              </a:bodyPr>
              <a:lstStyle/>
              <a:p>
                <a:r>
                  <a:rPr lang="en-US" altLang="zh-CN" sz="1000" b="1" dirty="0"/>
                  <a:t>0000</a:t>
                </a:r>
                <a:endParaRPr lang="zh-CN" altLang="en-US" sz="1050" b="1" dirty="0"/>
              </a:p>
            </p:txBody>
          </p:sp>
        </p:grpSp>
        <p:grpSp>
          <p:nvGrpSpPr>
            <p:cNvPr id="223" name="组合 222">
              <a:extLst>
                <a:ext uri="{FF2B5EF4-FFF2-40B4-BE49-F238E27FC236}">
                  <a16:creationId xmlns:a16="http://schemas.microsoft.com/office/drawing/2014/main" id="{43A82345-2BB9-471F-947A-68BDA46990A4}"/>
                </a:ext>
              </a:extLst>
            </p:cNvPr>
            <p:cNvGrpSpPr/>
            <p:nvPr/>
          </p:nvGrpSpPr>
          <p:grpSpPr>
            <a:xfrm>
              <a:off x="6736112" y="1811130"/>
              <a:ext cx="483017" cy="468000"/>
              <a:chOff x="4696773" y="1737914"/>
              <a:chExt cx="483017" cy="468000"/>
            </a:xfrm>
          </p:grpSpPr>
          <p:sp>
            <p:nvSpPr>
              <p:cNvPr id="273" name="椭圆 272">
                <a:extLst>
                  <a:ext uri="{FF2B5EF4-FFF2-40B4-BE49-F238E27FC236}">
                    <a16:creationId xmlns:a16="http://schemas.microsoft.com/office/drawing/2014/main" id="{78ADCBA6-E8B5-4DEF-BC0D-DB540F44CDD4}"/>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文本框 273">
                <a:extLst>
                  <a:ext uri="{FF2B5EF4-FFF2-40B4-BE49-F238E27FC236}">
                    <a16:creationId xmlns:a16="http://schemas.microsoft.com/office/drawing/2014/main" id="{91CD11D8-CA11-4D69-9C5D-743B6DE9B0A4}"/>
                  </a:ext>
                </a:extLst>
              </p:cNvPr>
              <p:cNvSpPr txBox="1"/>
              <p:nvPr/>
            </p:nvSpPr>
            <p:spPr>
              <a:xfrm>
                <a:off x="4796257" y="1745548"/>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5" name="文本框 274">
                <a:extLst>
                  <a:ext uri="{FF2B5EF4-FFF2-40B4-BE49-F238E27FC236}">
                    <a16:creationId xmlns:a16="http://schemas.microsoft.com/office/drawing/2014/main" id="{6608563D-8222-4BC8-9F98-1127FCC310E0}"/>
                  </a:ext>
                </a:extLst>
              </p:cNvPr>
              <p:cNvSpPr txBox="1"/>
              <p:nvPr/>
            </p:nvSpPr>
            <p:spPr>
              <a:xfrm>
                <a:off x="4712996" y="1937848"/>
                <a:ext cx="466794" cy="246221"/>
              </a:xfrm>
              <a:prstGeom prst="rect">
                <a:avLst/>
              </a:prstGeom>
              <a:noFill/>
            </p:spPr>
            <p:txBody>
              <a:bodyPr wrap="none" rtlCol="0">
                <a:spAutoFit/>
              </a:bodyPr>
              <a:lstStyle/>
              <a:p>
                <a:r>
                  <a:rPr lang="en-US" altLang="zh-CN" sz="1000" b="1" dirty="0"/>
                  <a:t>0001</a:t>
                </a:r>
                <a:endParaRPr lang="zh-CN" altLang="en-US" sz="1050" b="1" dirty="0"/>
              </a:p>
            </p:txBody>
          </p:sp>
        </p:grpSp>
        <p:grpSp>
          <p:nvGrpSpPr>
            <p:cNvPr id="224" name="组合 223">
              <a:extLst>
                <a:ext uri="{FF2B5EF4-FFF2-40B4-BE49-F238E27FC236}">
                  <a16:creationId xmlns:a16="http://schemas.microsoft.com/office/drawing/2014/main" id="{264B3AC9-74C5-40B3-90CD-DD4D4D3195C7}"/>
                </a:ext>
              </a:extLst>
            </p:cNvPr>
            <p:cNvGrpSpPr/>
            <p:nvPr/>
          </p:nvGrpSpPr>
          <p:grpSpPr>
            <a:xfrm>
              <a:off x="7322496" y="2266061"/>
              <a:ext cx="483017" cy="468000"/>
              <a:chOff x="4696773" y="1737914"/>
              <a:chExt cx="483017" cy="468000"/>
            </a:xfrm>
          </p:grpSpPr>
          <p:sp>
            <p:nvSpPr>
              <p:cNvPr id="270" name="椭圆 269">
                <a:extLst>
                  <a:ext uri="{FF2B5EF4-FFF2-40B4-BE49-F238E27FC236}">
                    <a16:creationId xmlns:a16="http://schemas.microsoft.com/office/drawing/2014/main" id="{9B5A29EC-0EE6-4133-8F0E-15449AFE6C8F}"/>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文本框 270">
                <a:extLst>
                  <a:ext uri="{FF2B5EF4-FFF2-40B4-BE49-F238E27FC236}">
                    <a16:creationId xmlns:a16="http://schemas.microsoft.com/office/drawing/2014/main" id="{71779CC2-F4CF-4E35-BFFE-FD99FD31C67F}"/>
                  </a:ext>
                </a:extLst>
              </p:cNvPr>
              <p:cNvSpPr txBox="1"/>
              <p:nvPr/>
            </p:nvSpPr>
            <p:spPr>
              <a:xfrm>
                <a:off x="4788747" y="1737914"/>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72" name="文本框 271">
                <a:extLst>
                  <a:ext uri="{FF2B5EF4-FFF2-40B4-BE49-F238E27FC236}">
                    <a16:creationId xmlns:a16="http://schemas.microsoft.com/office/drawing/2014/main" id="{928A54ED-311C-4DEF-A5AD-B8FB248CDCF8}"/>
                  </a:ext>
                </a:extLst>
              </p:cNvPr>
              <p:cNvSpPr txBox="1"/>
              <p:nvPr/>
            </p:nvSpPr>
            <p:spPr>
              <a:xfrm>
                <a:off x="4712996" y="1937848"/>
                <a:ext cx="466794" cy="246221"/>
              </a:xfrm>
              <a:prstGeom prst="rect">
                <a:avLst/>
              </a:prstGeom>
              <a:noFill/>
            </p:spPr>
            <p:txBody>
              <a:bodyPr wrap="none" rtlCol="0">
                <a:spAutoFit/>
              </a:bodyPr>
              <a:lstStyle/>
              <a:p>
                <a:r>
                  <a:rPr lang="en-US" altLang="zh-CN" sz="1000" b="1" dirty="0"/>
                  <a:t>0010</a:t>
                </a:r>
                <a:endParaRPr lang="zh-CN" altLang="en-US" sz="1050" b="1" dirty="0"/>
              </a:p>
            </p:txBody>
          </p:sp>
        </p:grpSp>
        <p:grpSp>
          <p:nvGrpSpPr>
            <p:cNvPr id="225" name="组合 224">
              <a:extLst>
                <a:ext uri="{FF2B5EF4-FFF2-40B4-BE49-F238E27FC236}">
                  <a16:creationId xmlns:a16="http://schemas.microsoft.com/office/drawing/2014/main" id="{D0059651-C3BB-4F9C-B114-5E3092EAB2A1}"/>
                </a:ext>
              </a:extLst>
            </p:cNvPr>
            <p:cNvGrpSpPr/>
            <p:nvPr/>
          </p:nvGrpSpPr>
          <p:grpSpPr>
            <a:xfrm>
              <a:off x="7708750" y="2864852"/>
              <a:ext cx="483017" cy="471722"/>
              <a:chOff x="4696773" y="1734192"/>
              <a:chExt cx="483017" cy="471722"/>
            </a:xfrm>
          </p:grpSpPr>
          <p:sp>
            <p:nvSpPr>
              <p:cNvPr id="267" name="椭圆 266">
                <a:extLst>
                  <a:ext uri="{FF2B5EF4-FFF2-40B4-BE49-F238E27FC236}">
                    <a16:creationId xmlns:a16="http://schemas.microsoft.com/office/drawing/2014/main" id="{4D100849-4408-4766-83E9-8D826ACA9031}"/>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文本框 267">
                <a:extLst>
                  <a:ext uri="{FF2B5EF4-FFF2-40B4-BE49-F238E27FC236}">
                    <a16:creationId xmlns:a16="http://schemas.microsoft.com/office/drawing/2014/main" id="{38E0BF7F-E5E1-4D6C-878E-0560F67C7528}"/>
                  </a:ext>
                </a:extLst>
              </p:cNvPr>
              <p:cNvSpPr txBox="1"/>
              <p:nvPr/>
            </p:nvSpPr>
            <p:spPr>
              <a:xfrm>
                <a:off x="4788747" y="1734192"/>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3</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69" name="文本框 268">
                <a:extLst>
                  <a:ext uri="{FF2B5EF4-FFF2-40B4-BE49-F238E27FC236}">
                    <a16:creationId xmlns:a16="http://schemas.microsoft.com/office/drawing/2014/main" id="{B2C8740F-AF32-496C-9994-786227BB9C00}"/>
                  </a:ext>
                </a:extLst>
              </p:cNvPr>
              <p:cNvSpPr txBox="1"/>
              <p:nvPr/>
            </p:nvSpPr>
            <p:spPr>
              <a:xfrm>
                <a:off x="4712996" y="1937848"/>
                <a:ext cx="466794" cy="246221"/>
              </a:xfrm>
              <a:prstGeom prst="rect">
                <a:avLst/>
              </a:prstGeom>
              <a:noFill/>
            </p:spPr>
            <p:txBody>
              <a:bodyPr wrap="none" rtlCol="0">
                <a:spAutoFit/>
              </a:bodyPr>
              <a:lstStyle/>
              <a:p>
                <a:r>
                  <a:rPr lang="en-US" altLang="zh-CN" sz="1000" b="1" dirty="0"/>
                  <a:t>0011</a:t>
                </a:r>
                <a:endParaRPr lang="zh-CN" altLang="en-US" sz="1050" b="1" dirty="0"/>
              </a:p>
            </p:txBody>
          </p:sp>
        </p:grpSp>
        <p:grpSp>
          <p:nvGrpSpPr>
            <p:cNvPr id="226" name="组合 225">
              <a:extLst>
                <a:ext uri="{FF2B5EF4-FFF2-40B4-BE49-F238E27FC236}">
                  <a16:creationId xmlns:a16="http://schemas.microsoft.com/office/drawing/2014/main" id="{2EA1972B-C185-4D31-9A50-A17C8391505B}"/>
                </a:ext>
              </a:extLst>
            </p:cNvPr>
            <p:cNvGrpSpPr/>
            <p:nvPr/>
          </p:nvGrpSpPr>
          <p:grpSpPr>
            <a:xfrm>
              <a:off x="5730249" y="5720846"/>
              <a:ext cx="483017" cy="468000"/>
              <a:chOff x="4696773" y="1737914"/>
              <a:chExt cx="483017" cy="468000"/>
            </a:xfrm>
          </p:grpSpPr>
          <p:sp>
            <p:nvSpPr>
              <p:cNvPr id="264" name="椭圆 263">
                <a:extLst>
                  <a:ext uri="{FF2B5EF4-FFF2-40B4-BE49-F238E27FC236}">
                    <a16:creationId xmlns:a16="http://schemas.microsoft.com/office/drawing/2014/main" id="{3B405FAA-1C39-4EC5-996A-11F933C228EE}"/>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文本框 264">
                <a:extLst>
                  <a:ext uri="{FF2B5EF4-FFF2-40B4-BE49-F238E27FC236}">
                    <a16:creationId xmlns:a16="http://schemas.microsoft.com/office/drawing/2014/main" id="{C875F9E7-72D6-4E87-AF98-003F3C6A74BA}"/>
                  </a:ext>
                </a:extLst>
              </p:cNvPr>
              <p:cNvSpPr txBox="1"/>
              <p:nvPr/>
            </p:nvSpPr>
            <p:spPr>
              <a:xfrm>
                <a:off x="4778924" y="1746452"/>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8</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66" name="文本框 265">
                <a:extLst>
                  <a:ext uri="{FF2B5EF4-FFF2-40B4-BE49-F238E27FC236}">
                    <a16:creationId xmlns:a16="http://schemas.microsoft.com/office/drawing/2014/main" id="{8A6BB043-406C-4F9D-876A-0E11AEF78842}"/>
                  </a:ext>
                </a:extLst>
              </p:cNvPr>
              <p:cNvSpPr txBox="1"/>
              <p:nvPr/>
            </p:nvSpPr>
            <p:spPr>
              <a:xfrm>
                <a:off x="4712996" y="1937848"/>
                <a:ext cx="466794" cy="246221"/>
              </a:xfrm>
              <a:prstGeom prst="rect">
                <a:avLst/>
              </a:prstGeom>
              <a:noFill/>
            </p:spPr>
            <p:txBody>
              <a:bodyPr wrap="none" rtlCol="0">
                <a:spAutoFit/>
              </a:bodyPr>
              <a:lstStyle/>
              <a:p>
                <a:r>
                  <a:rPr lang="en-US" altLang="zh-CN" sz="1000" b="1" dirty="0"/>
                  <a:t>1000</a:t>
                </a:r>
                <a:endParaRPr lang="zh-CN" altLang="en-US" sz="1050" b="1" dirty="0"/>
              </a:p>
            </p:txBody>
          </p:sp>
        </p:grpSp>
        <p:grpSp>
          <p:nvGrpSpPr>
            <p:cNvPr id="227" name="组合 226">
              <a:extLst>
                <a:ext uri="{FF2B5EF4-FFF2-40B4-BE49-F238E27FC236}">
                  <a16:creationId xmlns:a16="http://schemas.microsoft.com/office/drawing/2014/main" id="{2BB9B62B-9ACB-4B77-8946-830C35E0540E}"/>
                </a:ext>
              </a:extLst>
            </p:cNvPr>
            <p:cNvGrpSpPr/>
            <p:nvPr/>
          </p:nvGrpSpPr>
          <p:grpSpPr>
            <a:xfrm>
              <a:off x="6510924" y="5558434"/>
              <a:ext cx="483017" cy="468000"/>
              <a:chOff x="4696773" y="1737914"/>
              <a:chExt cx="483017" cy="468000"/>
            </a:xfrm>
          </p:grpSpPr>
          <p:sp>
            <p:nvSpPr>
              <p:cNvPr id="261" name="椭圆 260">
                <a:extLst>
                  <a:ext uri="{FF2B5EF4-FFF2-40B4-BE49-F238E27FC236}">
                    <a16:creationId xmlns:a16="http://schemas.microsoft.com/office/drawing/2014/main" id="{6C53A154-F120-4C3C-BFD8-11F09AA722ED}"/>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文本框 261">
                <a:extLst>
                  <a:ext uri="{FF2B5EF4-FFF2-40B4-BE49-F238E27FC236}">
                    <a16:creationId xmlns:a16="http://schemas.microsoft.com/office/drawing/2014/main" id="{DF08D694-CD68-432E-96DC-07F56564AF6F}"/>
                  </a:ext>
                </a:extLst>
              </p:cNvPr>
              <p:cNvSpPr txBox="1"/>
              <p:nvPr/>
            </p:nvSpPr>
            <p:spPr>
              <a:xfrm>
                <a:off x="4780694" y="1755171"/>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7</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63" name="文本框 262">
                <a:extLst>
                  <a:ext uri="{FF2B5EF4-FFF2-40B4-BE49-F238E27FC236}">
                    <a16:creationId xmlns:a16="http://schemas.microsoft.com/office/drawing/2014/main" id="{0F8D50DB-72D9-47AB-8B85-01869E1F9D0B}"/>
                  </a:ext>
                </a:extLst>
              </p:cNvPr>
              <p:cNvSpPr txBox="1"/>
              <p:nvPr/>
            </p:nvSpPr>
            <p:spPr>
              <a:xfrm>
                <a:off x="4712996" y="1937848"/>
                <a:ext cx="466794" cy="246221"/>
              </a:xfrm>
              <a:prstGeom prst="rect">
                <a:avLst/>
              </a:prstGeom>
              <a:noFill/>
            </p:spPr>
            <p:txBody>
              <a:bodyPr wrap="none" rtlCol="0">
                <a:spAutoFit/>
              </a:bodyPr>
              <a:lstStyle/>
              <a:p>
                <a:r>
                  <a:rPr lang="en-US" altLang="zh-CN" sz="1000" b="1" dirty="0"/>
                  <a:t>0111</a:t>
                </a:r>
                <a:endParaRPr lang="zh-CN" altLang="en-US" sz="1050" b="1" dirty="0"/>
              </a:p>
            </p:txBody>
          </p:sp>
        </p:grpSp>
        <p:grpSp>
          <p:nvGrpSpPr>
            <p:cNvPr id="228" name="组合 227">
              <a:extLst>
                <a:ext uri="{FF2B5EF4-FFF2-40B4-BE49-F238E27FC236}">
                  <a16:creationId xmlns:a16="http://schemas.microsoft.com/office/drawing/2014/main" id="{9645D243-5FA9-47E9-A7F3-6F36E69E3EF7}"/>
                </a:ext>
              </a:extLst>
            </p:cNvPr>
            <p:cNvGrpSpPr/>
            <p:nvPr/>
          </p:nvGrpSpPr>
          <p:grpSpPr>
            <a:xfrm>
              <a:off x="4945967" y="5613615"/>
              <a:ext cx="483017" cy="468000"/>
              <a:chOff x="4665241" y="1730031"/>
              <a:chExt cx="483017" cy="468000"/>
            </a:xfrm>
          </p:grpSpPr>
          <p:sp>
            <p:nvSpPr>
              <p:cNvPr id="258" name="椭圆 257">
                <a:extLst>
                  <a:ext uri="{FF2B5EF4-FFF2-40B4-BE49-F238E27FC236}">
                    <a16:creationId xmlns:a16="http://schemas.microsoft.com/office/drawing/2014/main" id="{B5BEC66B-334F-4BF9-B00D-46B4ABD48A79}"/>
                  </a:ext>
                </a:extLst>
              </p:cNvPr>
              <p:cNvSpPr/>
              <p:nvPr/>
            </p:nvSpPr>
            <p:spPr>
              <a:xfrm>
                <a:off x="4665241" y="1730031"/>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文本框 258">
                <a:extLst>
                  <a:ext uri="{FF2B5EF4-FFF2-40B4-BE49-F238E27FC236}">
                    <a16:creationId xmlns:a16="http://schemas.microsoft.com/office/drawing/2014/main" id="{49B07615-62B0-4677-9AF5-E1C5C480B6DF}"/>
                  </a:ext>
                </a:extLst>
              </p:cNvPr>
              <p:cNvSpPr txBox="1"/>
              <p:nvPr/>
            </p:nvSpPr>
            <p:spPr>
              <a:xfrm>
                <a:off x="4757177" y="1730031"/>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9</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60" name="文本框 259">
                <a:extLst>
                  <a:ext uri="{FF2B5EF4-FFF2-40B4-BE49-F238E27FC236}">
                    <a16:creationId xmlns:a16="http://schemas.microsoft.com/office/drawing/2014/main" id="{50058A2F-CF96-474F-A198-8C5A918FA93D}"/>
                  </a:ext>
                </a:extLst>
              </p:cNvPr>
              <p:cNvSpPr txBox="1"/>
              <p:nvPr/>
            </p:nvSpPr>
            <p:spPr>
              <a:xfrm>
                <a:off x="4681464" y="1929965"/>
                <a:ext cx="466794" cy="246221"/>
              </a:xfrm>
              <a:prstGeom prst="rect">
                <a:avLst/>
              </a:prstGeom>
              <a:noFill/>
            </p:spPr>
            <p:txBody>
              <a:bodyPr wrap="none" rtlCol="0">
                <a:spAutoFit/>
              </a:bodyPr>
              <a:lstStyle/>
              <a:p>
                <a:r>
                  <a:rPr lang="en-US" altLang="zh-CN" sz="1000" b="1" dirty="0"/>
                  <a:t>1001</a:t>
                </a:r>
                <a:endParaRPr lang="zh-CN" altLang="en-US" sz="1050" b="1" dirty="0"/>
              </a:p>
            </p:txBody>
          </p:sp>
        </p:grpSp>
        <p:grpSp>
          <p:nvGrpSpPr>
            <p:cNvPr id="229" name="组合 228">
              <a:extLst>
                <a:ext uri="{FF2B5EF4-FFF2-40B4-BE49-F238E27FC236}">
                  <a16:creationId xmlns:a16="http://schemas.microsoft.com/office/drawing/2014/main" id="{E7D99FF0-49C7-4E40-AAF8-00DFC4178230}"/>
                </a:ext>
              </a:extLst>
            </p:cNvPr>
            <p:cNvGrpSpPr/>
            <p:nvPr/>
          </p:nvGrpSpPr>
          <p:grpSpPr>
            <a:xfrm>
              <a:off x="7211579" y="5103422"/>
              <a:ext cx="483017" cy="468000"/>
              <a:chOff x="4696773" y="1737914"/>
              <a:chExt cx="483017" cy="468000"/>
            </a:xfrm>
          </p:grpSpPr>
          <p:sp>
            <p:nvSpPr>
              <p:cNvPr id="255" name="椭圆 254">
                <a:extLst>
                  <a:ext uri="{FF2B5EF4-FFF2-40B4-BE49-F238E27FC236}">
                    <a16:creationId xmlns:a16="http://schemas.microsoft.com/office/drawing/2014/main" id="{EED338D2-4E7B-4098-9816-403AD336AA72}"/>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文本框 255">
                <a:extLst>
                  <a:ext uri="{FF2B5EF4-FFF2-40B4-BE49-F238E27FC236}">
                    <a16:creationId xmlns:a16="http://schemas.microsoft.com/office/drawing/2014/main" id="{ECC98031-78D4-4993-8515-0B799193E717}"/>
                  </a:ext>
                </a:extLst>
              </p:cNvPr>
              <p:cNvSpPr txBox="1"/>
              <p:nvPr/>
            </p:nvSpPr>
            <p:spPr>
              <a:xfrm>
                <a:off x="4773127" y="1737914"/>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6</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7" name="文本框 256">
                <a:extLst>
                  <a:ext uri="{FF2B5EF4-FFF2-40B4-BE49-F238E27FC236}">
                    <a16:creationId xmlns:a16="http://schemas.microsoft.com/office/drawing/2014/main" id="{E2128E73-6291-499C-BDD1-4EBA7E49FED5}"/>
                  </a:ext>
                </a:extLst>
              </p:cNvPr>
              <p:cNvSpPr txBox="1"/>
              <p:nvPr/>
            </p:nvSpPr>
            <p:spPr>
              <a:xfrm>
                <a:off x="4712996" y="1937848"/>
                <a:ext cx="466794" cy="246221"/>
              </a:xfrm>
              <a:prstGeom prst="rect">
                <a:avLst/>
              </a:prstGeom>
              <a:noFill/>
            </p:spPr>
            <p:txBody>
              <a:bodyPr wrap="none" rtlCol="0">
                <a:spAutoFit/>
              </a:bodyPr>
              <a:lstStyle/>
              <a:p>
                <a:r>
                  <a:rPr lang="en-US" altLang="zh-CN" sz="1000" b="1" dirty="0"/>
                  <a:t>0110</a:t>
                </a:r>
                <a:endParaRPr lang="zh-CN" altLang="en-US" sz="1050" b="1" dirty="0"/>
              </a:p>
            </p:txBody>
          </p:sp>
        </p:grpSp>
        <p:grpSp>
          <p:nvGrpSpPr>
            <p:cNvPr id="230" name="组合 229">
              <a:extLst>
                <a:ext uri="{FF2B5EF4-FFF2-40B4-BE49-F238E27FC236}">
                  <a16:creationId xmlns:a16="http://schemas.microsoft.com/office/drawing/2014/main" id="{DA29C249-51B5-4A26-9462-2EFC6C7359C9}"/>
                </a:ext>
              </a:extLst>
            </p:cNvPr>
            <p:cNvGrpSpPr/>
            <p:nvPr/>
          </p:nvGrpSpPr>
          <p:grpSpPr>
            <a:xfrm>
              <a:off x="4147048" y="5142837"/>
              <a:ext cx="483017" cy="468000"/>
              <a:chOff x="4696773" y="1737914"/>
              <a:chExt cx="483017" cy="468000"/>
            </a:xfrm>
          </p:grpSpPr>
          <p:sp>
            <p:nvSpPr>
              <p:cNvPr id="252" name="椭圆 251">
                <a:extLst>
                  <a:ext uri="{FF2B5EF4-FFF2-40B4-BE49-F238E27FC236}">
                    <a16:creationId xmlns:a16="http://schemas.microsoft.com/office/drawing/2014/main" id="{EEC07E28-1C89-4A71-87C3-03B0ADA29DD7}"/>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文本框 252">
                <a:extLst>
                  <a:ext uri="{FF2B5EF4-FFF2-40B4-BE49-F238E27FC236}">
                    <a16:creationId xmlns:a16="http://schemas.microsoft.com/office/drawing/2014/main" id="{A4A0E829-BB3B-4C4B-B67E-A0AEFFDF815B}"/>
                  </a:ext>
                </a:extLst>
              </p:cNvPr>
              <p:cNvSpPr txBox="1"/>
              <p:nvPr/>
            </p:nvSpPr>
            <p:spPr>
              <a:xfrm>
                <a:off x="4717427" y="174554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4" name="文本框 253">
                <a:extLst>
                  <a:ext uri="{FF2B5EF4-FFF2-40B4-BE49-F238E27FC236}">
                    <a16:creationId xmlns:a16="http://schemas.microsoft.com/office/drawing/2014/main" id="{59E10572-7B5D-4111-8534-4C873BEFC9F1}"/>
                  </a:ext>
                </a:extLst>
              </p:cNvPr>
              <p:cNvSpPr txBox="1"/>
              <p:nvPr/>
            </p:nvSpPr>
            <p:spPr>
              <a:xfrm>
                <a:off x="4712996" y="1937848"/>
                <a:ext cx="466794" cy="246221"/>
              </a:xfrm>
              <a:prstGeom prst="rect">
                <a:avLst/>
              </a:prstGeom>
              <a:noFill/>
            </p:spPr>
            <p:txBody>
              <a:bodyPr wrap="none" rtlCol="0">
                <a:spAutoFit/>
              </a:bodyPr>
              <a:lstStyle/>
              <a:p>
                <a:r>
                  <a:rPr lang="en-US" altLang="zh-CN" sz="1000" b="1" dirty="0"/>
                  <a:t>1010</a:t>
                </a:r>
                <a:endParaRPr lang="zh-CN" altLang="en-US" sz="1050" b="1" dirty="0"/>
              </a:p>
            </p:txBody>
          </p:sp>
        </p:grpSp>
        <p:grpSp>
          <p:nvGrpSpPr>
            <p:cNvPr id="231" name="组合 230">
              <a:extLst>
                <a:ext uri="{FF2B5EF4-FFF2-40B4-BE49-F238E27FC236}">
                  <a16:creationId xmlns:a16="http://schemas.microsoft.com/office/drawing/2014/main" id="{EEEA6AF7-54CB-4C95-9927-FC2C4BAC22B5}"/>
                </a:ext>
              </a:extLst>
            </p:cNvPr>
            <p:cNvGrpSpPr/>
            <p:nvPr/>
          </p:nvGrpSpPr>
          <p:grpSpPr>
            <a:xfrm>
              <a:off x="7688194" y="4437450"/>
              <a:ext cx="483017" cy="468000"/>
              <a:chOff x="4696773" y="1737914"/>
              <a:chExt cx="483017" cy="468000"/>
            </a:xfrm>
          </p:grpSpPr>
          <p:sp>
            <p:nvSpPr>
              <p:cNvPr id="249" name="椭圆 248">
                <a:extLst>
                  <a:ext uri="{FF2B5EF4-FFF2-40B4-BE49-F238E27FC236}">
                    <a16:creationId xmlns:a16="http://schemas.microsoft.com/office/drawing/2014/main" id="{E342BC14-A26D-441D-B046-26C74B985F63}"/>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文本框 249">
                <a:extLst>
                  <a:ext uri="{FF2B5EF4-FFF2-40B4-BE49-F238E27FC236}">
                    <a16:creationId xmlns:a16="http://schemas.microsoft.com/office/drawing/2014/main" id="{73EED912-993B-47C1-ADE6-AD52A3BC5835}"/>
                  </a:ext>
                </a:extLst>
              </p:cNvPr>
              <p:cNvSpPr txBox="1"/>
              <p:nvPr/>
            </p:nvSpPr>
            <p:spPr>
              <a:xfrm>
                <a:off x="4788144" y="1746847"/>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5</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1" name="文本框 250">
                <a:extLst>
                  <a:ext uri="{FF2B5EF4-FFF2-40B4-BE49-F238E27FC236}">
                    <a16:creationId xmlns:a16="http://schemas.microsoft.com/office/drawing/2014/main" id="{1CA4CAD6-7CB9-4DB4-9F5B-E3302FE531E2}"/>
                  </a:ext>
                </a:extLst>
              </p:cNvPr>
              <p:cNvSpPr txBox="1"/>
              <p:nvPr/>
            </p:nvSpPr>
            <p:spPr>
              <a:xfrm>
                <a:off x="4712996" y="1937848"/>
                <a:ext cx="466794" cy="246221"/>
              </a:xfrm>
              <a:prstGeom prst="rect">
                <a:avLst/>
              </a:prstGeom>
              <a:noFill/>
            </p:spPr>
            <p:txBody>
              <a:bodyPr wrap="none" rtlCol="0">
                <a:spAutoFit/>
              </a:bodyPr>
              <a:lstStyle/>
              <a:p>
                <a:r>
                  <a:rPr lang="en-US" altLang="zh-CN" sz="1000" b="1" dirty="0"/>
                  <a:t>0101</a:t>
                </a:r>
                <a:endParaRPr lang="zh-CN" altLang="en-US" sz="1050" b="1" dirty="0"/>
              </a:p>
            </p:txBody>
          </p:sp>
        </p:grpSp>
        <p:grpSp>
          <p:nvGrpSpPr>
            <p:cNvPr id="232" name="组合 231">
              <a:extLst>
                <a:ext uri="{FF2B5EF4-FFF2-40B4-BE49-F238E27FC236}">
                  <a16:creationId xmlns:a16="http://schemas.microsoft.com/office/drawing/2014/main" id="{7AD66B07-82DE-4069-82B5-9F5BF6A8DBB0}"/>
                </a:ext>
              </a:extLst>
            </p:cNvPr>
            <p:cNvGrpSpPr/>
            <p:nvPr/>
          </p:nvGrpSpPr>
          <p:grpSpPr>
            <a:xfrm>
              <a:off x="3635211" y="4445333"/>
              <a:ext cx="483017" cy="468000"/>
              <a:chOff x="4696773" y="1737914"/>
              <a:chExt cx="483017" cy="468000"/>
            </a:xfrm>
          </p:grpSpPr>
          <p:sp>
            <p:nvSpPr>
              <p:cNvPr id="246" name="椭圆 245">
                <a:extLst>
                  <a:ext uri="{FF2B5EF4-FFF2-40B4-BE49-F238E27FC236}">
                    <a16:creationId xmlns:a16="http://schemas.microsoft.com/office/drawing/2014/main" id="{213706DA-472B-4A82-B1AE-C4F2D2EBE30E}"/>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文本框 246">
                <a:extLst>
                  <a:ext uri="{FF2B5EF4-FFF2-40B4-BE49-F238E27FC236}">
                    <a16:creationId xmlns:a16="http://schemas.microsoft.com/office/drawing/2014/main" id="{46F4ABF7-22F2-4636-8B7A-C30A88524EAB}"/>
                  </a:ext>
                </a:extLst>
              </p:cNvPr>
              <p:cNvSpPr txBox="1"/>
              <p:nvPr/>
            </p:nvSpPr>
            <p:spPr>
              <a:xfrm>
                <a:off x="4717427" y="1745548"/>
                <a:ext cx="370101"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8" name="文本框 247">
                <a:extLst>
                  <a:ext uri="{FF2B5EF4-FFF2-40B4-BE49-F238E27FC236}">
                    <a16:creationId xmlns:a16="http://schemas.microsoft.com/office/drawing/2014/main" id="{D6976B9A-7C62-4764-B2C5-8B4565E62A5E}"/>
                  </a:ext>
                </a:extLst>
              </p:cNvPr>
              <p:cNvSpPr txBox="1"/>
              <p:nvPr/>
            </p:nvSpPr>
            <p:spPr>
              <a:xfrm>
                <a:off x="4712996" y="1937848"/>
                <a:ext cx="466794" cy="246221"/>
              </a:xfrm>
              <a:prstGeom prst="rect">
                <a:avLst/>
              </a:prstGeom>
              <a:noFill/>
            </p:spPr>
            <p:txBody>
              <a:bodyPr wrap="none" rtlCol="0">
                <a:spAutoFit/>
              </a:bodyPr>
              <a:lstStyle/>
              <a:p>
                <a:r>
                  <a:rPr lang="en-US" altLang="zh-CN" sz="1000" b="1" dirty="0"/>
                  <a:t>1011</a:t>
                </a:r>
                <a:endParaRPr lang="zh-CN" altLang="en-US" sz="1050" b="1" dirty="0"/>
              </a:p>
            </p:txBody>
          </p:sp>
        </p:grpSp>
        <p:grpSp>
          <p:nvGrpSpPr>
            <p:cNvPr id="233" name="组合 232">
              <a:extLst>
                <a:ext uri="{FF2B5EF4-FFF2-40B4-BE49-F238E27FC236}">
                  <a16:creationId xmlns:a16="http://schemas.microsoft.com/office/drawing/2014/main" id="{8CC35735-20A2-4EFF-A1BB-B2804BD66591}"/>
                </a:ext>
              </a:extLst>
            </p:cNvPr>
            <p:cNvGrpSpPr/>
            <p:nvPr/>
          </p:nvGrpSpPr>
          <p:grpSpPr>
            <a:xfrm>
              <a:off x="3448713" y="3589234"/>
              <a:ext cx="4879256" cy="483766"/>
              <a:chOff x="3448713" y="3589234"/>
              <a:chExt cx="4879256" cy="483766"/>
            </a:xfrm>
          </p:grpSpPr>
          <p:grpSp>
            <p:nvGrpSpPr>
              <p:cNvPr id="238" name="组合 237">
                <a:extLst>
                  <a:ext uri="{FF2B5EF4-FFF2-40B4-BE49-F238E27FC236}">
                    <a16:creationId xmlns:a16="http://schemas.microsoft.com/office/drawing/2014/main" id="{D4E260C3-5F29-4EBE-9E8A-47054C6112C7}"/>
                  </a:ext>
                </a:extLst>
              </p:cNvPr>
              <p:cNvGrpSpPr/>
              <p:nvPr/>
            </p:nvGrpSpPr>
            <p:grpSpPr>
              <a:xfrm>
                <a:off x="7844952" y="3598783"/>
                <a:ext cx="483017" cy="474217"/>
                <a:chOff x="4696773" y="1731697"/>
                <a:chExt cx="483017" cy="474217"/>
              </a:xfrm>
            </p:grpSpPr>
            <p:sp>
              <p:nvSpPr>
                <p:cNvPr id="243" name="椭圆 242">
                  <a:extLst>
                    <a:ext uri="{FF2B5EF4-FFF2-40B4-BE49-F238E27FC236}">
                      <a16:creationId xmlns:a16="http://schemas.microsoft.com/office/drawing/2014/main" id="{5A9B7185-A3C9-48B2-99B9-CAC13BE1E244}"/>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文本框 243">
                  <a:extLst>
                    <a:ext uri="{FF2B5EF4-FFF2-40B4-BE49-F238E27FC236}">
                      <a16:creationId xmlns:a16="http://schemas.microsoft.com/office/drawing/2014/main" id="{C4D24D9E-3117-4496-8C05-93705AFF219D}"/>
                    </a:ext>
                  </a:extLst>
                </p:cNvPr>
                <p:cNvSpPr txBox="1"/>
                <p:nvPr/>
              </p:nvSpPr>
              <p:spPr>
                <a:xfrm>
                  <a:off x="4773423" y="1731697"/>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4</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5" name="文本框 244">
                  <a:extLst>
                    <a:ext uri="{FF2B5EF4-FFF2-40B4-BE49-F238E27FC236}">
                      <a16:creationId xmlns:a16="http://schemas.microsoft.com/office/drawing/2014/main" id="{8FF1261B-3F4C-48F0-8425-00CD1517AD6A}"/>
                    </a:ext>
                  </a:extLst>
                </p:cNvPr>
                <p:cNvSpPr txBox="1"/>
                <p:nvPr/>
              </p:nvSpPr>
              <p:spPr>
                <a:xfrm>
                  <a:off x="4712996" y="1937848"/>
                  <a:ext cx="466794" cy="246221"/>
                </a:xfrm>
                <a:prstGeom prst="rect">
                  <a:avLst/>
                </a:prstGeom>
                <a:noFill/>
              </p:spPr>
              <p:txBody>
                <a:bodyPr wrap="none" rtlCol="0">
                  <a:spAutoFit/>
                </a:bodyPr>
                <a:lstStyle/>
                <a:p>
                  <a:r>
                    <a:rPr lang="en-US" altLang="zh-CN" sz="1000" b="1" dirty="0"/>
                    <a:t>0100</a:t>
                  </a:r>
                  <a:endParaRPr lang="zh-CN" altLang="en-US" sz="1050" b="1" dirty="0"/>
                </a:p>
              </p:txBody>
            </p:sp>
          </p:grpSp>
          <p:grpSp>
            <p:nvGrpSpPr>
              <p:cNvPr id="239" name="组合 238">
                <a:extLst>
                  <a:ext uri="{FF2B5EF4-FFF2-40B4-BE49-F238E27FC236}">
                    <a16:creationId xmlns:a16="http://schemas.microsoft.com/office/drawing/2014/main" id="{5ACD1E80-8154-487C-82CB-8E9DFB3D7A4B}"/>
                  </a:ext>
                </a:extLst>
              </p:cNvPr>
              <p:cNvGrpSpPr/>
              <p:nvPr/>
            </p:nvGrpSpPr>
            <p:grpSpPr>
              <a:xfrm>
                <a:off x="3448713" y="3589234"/>
                <a:ext cx="483017" cy="468000"/>
                <a:chOff x="4696773" y="1737914"/>
                <a:chExt cx="483017" cy="468000"/>
              </a:xfrm>
            </p:grpSpPr>
            <p:sp>
              <p:nvSpPr>
                <p:cNvPr id="240" name="椭圆 239">
                  <a:extLst>
                    <a:ext uri="{FF2B5EF4-FFF2-40B4-BE49-F238E27FC236}">
                      <a16:creationId xmlns:a16="http://schemas.microsoft.com/office/drawing/2014/main" id="{362C2C10-6405-46BF-8539-4B927E39A8D1}"/>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文本框 240">
                  <a:extLst>
                    <a:ext uri="{FF2B5EF4-FFF2-40B4-BE49-F238E27FC236}">
                      <a16:creationId xmlns:a16="http://schemas.microsoft.com/office/drawing/2014/main" id="{D0CA4536-5B10-4566-B1B6-F5C9371FAFD5}"/>
                    </a:ext>
                  </a:extLst>
                </p:cNvPr>
                <p:cNvSpPr txBox="1"/>
                <p:nvPr/>
              </p:nvSpPr>
              <p:spPr>
                <a:xfrm>
                  <a:off x="4717427" y="174554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12</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2" name="文本框 241">
                  <a:extLst>
                    <a:ext uri="{FF2B5EF4-FFF2-40B4-BE49-F238E27FC236}">
                      <a16:creationId xmlns:a16="http://schemas.microsoft.com/office/drawing/2014/main" id="{90EB03B0-9156-43F5-A826-4887EF8EA812}"/>
                    </a:ext>
                  </a:extLst>
                </p:cNvPr>
                <p:cNvSpPr txBox="1"/>
                <p:nvPr/>
              </p:nvSpPr>
              <p:spPr>
                <a:xfrm>
                  <a:off x="4712996" y="1937848"/>
                  <a:ext cx="466794" cy="246221"/>
                </a:xfrm>
                <a:prstGeom prst="rect">
                  <a:avLst/>
                </a:prstGeom>
                <a:noFill/>
              </p:spPr>
              <p:txBody>
                <a:bodyPr wrap="none" rtlCol="0">
                  <a:spAutoFit/>
                </a:bodyPr>
                <a:lstStyle/>
                <a:p>
                  <a:r>
                    <a:rPr lang="en-US" altLang="zh-CN" sz="1000" b="1" dirty="0"/>
                    <a:t>1100</a:t>
                  </a:r>
                  <a:endParaRPr lang="zh-CN" altLang="en-US" sz="1050" b="1" dirty="0"/>
                </a:p>
              </p:txBody>
            </p:sp>
          </p:grpSp>
        </p:grpSp>
        <p:grpSp>
          <p:nvGrpSpPr>
            <p:cNvPr id="234" name="组合 233">
              <a:extLst>
                <a:ext uri="{FF2B5EF4-FFF2-40B4-BE49-F238E27FC236}">
                  <a16:creationId xmlns:a16="http://schemas.microsoft.com/office/drawing/2014/main" id="{240DC8BD-8B09-4D35-A4B7-225BA4758073}"/>
                </a:ext>
              </a:extLst>
            </p:cNvPr>
            <p:cNvGrpSpPr/>
            <p:nvPr/>
          </p:nvGrpSpPr>
          <p:grpSpPr>
            <a:xfrm>
              <a:off x="3638171" y="2770256"/>
              <a:ext cx="483017" cy="468000"/>
              <a:chOff x="4696773" y="1737914"/>
              <a:chExt cx="483017" cy="468000"/>
            </a:xfrm>
          </p:grpSpPr>
          <p:sp>
            <p:nvSpPr>
              <p:cNvPr id="235" name="椭圆 234">
                <a:extLst>
                  <a:ext uri="{FF2B5EF4-FFF2-40B4-BE49-F238E27FC236}">
                    <a16:creationId xmlns:a16="http://schemas.microsoft.com/office/drawing/2014/main" id="{5E47E64B-9FBB-4486-B3FF-5A348D5DF0E4}"/>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a:extLst>
                  <a:ext uri="{FF2B5EF4-FFF2-40B4-BE49-F238E27FC236}">
                    <a16:creationId xmlns:a16="http://schemas.microsoft.com/office/drawing/2014/main" id="{ABB5B20C-DE35-4962-A48B-755E04DC2C5A}"/>
                  </a:ext>
                </a:extLst>
              </p:cNvPr>
              <p:cNvSpPr txBox="1"/>
              <p:nvPr/>
            </p:nvSpPr>
            <p:spPr>
              <a:xfrm>
                <a:off x="4717427" y="174554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13</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7" name="文本框 236">
                <a:extLst>
                  <a:ext uri="{FF2B5EF4-FFF2-40B4-BE49-F238E27FC236}">
                    <a16:creationId xmlns:a16="http://schemas.microsoft.com/office/drawing/2014/main" id="{18FBA2AC-3EE1-4A3B-8FF8-AB1C2EA31D01}"/>
                  </a:ext>
                </a:extLst>
              </p:cNvPr>
              <p:cNvSpPr txBox="1"/>
              <p:nvPr/>
            </p:nvSpPr>
            <p:spPr>
              <a:xfrm>
                <a:off x="4712996" y="1937848"/>
                <a:ext cx="466794" cy="246221"/>
              </a:xfrm>
              <a:prstGeom prst="rect">
                <a:avLst/>
              </a:prstGeom>
              <a:noFill/>
            </p:spPr>
            <p:txBody>
              <a:bodyPr wrap="none" rtlCol="0">
                <a:spAutoFit/>
              </a:bodyPr>
              <a:lstStyle/>
              <a:p>
                <a:r>
                  <a:rPr lang="en-US" altLang="zh-CN" sz="1000" b="1" dirty="0"/>
                  <a:t>1101</a:t>
                </a:r>
                <a:endParaRPr lang="zh-CN" altLang="en-US" sz="1050" b="1" dirty="0"/>
              </a:p>
            </p:txBody>
          </p:sp>
        </p:grpSp>
      </p:grpSp>
      <p:grpSp>
        <p:nvGrpSpPr>
          <p:cNvPr id="288" name="组合 287">
            <a:extLst>
              <a:ext uri="{FF2B5EF4-FFF2-40B4-BE49-F238E27FC236}">
                <a16:creationId xmlns:a16="http://schemas.microsoft.com/office/drawing/2014/main" id="{0600B3B4-2D86-4FCD-A002-3BD021B6A1AD}"/>
              </a:ext>
            </a:extLst>
          </p:cNvPr>
          <p:cNvGrpSpPr/>
          <p:nvPr/>
        </p:nvGrpSpPr>
        <p:grpSpPr>
          <a:xfrm>
            <a:off x="130055" y="1018248"/>
            <a:ext cx="5741964" cy="5588978"/>
            <a:chOff x="3007280" y="1018248"/>
            <a:chExt cx="5741964" cy="5588978"/>
          </a:xfrm>
        </p:grpSpPr>
        <p:sp>
          <p:nvSpPr>
            <p:cNvPr id="289" name="文本框 288">
              <a:extLst>
                <a:ext uri="{FF2B5EF4-FFF2-40B4-BE49-F238E27FC236}">
                  <a16:creationId xmlns:a16="http://schemas.microsoft.com/office/drawing/2014/main" id="{8776AF15-FF07-4BB9-8ADD-5F26265EFA3E}"/>
                </a:ext>
              </a:extLst>
            </p:cNvPr>
            <p:cNvSpPr txBox="1"/>
            <p:nvPr/>
          </p:nvSpPr>
          <p:spPr>
            <a:xfrm>
              <a:off x="6096000" y="112075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16</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0" name="文本框 289">
              <a:extLst>
                <a:ext uri="{FF2B5EF4-FFF2-40B4-BE49-F238E27FC236}">
                  <a16:creationId xmlns:a16="http://schemas.microsoft.com/office/drawing/2014/main" id="{8CEC840A-86D2-49A3-91B3-E62076207A0A}"/>
                </a:ext>
              </a:extLst>
            </p:cNvPr>
            <p:cNvSpPr txBox="1"/>
            <p:nvPr/>
          </p:nvSpPr>
          <p:spPr>
            <a:xfrm>
              <a:off x="7027410" y="141102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17</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1" name="文本框 290">
              <a:extLst>
                <a:ext uri="{FF2B5EF4-FFF2-40B4-BE49-F238E27FC236}">
                  <a16:creationId xmlns:a16="http://schemas.microsoft.com/office/drawing/2014/main" id="{F154C45B-0C57-43A0-B7A1-15DF4579D4AF}"/>
                </a:ext>
              </a:extLst>
            </p:cNvPr>
            <p:cNvSpPr txBox="1"/>
            <p:nvPr/>
          </p:nvSpPr>
          <p:spPr>
            <a:xfrm>
              <a:off x="7768785" y="2024333"/>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18</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2" name="文本框 291">
              <a:extLst>
                <a:ext uri="{FF2B5EF4-FFF2-40B4-BE49-F238E27FC236}">
                  <a16:creationId xmlns:a16="http://schemas.microsoft.com/office/drawing/2014/main" id="{06D1657C-497E-46C8-8EDE-4B27A7B72C67}"/>
                </a:ext>
              </a:extLst>
            </p:cNvPr>
            <p:cNvSpPr txBox="1"/>
            <p:nvPr/>
          </p:nvSpPr>
          <p:spPr>
            <a:xfrm>
              <a:off x="8217288" y="286020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19</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3" name="文本框 292">
              <a:extLst>
                <a:ext uri="{FF2B5EF4-FFF2-40B4-BE49-F238E27FC236}">
                  <a16:creationId xmlns:a16="http://schemas.microsoft.com/office/drawing/2014/main" id="{577E28F5-2075-47C5-9460-357C328C7C7C}"/>
                </a:ext>
              </a:extLst>
            </p:cNvPr>
            <p:cNvSpPr txBox="1"/>
            <p:nvPr/>
          </p:nvSpPr>
          <p:spPr>
            <a:xfrm>
              <a:off x="8365806" y="368511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4" name="文本框 293">
              <a:extLst>
                <a:ext uri="{FF2B5EF4-FFF2-40B4-BE49-F238E27FC236}">
                  <a16:creationId xmlns:a16="http://schemas.microsoft.com/office/drawing/2014/main" id="{C42815C1-9CC6-4C6D-84CB-8A92E4FB621A}"/>
                </a:ext>
              </a:extLst>
            </p:cNvPr>
            <p:cNvSpPr txBox="1"/>
            <p:nvPr/>
          </p:nvSpPr>
          <p:spPr>
            <a:xfrm>
              <a:off x="8176750" y="4688104"/>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5" name="文本框 294">
              <a:extLst>
                <a:ext uri="{FF2B5EF4-FFF2-40B4-BE49-F238E27FC236}">
                  <a16:creationId xmlns:a16="http://schemas.microsoft.com/office/drawing/2014/main" id="{25799BBF-2E06-4BE8-A3E5-B16879135835}"/>
                </a:ext>
              </a:extLst>
            </p:cNvPr>
            <p:cNvSpPr txBox="1"/>
            <p:nvPr/>
          </p:nvSpPr>
          <p:spPr>
            <a:xfrm>
              <a:off x="7609005" y="5532907"/>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22</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6" name="文本框 295">
              <a:extLst>
                <a:ext uri="{FF2B5EF4-FFF2-40B4-BE49-F238E27FC236}">
                  <a16:creationId xmlns:a16="http://schemas.microsoft.com/office/drawing/2014/main" id="{D508CC01-1145-4DAA-87CF-BDBD83BF1192}"/>
                </a:ext>
              </a:extLst>
            </p:cNvPr>
            <p:cNvSpPr txBox="1"/>
            <p:nvPr/>
          </p:nvSpPr>
          <p:spPr>
            <a:xfrm>
              <a:off x="6794013" y="607363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23</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7" name="文本框 296">
              <a:extLst>
                <a:ext uri="{FF2B5EF4-FFF2-40B4-BE49-F238E27FC236}">
                  <a16:creationId xmlns:a16="http://schemas.microsoft.com/office/drawing/2014/main" id="{3FD84D44-142B-445F-9E96-9FE1DD2927C4}"/>
                </a:ext>
              </a:extLst>
            </p:cNvPr>
            <p:cNvSpPr txBox="1"/>
            <p:nvPr/>
          </p:nvSpPr>
          <p:spPr>
            <a:xfrm>
              <a:off x="5793644" y="6299449"/>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24</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8" name="文本框 297">
              <a:extLst>
                <a:ext uri="{FF2B5EF4-FFF2-40B4-BE49-F238E27FC236}">
                  <a16:creationId xmlns:a16="http://schemas.microsoft.com/office/drawing/2014/main" id="{CF387C6E-5232-4A7C-9C31-D520C4783C60}"/>
                </a:ext>
              </a:extLst>
            </p:cNvPr>
            <p:cNvSpPr txBox="1"/>
            <p:nvPr/>
          </p:nvSpPr>
          <p:spPr>
            <a:xfrm>
              <a:off x="4781597" y="616700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25</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9" name="文本框 298">
              <a:extLst>
                <a:ext uri="{FF2B5EF4-FFF2-40B4-BE49-F238E27FC236}">
                  <a16:creationId xmlns:a16="http://schemas.microsoft.com/office/drawing/2014/main" id="{7AF88DE5-53EE-4960-A308-EDD4CFF271B1}"/>
                </a:ext>
              </a:extLst>
            </p:cNvPr>
            <p:cNvSpPr txBox="1"/>
            <p:nvPr/>
          </p:nvSpPr>
          <p:spPr>
            <a:xfrm>
              <a:off x="3827465" y="558390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26</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0" name="文本框 299">
              <a:extLst>
                <a:ext uri="{FF2B5EF4-FFF2-40B4-BE49-F238E27FC236}">
                  <a16:creationId xmlns:a16="http://schemas.microsoft.com/office/drawing/2014/main" id="{04109155-9DAB-4611-9C4F-43F94A5CDBEA}"/>
                </a:ext>
              </a:extLst>
            </p:cNvPr>
            <p:cNvSpPr txBox="1"/>
            <p:nvPr/>
          </p:nvSpPr>
          <p:spPr>
            <a:xfrm>
              <a:off x="3246642" y="4809526"/>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27</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1" name="文本框 300">
              <a:extLst>
                <a:ext uri="{FF2B5EF4-FFF2-40B4-BE49-F238E27FC236}">
                  <a16:creationId xmlns:a16="http://schemas.microsoft.com/office/drawing/2014/main" id="{67FC198E-B7B4-420B-9F90-54F5FE059B67}"/>
                </a:ext>
              </a:extLst>
            </p:cNvPr>
            <p:cNvSpPr txBox="1"/>
            <p:nvPr/>
          </p:nvSpPr>
          <p:spPr>
            <a:xfrm>
              <a:off x="3007280" y="368511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28</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2" name="文本框 301">
              <a:extLst>
                <a:ext uri="{FF2B5EF4-FFF2-40B4-BE49-F238E27FC236}">
                  <a16:creationId xmlns:a16="http://schemas.microsoft.com/office/drawing/2014/main" id="{46F6167C-A222-413C-BCD6-2C7647FDEDC6}"/>
                </a:ext>
              </a:extLst>
            </p:cNvPr>
            <p:cNvSpPr txBox="1"/>
            <p:nvPr/>
          </p:nvSpPr>
          <p:spPr>
            <a:xfrm>
              <a:off x="3203781" y="2723622"/>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29</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3" name="文本框 302">
              <a:extLst>
                <a:ext uri="{FF2B5EF4-FFF2-40B4-BE49-F238E27FC236}">
                  <a16:creationId xmlns:a16="http://schemas.microsoft.com/office/drawing/2014/main" id="{C04EE6D6-2745-4A64-BC61-372E566304F7}"/>
                </a:ext>
              </a:extLst>
            </p:cNvPr>
            <p:cNvSpPr txBox="1"/>
            <p:nvPr/>
          </p:nvSpPr>
          <p:spPr>
            <a:xfrm>
              <a:off x="3815901" y="1809704"/>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30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4" name="文本框 303">
              <a:extLst>
                <a:ext uri="{FF2B5EF4-FFF2-40B4-BE49-F238E27FC236}">
                  <a16:creationId xmlns:a16="http://schemas.microsoft.com/office/drawing/2014/main" id="{63165A0C-6A1E-48C8-8630-DD1CBF9C4B0F}"/>
                </a:ext>
              </a:extLst>
            </p:cNvPr>
            <p:cNvSpPr txBox="1"/>
            <p:nvPr/>
          </p:nvSpPr>
          <p:spPr>
            <a:xfrm>
              <a:off x="4610284" y="125152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31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31" name="文本框 430">
              <a:extLst>
                <a:ext uri="{FF2B5EF4-FFF2-40B4-BE49-F238E27FC236}">
                  <a16:creationId xmlns:a16="http://schemas.microsoft.com/office/drawing/2014/main" id="{B1F22DD5-5E4C-4F20-8D07-7F448E378632}"/>
                </a:ext>
              </a:extLst>
            </p:cNvPr>
            <p:cNvSpPr txBox="1"/>
            <p:nvPr/>
          </p:nvSpPr>
          <p:spPr>
            <a:xfrm rot="21208132">
              <a:off x="5429923" y="1018248"/>
              <a:ext cx="543739" cy="523220"/>
            </a:xfrm>
            <a:prstGeom prst="rect">
              <a:avLst/>
            </a:prstGeom>
            <a:noFill/>
          </p:spPr>
          <p:txBody>
            <a:bodyPr wrap="none" rtlCol="0">
              <a:spAutoFit/>
            </a:bodyPr>
            <a:lstStyle/>
            <a:p>
              <a:r>
                <a:rPr lang="zh-CN" altLang="en-US" sz="1400" dirty="0">
                  <a:solidFill>
                    <a:schemeClr val="tx1">
                      <a:lumMod val="65000"/>
                      <a:lumOff val="35000"/>
                    </a:schemeClr>
                  </a:solidFill>
                  <a:latin typeface="Arial" panose="020B0604020202020204" pitchFamily="34" charset="0"/>
                  <a:cs typeface="Arial" panose="020B0604020202020204" pitchFamily="34" charset="0"/>
                </a:rPr>
                <a:t>加法</a:t>
              </a:r>
              <a:endParaRPr lang="en-US" altLang="zh-CN" sz="1400" dirty="0">
                <a:solidFill>
                  <a:schemeClr val="tx1">
                    <a:lumMod val="65000"/>
                    <a:lumOff val="35000"/>
                  </a:schemeClr>
                </a:solidFill>
                <a:latin typeface="Arial" panose="020B0604020202020204" pitchFamily="34" charset="0"/>
                <a:cs typeface="Arial" panose="020B0604020202020204" pitchFamily="34" charset="0"/>
              </a:endParaRPr>
            </a:p>
            <a:p>
              <a:r>
                <a:rPr lang="zh-CN" altLang="en-US" sz="1400" dirty="0">
                  <a:solidFill>
                    <a:schemeClr val="tx1">
                      <a:lumMod val="65000"/>
                      <a:lumOff val="35000"/>
                    </a:schemeClr>
                  </a:solidFill>
                  <a:latin typeface="Arial" panose="020B0604020202020204" pitchFamily="34" charset="0"/>
                  <a:cs typeface="Arial" panose="020B0604020202020204" pitchFamily="34" charset="0"/>
                </a:rPr>
                <a:t>溢出</a:t>
              </a:r>
            </a:p>
          </p:txBody>
        </p:sp>
      </p:grpSp>
      <p:grpSp>
        <p:nvGrpSpPr>
          <p:cNvPr id="305" name="组合 304">
            <a:extLst>
              <a:ext uri="{FF2B5EF4-FFF2-40B4-BE49-F238E27FC236}">
                <a16:creationId xmlns:a16="http://schemas.microsoft.com/office/drawing/2014/main" id="{97A868A2-0A9D-4581-AEE5-F401B9C82D04}"/>
              </a:ext>
            </a:extLst>
          </p:cNvPr>
          <p:cNvGrpSpPr/>
          <p:nvPr/>
        </p:nvGrpSpPr>
        <p:grpSpPr>
          <a:xfrm>
            <a:off x="1241428" y="2109439"/>
            <a:ext cx="3600242" cy="3486047"/>
            <a:chOff x="4118653" y="2109439"/>
            <a:chExt cx="3600242" cy="3486047"/>
          </a:xfrm>
        </p:grpSpPr>
        <p:sp>
          <p:nvSpPr>
            <p:cNvPr id="306" name="文本框 305">
              <a:extLst>
                <a:ext uri="{FF2B5EF4-FFF2-40B4-BE49-F238E27FC236}">
                  <a16:creationId xmlns:a16="http://schemas.microsoft.com/office/drawing/2014/main" id="{8E2257F7-2082-4A8F-AB29-AFA98A1352EF}"/>
                </a:ext>
              </a:extLst>
            </p:cNvPr>
            <p:cNvSpPr txBox="1"/>
            <p:nvPr/>
          </p:nvSpPr>
          <p:spPr>
            <a:xfrm>
              <a:off x="4964498" y="2348577"/>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07" name="文本框 306">
              <a:extLst>
                <a:ext uri="{FF2B5EF4-FFF2-40B4-BE49-F238E27FC236}">
                  <a16:creationId xmlns:a16="http://schemas.microsoft.com/office/drawing/2014/main" id="{A89D94BD-D468-43C4-BF48-4767D9796792}"/>
                </a:ext>
              </a:extLst>
            </p:cNvPr>
            <p:cNvSpPr txBox="1"/>
            <p:nvPr/>
          </p:nvSpPr>
          <p:spPr>
            <a:xfrm>
              <a:off x="4544420" y="2637247"/>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-2</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08" name="文本框 307">
              <a:extLst>
                <a:ext uri="{FF2B5EF4-FFF2-40B4-BE49-F238E27FC236}">
                  <a16:creationId xmlns:a16="http://schemas.microsoft.com/office/drawing/2014/main" id="{AE1587A6-0C50-4D66-AD17-41DB175645BF}"/>
                </a:ext>
              </a:extLst>
            </p:cNvPr>
            <p:cNvSpPr txBox="1"/>
            <p:nvPr/>
          </p:nvSpPr>
          <p:spPr>
            <a:xfrm>
              <a:off x="4237823" y="3100192"/>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-3</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09" name="文本框 308">
              <a:extLst>
                <a:ext uri="{FF2B5EF4-FFF2-40B4-BE49-F238E27FC236}">
                  <a16:creationId xmlns:a16="http://schemas.microsoft.com/office/drawing/2014/main" id="{95B138C7-1285-43F5-9D0D-6AB0D163229A}"/>
                </a:ext>
              </a:extLst>
            </p:cNvPr>
            <p:cNvSpPr txBox="1"/>
            <p:nvPr/>
          </p:nvSpPr>
          <p:spPr>
            <a:xfrm>
              <a:off x="4118653" y="3675629"/>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-4</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0" name="文本框 309">
              <a:extLst>
                <a:ext uri="{FF2B5EF4-FFF2-40B4-BE49-F238E27FC236}">
                  <a16:creationId xmlns:a16="http://schemas.microsoft.com/office/drawing/2014/main" id="{BEA180FB-1C60-45AA-984A-58AF1B8F6D6B}"/>
                </a:ext>
              </a:extLst>
            </p:cNvPr>
            <p:cNvSpPr txBox="1"/>
            <p:nvPr/>
          </p:nvSpPr>
          <p:spPr>
            <a:xfrm>
              <a:off x="4222487" y="4363673"/>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-5</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1" name="文本框 310">
              <a:extLst>
                <a:ext uri="{FF2B5EF4-FFF2-40B4-BE49-F238E27FC236}">
                  <a16:creationId xmlns:a16="http://schemas.microsoft.com/office/drawing/2014/main" id="{DA8F308F-4B4B-4979-9E7A-A92222A90E2E}"/>
                </a:ext>
              </a:extLst>
            </p:cNvPr>
            <p:cNvSpPr txBox="1"/>
            <p:nvPr/>
          </p:nvSpPr>
          <p:spPr>
            <a:xfrm>
              <a:off x="4614691" y="4900597"/>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-6</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2" name="文本框 311">
              <a:extLst>
                <a:ext uri="{FF2B5EF4-FFF2-40B4-BE49-F238E27FC236}">
                  <a16:creationId xmlns:a16="http://schemas.microsoft.com/office/drawing/2014/main" id="{6C350D42-2588-46A2-9173-9E7D6BA07C56}"/>
                </a:ext>
              </a:extLst>
            </p:cNvPr>
            <p:cNvSpPr txBox="1"/>
            <p:nvPr/>
          </p:nvSpPr>
          <p:spPr>
            <a:xfrm>
              <a:off x="5159123" y="5208374"/>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-7</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3" name="文本框 312">
              <a:extLst>
                <a:ext uri="{FF2B5EF4-FFF2-40B4-BE49-F238E27FC236}">
                  <a16:creationId xmlns:a16="http://schemas.microsoft.com/office/drawing/2014/main" id="{769315DA-E066-41B8-ACAC-2F9A13FB5209}"/>
                </a:ext>
              </a:extLst>
            </p:cNvPr>
            <p:cNvSpPr txBox="1"/>
            <p:nvPr/>
          </p:nvSpPr>
          <p:spPr>
            <a:xfrm>
              <a:off x="5782744" y="5287709"/>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-8</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4" name="文本框 313">
              <a:extLst>
                <a:ext uri="{FF2B5EF4-FFF2-40B4-BE49-F238E27FC236}">
                  <a16:creationId xmlns:a16="http://schemas.microsoft.com/office/drawing/2014/main" id="{BAB18170-C582-43EA-8BD9-E037EAA31E31}"/>
                </a:ext>
              </a:extLst>
            </p:cNvPr>
            <p:cNvSpPr txBox="1"/>
            <p:nvPr/>
          </p:nvSpPr>
          <p:spPr>
            <a:xfrm>
              <a:off x="6361727" y="515625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-9</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5" name="文本框 314">
              <a:extLst>
                <a:ext uri="{FF2B5EF4-FFF2-40B4-BE49-F238E27FC236}">
                  <a16:creationId xmlns:a16="http://schemas.microsoft.com/office/drawing/2014/main" id="{04A5796E-AC41-4C56-BE00-7471CB0F9DA7}"/>
                </a:ext>
              </a:extLst>
            </p:cNvPr>
            <p:cNvSpPr txBox="1"/>
            <p:nvPr/>
          </p:nvSpPr>
          <p:spPr>
            <a:xfrm>
              <a:off x="6824697" y="4834160"/>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-10</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6" name="文本框 315">
              <a:extLst>
                <a:ext uri="{FF2B5EF4-FFF2-40B4-BE49-F238E27FC236}">
                  <a16:creationId xmlns:a16="http://schemas.microsoft.com/office/drawing/2014/main" id="{5FA5BC10-ED4A-4A96-9E8A-B697ED57DDC8}"/>
                </a:ext>
              </a:extLst>
            </p:cNvPr>
            <p:cNvSpPr txBox="1"/>
            <p:nvPr/>
          </p:nvSpPr>
          <p:spPr>
            <a:xfrm>
              <a:off x="7164436" y="4329607"/>
              <a:ext cx="429413"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-11</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7" name="文本框 316">
              <a:extLst>
                <a:ext uri="{FF2B5EF4-FFF2-40B4-BE49-F238E27FC236}">
                  <a16:creationId xmlns:a16="http://schemas.microsoft.com/office/drawing/2014/main" id="{3BB64BBB-3EDD-41DD-91CD-2A617A4D26C8}"/>
                </a:ext>
              </a:extLst>
            </p:cNvPr>
            <p:cNvSpPr txBox="1"/>
            <p:nvPr/>
          </p:nvSpPr>
          <p:spPr>
            <a:xfrm>
              <a:off x="7276145" y="3675629"/>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-12</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8" name="文本框 317">
              <a:extLst>
                <a:ext uri="{FF2B5EF4-FFF2-40B4-BE49-F238E27FC236}">
                  <a16:creationId xmlns:a16="http://schemas.microsoft.com/office/drawing/2014/main" id="{7F7B7B31-F538-4917-AC99-A803A7D2A3E6}"/>
                </a:ext>
              </a:extLst>
            </p:cNvPr>
            <p:cNvSpPr txBox="1"/>
            <p:nvPr/>
          </p:nvSpPr>
          <p:spPr>
            <a:xfrm>
              <a:off x="7163849" y="3100259"/>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-13</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19" name="文本框 318">
              <a:extLst>
                <a:ext uri="{FF2B5EF4-FFF2-40B4-BE49-F238E27FC236}">
                  <a16:creationId xmlns:a16="http://schemas.microsoft.com/office/drawing/2014/main" id="{FED25823-606C-4B5F-865F-8BF06D00BCD1}"/>
                </a:ext>
              </a:extLst>
            </p:cNvPr>
            <p:cNvSpPr txBox="1"/>
            <p:nvPr/>
          </p:nvSpPr>
          <p:spPr>
            <a:xfrm>
              <a:off x="6898273" y="2708602"/>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-14</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20" name="文本框 319">
              <a:extLst>
                <a:ext uri="{FF2B5EF4-FFF2-40B4-BE49-F238E27FC236}">
                  <a16:creationId xmlns:a16="http://schemas.microsoft.com/office/drawing/2014/main" id="{17DE1CBB-3D12-4B21-85B4-531218FC48F9}"/>
                </a:ext>
              </a:extLst>
            </p:cNvPr>
            <p:cNvSpPr txBox="1"/>
            <p:nvPr/>
          </p:nvSpPr>
          <p:spPr>
            <a:xfrm>
              <a:off x="6459425" y="2400825"/>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-15</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21" name="文本框 320">
              <a:extLst>
                <a:ext uri="{FF2B5EF4-FFF2-40B4-BE49-F238E27FC236}">
                  <a16:creationId xmlns:a16="http://schemas.microsoft.com/office/drawing/2014/main" id="{B1C0248B-E0DA-4789-894D-A4AE3BEF8427}"/>
                </a:ext>
              </a:extLst>
            </p:cNvPr>
            <p:cNvSpPr txBox="1"/>
            <p:nvPr/>
          </p:nvSpPr>
          <p:spPr>
            <a:xfrm>
              <a:off x="6008356" y="2201262"/>
              <a:ext cx="442750"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-16</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432" name="文本框 431">
              <a:extLst>
                <a:ext uri="{FF2B5EF4-FFF2-40B4-BE49-F238E27FC236}">
                  <a16:creationId xmlns:a16="http://schemas.microsoft.com/office/drawing/2014/main" id="{04E4EFCB-091F-4499-9D7A-DC5CEC90A42D}"/>
                </a:ext>
              </a:extLst>
            </p:cNvPr>
            <p:cNvSpPr txBox="1"/>
            <p:nvPr/>
          </p:nvSpPr>
          <p:spPr>
            <a:xfrm rot="21081624">
              <a:off x="5457117" y="2109439"/>
              <a:ext cx="543739" cy="523220"/>
            </a:xfrm>
            <a:prstGeom prst="rect">
              <a:avLst/>
            </a:prstGeom>
            <a:noFill/>
          </p:spPr>
          <p:txBody>
            <a:bodyPr wrap="none" rtlCol="0">
              <a:spAutoFit/>
            </a:bodyPr>
            <a:lstStyle/>
            <a:p>
              <a:r>
                <a:rPr lang="zh-CN" altLang="en-US" sz="1400" dirty="0">
                  <a:solidFill>
                    <a:schemeClr val="accent1"/>
                  </a:solidFill>
                  <a:latin typeface="Arial" panose="020B0604020202020204" pitchFamily="34" charset="0"/>
                  <a:cs typeface="Arial" panose="020B0604020202020204" pitchFamily="34" charset="0"/>
                </a:rPr>
                <a:t>减法</a:t>
              </a:r>
              <a:endParaRPr lang="en-US" altLang="zh-CN" sz="1400" dirty="0">
                <a:solidFill>
                  <a:schemeClr val="accent1"/>
                </a:solidFill>
                <a:latin typeface="Arial" panose="020B0604020202020204" pitchFamily="34" charset="0"/>
                <a:cs typeface="Arial" panose="020B0604020202020204" pitchFamily="34" charset="0"/>
              </a:endParaRPr>
            </a:p>
            <a:p>
              <a:r>
                <a:rPr lang="zh-CN" altLang="en-US" sz="1400" dirty="0">
                  <a:solidFill>
                    <a:schemeClr val="accent1"/>
                  </a:solidFill>
                  <a:latin typeface="Arial" panose="020B0604020202020204" pitchFamily="34" charset="0"/>
                  <a:cs typeface="Arial" panose="020B0604020202020204" pitchFamily="34" charset="0"/>
                </a:rPr>
                <a:t>溢出</a:t>
              </a:r>
            </a:p>
          </p:txBody>
        </p:sp>
      </p:grpSp>
      <p:grpSp>
        <p:nvGrpSpPr>
          <p:cNvPr id="322" name="组合 321">
            <a:extLst>
              <a:ext uri="{FF2B5EF4-FFF2-40B4-BE49-F238E27FC236}">
                <a16:creationId xmlns:a16="http://schemas.microsoft.com/office/drawing/2014/main" id="{F735DF9D-BD12-4A3D-9521-3E4AD4D97AC6}"/>
              </a:ext>
            </a:extLst>
          </p:cNvPr>
          <p:cNvGrpSpPr/>
          <p:nvPr/>
        </p:nvGrpSpPr>
        <p:grpSpPr>
          <a:xfrm>
            <a:off x="6750093" y="1463829"/>
            <a:ext cx="4927003" cy="4756715"/>
            <a:chOff x="3420931" y="1461204"/>
            <a:chExt cx="4927003" cy="4756715"/>
          </a:xfrm>
        </p:grpSpPr>
        <p:grpSp>
          <p:nvGrpSpPr>
            <p:cNvPr id="323" name="组合 322">
              <a:extLst>
                <a:ext uri="{FF2B5EF4-FFF2-40B4-BE49-F238E27FC236}">
                  <a16:creationId xmlns:a16="http://schemas.microsoft.com/office/drawing/2014/main" id="{D4A5971C-596D-45E2-825B-27B33D7C9229}"/>
                </a:ext>
              </a:extLst>
            </p:cNvPr>
            <p:cNvGrpSpPr/>
            <p:nvPr/>
          </p:nvGrpSpPr>
          <p:grpSpPr>
            <a:xfrm>
              <a:off x="3420931" y="1461204"/>
              <a:ext cx="4927003" cy="4756715"/>
              <a:chOff x="3420931" y="1461204"/>
              <a:chExt cx="4927003" cy="4756715"/>
            </a:xfrm>
          </p:grpSpPr>
          <p:sp>
            <p:nvSpPr>
              <p:cNvPr id="389" name="空心弧 388">
                <a:extLst>
                  <a:ext uri="{FF2B5EF4-FFF2-40B4-BE49-F238E27FC236}">
                    <a16:creationId xmlns:a16="http://schemas.microsoft.com/office/drawing/2014/main" id="{C3B2F1B3-C5FD-4422-AA91-C01E3912889D}"/>
                  </a:ext>
                </a:extLst>
              </p:cNvPr>
              <p:cNvSpPr/>
              <p:nvPr/>
            </p:nvSpPr>
            <p:spPr>
              <a:xfrm rot="5400000" flipH="1">
                <a:off x="3523129" y="1393114"/>
                <a:ext cx="4722607" cy="4927003"/>
              </a:xfrm>
              <a:prstGeom prst="blockArc">
                <a:avLst>
                  <a:gd name="adj1" fmla="val 1002091"/>
                  <a:gd name="adj2" fmla="val 21451850"/>
                  <a:gd name="adj3" fmla="val 11256"/>
                </a:avLst>
              </a:prstGeom>
              <a:solidFill>
                <a:srgbClr val="DEEBF7"/>
              </a:solidFill>
              <a:ln w="1905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0" name="直角三角形 389">
                <a:extLst>
                  <a:ext uri="{FF2B5EF4-FFF2-40B4-BE49-F238E27FC236}">
                    <a16:creationId xmlns:a16="http://schemas.microsoft.com/office/drawing/2014/main" id="{EC627221-90F6-4FAD-A5AC-2A3FCBBB6029}"/>
                  </a:ext>
                </a:extLst>
              </p:cNvPr>
              <p:cNvSpPr/>
              <p:nvPr/>
            </p:nvSpPr>
            <p:spPr>
              <a:xfrm rot="12771607">
                <a:off x="4819934" y="1461204"/>
                <a:ext cx="814286" cy="827760"/>
              </a:xfrm>
              <a:prstGeom prst="rtTriangle">
                <a:avLst/>
              </a:prstGeom>
              <a:solidFill>
                <a:schemeClr val="accent5">
                  <a:lumMod val="20000"/>
                  <a:lumOff val="80000"/>
                </a:schemeClr>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1" name="直接连接符 390">
                <a:extLst>
                  <a:ext uri="{FF2B5EF4-FFF2-40B4-BE49-F238E27FC236}">
                    <a16:creationId xmlns:a16="http://schemas.microsoft.com/office/drawing/2014/main" id="{16121FF1-B9F6-4D50-B695-D54999213995}"/>
                  </a:ext>
                </a:extLst>
              </p:cNvPr>
              <p:cNvCxnSpPr>
                <a:cxnSpLocks/>
              </p:cNvCxnSpPr>
              <p:nvPr/>
            </p:nvCxnSpPr>
            <p:spPr>
              <a:xfrm>
                <a:off x="5165035" y="1612678"/>
                <a:ext cx="109484" cy="486000"/>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24" name="组合 323">
              <a:extLst>
                <a:ext uri="{FF2B5EF4-FFF2-40B4-BE49-F238E27FC236}">
                  <a16:creationId xmlns:a16="http://schemas.microsoft.com/office/drawing/2014/main" id="{13B0BED8-5DA4-4EF5-9A12-A015071058ED}"/>
                </a:ext>
              </a:extLst>
            </p:cNvPr>
            <p:cNvGrpSpPr/>
            <p:nvPr/>
          </p:nvGrpSpPr>
          <p:grpSpPr>
            <a:xfrm>
              <a:off x="4917490" y="1643318"/>
              <a:ext cx="483017" cy="468000"/>
              <a:chOff x="4696773" y="1737914"/>
              <a:chExt cx="483017" cy="468000"/>
            </a:xfrm>
          </p:grpSpPr>
          <p:sp>
            <p:nvSpPr>
              <p:cNvPr id="386" name="椭圆 385">
                <a:extLst>
                  <a:ext uri="{FF2B5EF4-FFF2-40B4-BE49-F238E27FC236}">
                    <a16:creationId xmlns:a16="http://schemas.microsoft.com/office/drawing/2014/main" id="{D9545A69-B3B3-448C-9BB9-85BED0C763D1}"/>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文本框 386">
                <a:extLst>
                  <a:ext uri="{FF2B5EF4-FFF2-40B4-BE49-F238E27FC236}">
                    <a16:creationId xmlns:a16="http://schemas.microsoft.com/office/drawing/2014/main" id="{4B8A58E2-9BC8-44A7-BB7C-EC15FDB0CAFC}"/>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-1</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88" name="文本框 387">
                <a:extLst>
                  <a:ext uri="{FF2B5EF4-FFF2-40B4-BE49-F238E27FC236}">
                    <a16:creationId xmlns:a16="http://schemas.microsoft.com/office/drawing/2014/main" id="{F2211454-1B3D-4E5C-8B38-CD8AF322A574}"/>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111</a:t>
                </a:r>
                <a:endParaRPr lang="zh-CN" altLang="en-US" sz="1050" b="1" dirty="0"/>
              </a:p>
            </p:txBody>
          </p:sp>
        </p:grpSp>
        <p:grpSp>
          <p:nvGrpSpPr>
            <p:cNvPr id="325" name="组合 324">
              <a:extLst>
                <a:ext uri="{FF2B5EF4-FFF2-40B4-BE49-F238E27FC236}">
                  <a16:creationId xmlns:a16="http://schemas.microsoft.com/office/drawing/2014/main" id="{4300E0E4-C589-4212-A36C-C021490F184F}"/>
                </a:ext>
              </a:extLst>
            </p:cNvPr>
            <p:cNvGrpSpPr/>
            <p:nvPr/>
          </p:nvGrpSpPr>
          <p:grpSpPr>
            <a:xfrm>
              <a:off x="4168631" y="2068988"/>
              <a:ext cx="483017" cy="468000"/>
              <a:chOff x="4696773" y="1737914"/>
              <a:chExt cx="483017" cy="468000"/>
            </a:xfrm>
          </p:grpSpPr>
          <p:sp>
            <p:nvSpPr>
              <p:cNvPr id="383" name="椭圆 382">
                <a:extLst>
                  <a:ext uri="{FF2B5EF4-FFF2-40B4-BE49-F238E27FC236}">
                    <a16:creationId xmlns:a16="http://schemas.microsoft.com/office/drawing/2014/main" id="{276C17C6-E977-45E1-90EB-DD9D156C710A}"/>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文本框 383">
                <a:extLst>
                  <a:ext uri="{FF2B5EF4-FFF2-40B4-BE49-F238E27FC236}">
                    <a16:creationId xmlns:a16="http://schemas.microsoft.com/office/drawing/2014/main" id="{6520D6DE-A197-4682-95B2-A680CA845968}"/>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-2</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85" name="文本框 384">
                <a:extLst>
                  <a:ext uri="{FF2B5EF4-FFF2-40B4-BE49-F238E27FC236}">
                    <a16:creationId xmlns:a16="http://schemas.microsoft.com/office/drawing/2014/main" id="{9C580A5F-6BDA-4253-A6C2-2F0189AF9C4A}"/>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110</a:t>
                </a:r>
                <a:endParaRPr lang="zh-CN" altLang="en-US" sz="1050" b="1" dirty="0"/>
              </a:p>
            </p:txBody>
          </p:sp>
        </p:grpSp>
        <p:grpSp>
          <p:nvGrpSpPr>
            <p:cNvPr id="326" name="组合 325">
              <a:extLst>
                <a:ext uri="{FF2B5EF4-FFF2-40B4-BE49-F238E27FC236}">
                  <a16:creationId xmlns:a16="http://schemas.microsoft.com/office/drawing/2014/main" id="{272D34B4-6FA0-4A34-9813-5B9DBD3645FE}"/>
                </a:ext>
              </a:extLst>
            </p:cNvPr>
            <p:cNvGrpSpPr/>
            <p:nvPr/>
          </p:nvGrpSpPr>
          <p:grpSpPr>
            <a:xfrm>
              <a:off x="6017245" y="1561676"/>
              <a:ext cx="483017" cy="468000"/>
              <a:chOff x="4696773" y="1737914"/>
              <a:chExt cx="483017" cy="468000"/>
            </a:xfrm>
          </p:grpSpPr>
          <p:sp>
            <p:nvSpPr>
              <p:cNvPr id="380" name="椭圆 379">
                <a:extLst>
                  <a:ext uri="{FF2B5EF4-FFF2-40B4-BE49-F238E27FC236}">
                    <a16:creationId xmlns:a16="http://schemas.microsoft.com/office/drawing/2014/main" id="{394ED8B8-565E-4374-BC6F-98E6532D493A}"/>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文本框 380">
                <a:extLst>
                  <a:ext uri="{FF2B5EF4-FFF2-40B4-BE49-F238E27FC236}">
                    <a16:creationId xmlns:a16="http://schemas.microsoft.com/office/drawing/2014/main" id="{A90EC1A7-7386-4E2B-B1ED-3D7817DAFC4D}"/>
                  </a:ext>
                </a:extLst>
              </p:cNvPr>
              <p:cNvSpPr txBox="1"/>
              <p:nvPr/>
            </p:nvSpPr>
            <p:spPr>
              <a:xfrm>
                <a:off x="4796257" y="1745548"/>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0</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82" name="文本框 381">
                <a:extLst>
                  <a:ext uri="{FF2B5EF4-FFF2-40B4-BE49-F238E27FC236}">
                    <a16:creationId xmlns:a16="http://schemas.microsoft.com/office/drawing/2014/main" id="{168E2C4E-758A-4145-BFC3-716E5E06E708}"/>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000</a:t>
                </a:r>
                <a:endParaRPr lang="zh-CN" altLang="en-US" sz="1050" b="1" dirty="0"/>
              </a:p>
            </p:txBody>
          </p:sp>
        </p:grpSp>
        <p:grpSp>
          <p:nvGrpSpPr>
            <p:cNvPr id="327" name="组合 326">
              <a:extLst>
                <a:ext uri="{FF2B5EF4-FFF2-40B4-BE49-F238E27FC236}">
                  <a16:creationId xmlns:a16="http://schemas.microsoft.com/office/drawing/2014/main" id="{AC3E35AF-1BC8-4512-B196-A26635433795}"/>
                </a:ext>
              </a:extLst>
            </p:cNvPr>
            <p:cNvGrpSpPr/>
            <p:nvPr/>
          </p:nvGrpSpPr>
          <p:grpSpPr>
            <a:xfrm>
              <a:off x="6736112" y="1811130"/>
              <a:ext cx="483017" cy="468000"/>
              <a:chOff x="4696773" y="1737914"/>
              <a:chExt cx="483017" cy="468000"/>
            </a:xfrm>
          </p:grpSpPr>
          <p:sp>
            <p:nvSpPr>
              <p:cNvPr id="377" name="椭圆 376">
                <a:extLst>
                  <a:ext uri="{FF2B5EF4-FFF2-40B4-BE49-F238E27FC236}">
                    <a16:creationId xmlns:a16="http://schemas.microsoft.com/office/drawing/2014/main" id="{CF676762-D0D8-4A5C-8A44-CE14BFDFBA3E}"/>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文本框 377">
                <a:extLst>
                  <a:ext uri="{FF2B5EF4-FFF2-40B4-BE49-F238E27FC236}">
                    <a16:creationId xmlns:a16="http://schemas.microsoft.com/office/drawing/2014/main" id="{48576BD2-5934-4544-8E4F-C5D6BA4C10C7}"/>
                  </a:ext>
                </a:extLst>
              </p:cNvPr>
              <p:cNvSpPr txBox="1"/>
              <p:nvPr/>
            </p:nvSpPr>
            <p:spPr>
              <a:xfrm>
                <a:off x="4796257" y="1745548"/>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1</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79" name="文本框 378">
                <a:extLst>
                  <a:ext uri="{FF2B5EF4-FFF2-40B4-BE49-F238E27FC236}">
                    <a16:creationId xmlns:a16="http://schemas.microsoft.com/office/drawing/2014/main" id="{72C3989A-DF22-4C11-A7C6-58F0A448D583}"/>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001</a:t>
                </a:r>
                <a:endParaRPr lang="zh-CN" altLang="en-US" sz="1050" b="1" dirty="0"/>
              </a:p>
            </p:txBody>
          </p:sp>
        </p:grpSp>
        <p:grpSp>
          <p:nvGrpSpPr>
            <p:cNvPr id="328" name="组合 327">
              <a:extLst>
                <a:ext uri="{FF2B5EF4-FFF2-40B4-BE49-F238E27FC236}">
                  <a16:creationId xmlns:a16="http://schemas.microsoft.com/office/drawing/2014/main" id="{F9DA9F4B-0138-489A-BA50-B12C914BEBAA}"/>
                </a:ext>
              </a:extLst>
            </p:cNvPr>
            <p:cNvGrpSpPr/>
            <p:nvPr/>
          </p:nvGrpSpPr>
          <p:grpSpPr>
            <a:xfrm>
              <a:off x="7322496" y="2266061"/>
              <a:ext cx="483017" cy="468000"/>
              <a:chOff x="4696773" y="1737914"/>
              <a:chExt cx="483017" cy="468000"/>
            </a:xfrm>
          </p:grpSpPr>
          <p:sp>
            <p:nvSpPr>
              <p:cNvPr id="374" name="椭圆 373">
                <a:extLst>
                  <a:ext uri="{FF2B5EF4-FFF2-40B4-BE49-F238E27FC236}">
                    <a16:creationId xmlns:a16="http://schemas.microsoft.com/office/drawing/2014/main" id="{DC4C4A5D-B3CD-49B3-8DA8-C638435450BA}"/>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文本框 374">
                <a:extLst>
                  <a:ext uri="{FF2B5EF4-FFF2-40B4-BE49-F238E27FC236}">
                    <a16:creationId xmlns:a16="http://schemas.microsoft.com/office/drawing/2014/main" id="{7FBD3A02-1B13-4920-9BF8-A6A1E5F6BFA4}"/>
                  </a:ext>
                </a:extLst>
              </p:cNvPr>
              <p:cNvSpPr txBox="1"/>
              <p:nvPr/>
            </p:nvSpPr>
            <p:spPr>
              <a:xfrm>
                <a:off x="4788747" y="1737914"/>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2</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76" name="文本框 375">
                <a:extLst>
                  <a:ext uri="{FF2B5EF4-FFF2-40B4-BE49-F238E27FC236}">
                    <a16:creationId xmlns:a16="http://schemas.microsoft.com/office/drawing/2014/main" id="{D58C9438-0B1D-47A1-B312-57827F8AFB83}"/>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010</a:t>
                </a:r>
                <a:endParaRPr lang="zh-CN" altLang="en-US" sz="1050" b="1" dirty="0"/>
              </a:p>
            </p:txBody>
          </p:sp>
        </p:grpSp>
        <p:grpSp>
          <p:nvGrpSpPr>
            <p:cNvPr id="329" name="组合 328">
              <a:extLst>
                <a:ext uri="{FF2B5EF4-FFF2-40B4-BE49-F238E27FC236}">
                  <a16:creationId xmlns:a16="http://schemas.microsoft.com/office/drawing/2014/main" id="{1468D972-C0F5-4BEB-9F3B-D1626B9C2517}"/>
                </a:ext>
              </a:extLst>
            </p:cNvPr>
            <p:cNvGrpSpPr/>
            <p:nvPr/>
          </p:nvGrpSpPr>
          <p:grpSpPr>
            <a:xfrm>
              <a:off x="7708750" y="2864852"/>
              <a:ext cx="483017" cy="471722"/>
              <a:chOff x="4696773" y="1734192"/>
              <a:chExt cx="483017" cy="471722"/>
            </a:xfrm>
          </p:grpSpPr>
          <p:sp>
            <p:nvSpPr>
              <p:cNvPr id="371" name="椭圆 370">
                <a:extLst>
                  <a:ext uri="{FF2B5EF4-FFF2-40B4-BE49-F238E27FC236}">
                    <a16:creationId xmlns:a16="http://schemas.microsoft.com/office/drawing/2014/main" id="{AF94439B-3BE9-441F-B666-DFC968CE7A21}"/>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文本框 371">
                <a:extLst>
                  <a:ext uri="{FF2B5EF4-FFF2-40B4-BE49-F238E27FC236}">
                    <a16:creationId xmlns:a16="http://schemas.microsoft.com/office/drawing/2014/main" id="{1D16B32A-CFC2-4B62-B624-08613E985E98}"/>
                  </a:ext>
                </a:extLst>
              </p:cNvPr>
              <p:cNvSpPr txBox="1"/>
              <p:nvPr/>
            </p:nvSpPr>
            <p:spPr>
              <a:xfrm>
                <a:off x="4788747" y="1734192"/>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3</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73" name="文本框 372">
                <a:extLst>
                  <a:ext uri="{FF2B5EF4-FFF2-40B4-BE49-F238E27FC236}">
                    <a16:creationId xmlns:a16="http://schemas.microsoft.com/office/drawing/2014/main" id="{8994F17F-2B02-46A3-BFE0-AA3B0635BB72}"/>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011</a:t>
                </a:r>
                <a:endParaRPr lang="zh-CN" altLang="en-US" sz="1050" b="1" dirty="0"/>
              </a:p>
            </p:txBody>
          </p:sp>
        </p:grpSp>
        <p:grpSp>
          <p:nvGrpSpPr>
            <p:cNvPr id="330" name="组合 329">
              <a:extLst>
                <a:ext uri="{FF2B5EF4-FFF2-40B4-BE49-F238E27FC236}">
                  <a16:creationId xmlns:a16="http://schemas.microsoft.com/office/drawing/2014/main" id="{08EB07B5-4C22-4B26-8783-5E82B6984509}"/>
                </a:ext>
              </a:extLst>
            </p:cNvPr>
            <p:cNvGrpSpPr/>
            <p:nvPr/>
          </p:nvGrpSpPr>
          <p:grpSpPr>
            <a:xfrm>
              <a:off x="5655822" y="5720846"/>
              <a:ext cx="483016" cy="468000"/>
              <a:chOff x="4622346" y="1737914"/>
              <a:chExt cx="483016" cy="468000"/>
            </a:xfrm>
          </p:grpSpPr>
          <p:sp>
            <p:nvSpPr>
              <p:cNvPr id="368" name="椭圆 367">
                <a:extLst>
                  <a:ext uri="{FF2B5EF4-FFF2-40B4-BE49-F238E27FC236}">
                    <a16:creationId xmlns:a16="http://schemas.microsoft.com/office/drawing/2014/main" id="{E4A85717-535D-44E0-A1E5-3C634664FE48}"/>
                  </a:ext>
                </a:extLst>
              </p:cNvPr>
              <p:cNvSpPr/>
              <p:nvPr/>
            </p:nvSpPr>
            <p:spPr>
              <a:xfrm>
                <a:off x="4622346"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文本框 368">
                <a:extLst>
                  <a:ext uri="{FF2B5EF4-FFF2-40B4-BE49-F238E27FC236}">
                    <a16:creationId xmlns:a16="http://schemas.microsoft.com/office/drawing/2014/main" id="{E3CBBE32-3CD0-4C6A-B8A9-BE1E2996CFC9}"/>
                  </a:ext>
                </a:extLst>
              </p:cNvPr>
              <p:cNvSpPr txBox="1"/>
              <p:nvPr/>
            </p:nvSpPr>
            <p:spPr>
              <a:xfrm>
                <a:off x="4715130" y="1746452"/>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-8</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70" name="文本框 369">
                <a:extLst>
                  <a:ext uri="{FF2B5EF4-FFF2-40B4-BE49-F238E27FC236}">
                    <a16:creationId xmlns:a16="http://schemas.microsoft.com/office/drawing/2014/main" id="{29F13D1D-4A82-4082-8C97-76DEE7183653}"/>
                  </a:ext>
                </a:extLst>
              </p:cNvPr>
              <p:cNvSpPr txBox="1"/>
              <p:nvPr/>
            </p:nvSpPr>
            <p:spPr>
              <a:xfrm>
                <a:off x="4638568"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000</a:t>
                </a:r>
                <a:endParaRPr lang="zh-CN" altLang="en-US" sz="1050" b="1" dirty="0"/>
              </a:p>
            </p:txBody>
          </p:sp>
        </p:grpSp>
        <p:grpSp>
          <p:nvGrpSpPr>
            <p:cNvPr id="331" name="组合 330">
              <a:extLst>
                <a:ext uri="{FF2B5EF4-FFF2-40B4-BE49-F238E27FC236}">
                  <a16:creationId xmlns:a16="http://schemas.microsoft.com/office/drawing/2014/main" id="{93D588D1-25D3-4CB0-BE23-81C6A974D646}"/>
                </a:ext>
              </a:extLst>
            </p:cNvPr>
            <p:cNvGrpSpPr/>
            <p:nvPr/>
          </p:nvGrpSpPr>
          <p:grpSpPr>
            <a:xfrm>
              <a:off x="6510924" y="5558434"/>
              <a:ext cx="483017" cy="468000"/>
              <a:chOff x="4696773" y="1737914"/>
              <a:chExt cx="483017" cy="468000"/>
            </a:xfrm>
          </p:grpSpPr>
          <p:sp>
            <p:nvSpPr>
              <p:cNvPr id="365" name="椭圆 364">
                <a:extLst>
                  <a:ext uri="{FF2B5EF4-FFF2-40B4-BE49-F238E27FC236}">
                    <a16:creationId xmlns:a16="http://schemas.microsoft.com/office/drawing/2014/main" id="{621D5453-7C3D-4735-B09C-10C6EFD21A05}"/>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文本框 365">
                <a:extLst>
                  <a:ext uri="{FF2B5EF4-FFF2-40B4-BE49-F238E27FC236}">
                    <a16:creationId xmlns:a16="http://schemas.microsoft.com/office/drawing/2014/main" id="{F6B83B40-FBAA-4951-9004-29BB5717BB84}"/>
                  </a:ext>
                </a:extLst>
              </p:cNvPr>
              <p:cNvSpPr txBox="1"/>
              <p:nvPr/>
            </p:nvSpPr>
            <p:spPr>
              <a:xfrm>
                <a:off x="4780694" y="1755171"/>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7</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67" name="文本框 366">
                <a:extLst>
                  <a:ext uri="{FF2B5EF4-FFF2-40B4-BE49-F238E27FC236}">
                    <a16:creationId xmlns:a16="http://schemas.microsoft.com/office/drawing/2014/main" id="{DBF01FC3-40A9-4357-8FFB-27879AF40335}"/>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111</a:t>
                </a:r>
                <a:endParaRPr lang="zh-CN" altLang="en-US" sz="1050" b="1" dirty="0"/>
              </a:p>
            </p:txBody>
          </p:sp>
        </p:grpSp>
        <p:grpSp>
          <p:nvGrpSpPr>
            <p:cNvPr id="332" name="组合 331">
              <a:extLst>
                <a:ext uri="{FF2B5EF4-FFF2-40B4-BE49-F238E27FC236}">
                  <a16:creationId xmlns:a16="http://schemas.microsoft.com/office/drawing/2014/main" id="{00A3AA83-3FA5-44DF-BB1B-09FD341EAEC7}"/>
                </a:ext>
              </a:extLst>
            </p:cNvPr>
            <p:cNvGrpSpPr/>
            <p:nvPr/>
          </p:nvGrpSpPr>
          <p:grpSpPr>
            <a:xfrm>
              <a:off x="4876859" y="5592351"/>
              <a:ext cx="483013" cy="468000"/>
              <a:chOff x="4596133" y="1708767"/>
              <a:chExt cx="483013" cy="468000"/>
            </a:xfrm>
          </p:grpSpPr>
          <p:sp>
            <p:nvSpPr>
              <p:cNvPr id="362" name="椭圆 361">
                <a:extLst>
                  <a:ext uri="{FF2B5EF4-FFF2-40B4-BE49-F238E27FC236}">
                    <a16:creationId xmlns:a16="http://schemas.microsoft.com/office/drawing/2014/main" id="{CC1B62EB-C445-4226-9FD1-AD5E4E8ECDC9}"/>
                  </a:ext>
                </a:extLst>
              </p:cNvPr>
              <p:cNvSpPr/>
              <p:nvPr/>
            </p:nvSpPr>
            <p:spPr>
              <a:xfrm>
                <a:off x="4596133" y="1708767"/>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框 362">
                <a:extLst>
                  <a:ext uri="{FF2B5EF4-FFF2-40B4-BE49-F238E27FC236}">
                    <a16:creationId xmlns:a16="http://schemas.microsoft.com/office/drawing/2014/main" id="{CE559BB7-2726-4350-9AFB-9834E769B148}"/>
                  </a:ext>
                </a:extLst>
              </p:cNvPr>
              <p:cNvSpPr txBox="1"/>
              <p:nvPr/>
            </p:nvSpPr>
            <p:spPr>
              <a:xfrm>
                <a:off x="4672116" y="1730031"/>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-7</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64" name="文本框 363">
                <a:extLst>
                  <a:ext uri="{FF2B5EF4-FFF2-40B4-BE49-F238E27FC236}">
                    <a16:creationId xmlns:a16="http://schemas.microsoft.com/office/drawing/2014/main" id="{448C471D-8F43-41D9-BECD-DF09D03831A7}"/>
                  </a:ext>
                </a:extLst>
              </p:cNvPr>
              <p:cNvSpPr txBox="1"/>
              <p:nvPr/>
            </p:nvSpPr>
            <p:spPr>
              <a:xfrm>
                <a:off x="4612352" y="1929965"/>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001</a:t>
                </a:r>
                <a:endParaRPr lang="zh-CN" altLang="en-US" sz="1050" b="1" dirty="0"/>
              </a:p>
            </p:txBody>
          </p:sp>
        </p:grpSp>
        <p:grpSp>
          <p:nvGrpSpPr>
            <p:cNvPr id="333" name="组合 332">
              <a:extLst>
                <a:ext uri="{FF2B5EF4-FFF2-40B4-BE49-F238E27FC236}">
                  <a16:creationId xmlns:a16="http://schemas.microsoft.com/office/drawing/2014/main" id="{B8747A53-F201-40F3-8FC1-0114A5BBF31D}"/>
                </a:ext>
              </a:extLst>
            </p:cNvPr>
            <p:cNvGrpSpPr/>
            <p:nvPr/>
          </p:nvGrpSpPr>
          <p:grpSpPr>
            <a:xfrm>
              <a:off x="7211579" y="5103422"/>
              <a:ext cx="483017" cy="468000"/>
              <a:chOff x="4696773" y="1737914"/>
              <a:chExt cx="483017" cy="468000"/>
            </a:xfrm>
          </p:grpSpPr>
          <p:sp>
            <p:nvSpPr>
              <p:cNvPr id="359" name="椭圆 358">
                <a:extLst>
                  <a:ext uri="{FF2B5EF4-FFF2-40B4-BE49-F238E27FC236}">
                    <a16:creationId xmlns:a16="http://schemas.microsoft.com/office/drawing/2014/main" id="{78A6C565-9B4E-453B-B5FD-CFF507C1CDE7}"/>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框 359">
                <a:extLst>
                  <a:ext uri="{FF2B5EF4-FFF2-40B4-BE49-F238E27FC236}">
                    <a16:creationId xmlns:a16="http://schemas.microsoft.com/office/drawing/2014/main" id="{3C411C84-F38C-4082-BBE0-E23B5446811B}"/>
                  </a:ext>
                </a:extLst>
              </p:cNvPr>
              <p:cNvSpPr txBox="1"/>
              <p:nvPr/>
            </p:nvSpPr>
            <p:spPr>
              <a:xfrm>
                <a:off x="4773127" y="1737914"/>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6</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61" name="文本框 360">
                <a:extLst>
                  <a:ext uri="{FF2B5EF4-FFF2-40B4-BE49-F238E27FC236}">
                    <a16:creationId xmlns:a16="http://schemas.microsoft.com/office/drawing/2014/main" id="{C61930E1-6C6A-4A8B-96BF-643EF18BB847}"/>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110</a:t>
                </a:r>
                <a:endParaRPr lang="zh-CN" altLang="en-US" sz="1050" b="1" dirty="0"/>
              </a:p>
            </p:txBody>
          </p:sp>
        </p:grpSp>
        <p:grpSp>
          <p:nvGrpSpPr>
            <p:cNvPr id="334" name="组合 333">
              <a:extLst>
                <a:ext uri="{FF2B5EF4-FFF2-40B4-BE49-F238E27FC236}">
                  <a16:creationId xmlns:a16="http://schemas.microsoft.com/office/drawing/2014/main" id="{94F09780-5DC0-4BFF-8FFA-A772123510B5}"/>
                </a:ext>
              </a:extLst>
            </p:cNvPr>
            <p:cNvGrpSpPr/>
            <p:nvPr/>
          </p:nvGrpSpPr>
          <p:grpSpPr>
            <a:xfrm>
              <a:off x="4147048" y="5142837"/>
              <a:ext cx="483017" cy="468000"/>
              <a:chOff x="4696773" y="1737914"/>
              <a:chExt cx="483017" cy="468000"/>
            </a:xfrm>
          </p:grpSpPr>
          <p:sp>
            <p:nvSpPr>
              <p:cNvPr id="356" name="椭圆 355">
                <a:extLst>
                  <a:ext uri="{FF2B5EF4-FFF2-40B4-BE49-F238E27FC236}">
                    <a16:creationId xmlns:a16="http://schemas.microsoft.com/office/drawing/2014/main" id="{07395E0F-6D14-40B2-B297-9F7A02008EF6}"/>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文本框 356">
                <a:extLst>
                  <a:ext uri="{FF2B5EF4-FFF2-40B4-BE49-F238E27FC236}">
                    <a16:creationId xmlns:a16="http://schemas.microsoft.com/office/drawing/2014/main" id="{041FF671-22B1-4997-96E8-0C01AD7DFA35}"/>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-6</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58" name="文本框 357">
                <a:extLst>
                  <a:ext uri="{FF2B5EF4-FFF2-40B4-BE49-F238E27FC236}">
                    <a16:creationId xmlns:a16="http://schemas.microsoft.com/office/drawing/2014/main" id="{5CF7307B-66E5-4938-A082-C54FFE7152A3}"/>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010</a:t>
                </a:r>
                <a:endParaRPr lang="zh-CN" altLang="en-US" sz="1050" b="1" dirty="0"/>
              </a:p>
            </p:txBody>
          </p:sp>
        </p:grpSp>
        <p:grpSp>
          <p:nvGrpSpPr>
            <p:cNvPr id="335" name="组合 334">
              <a:extLst>
                <a:ext uri="{FF2B5EF4-FFF2-40B4-BE49-F238E27FC236}">
                  <a16:creationId xmlns:a16="http://schemas.microsoft.com/office/drawing/2014/main" id="{3F740C68-8739-4622-8A1B-8E00AC316CD9}"/>
                </a:ext>
              </a:extLst>
            </p:cNvPr>
            <p:cNvGrpSpPr/>
            <p:nvPr/>
          </p:nvGrpSpPr>
          <p:grpSpPr>
            <a:xfrm>
              <a:off x="7688194" y="4437450"/>
              <a:ext cx="483017" cy="468000"/>
              <a:chOff x="4696773" y="1737914"/>
              <a:chExt cx="483017" cy="468000"/>
            </a:xfrm>
          </p:grpSpPr>
          <p:sp>
            <p:nvSpPr>
              <p:cNvPr id="353" name="椭圆 352">
                <a:extLst>
                  <a:ext uri="{FF2B5EF4-FFF2-40B4-BE49-F238E27FC236}">
                    <a16:creationId xmlns:a16="http://schemas.microsoft.com/office/drawing/2014/main" id="{6B822747-5E83-4E64-9277-31CCBA407B88}"/>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文本框 353">
                <a:extLst>
                  <a:ext uri="{FF2B5EF4-FFF2-40B4-BE49-F238E27FC236}">
                    <a16:creationId xmlns:a16="http://schemas.microsoft.com/office/drawing/2014/main" id="{FE705F50-840E-4F3C-B632-4BADF6101003}"/>
                  </a:ext>
                </a:extLst>
              </p:cNvPr>
              <p:cNvSpPr txBox="1"/>
              <p:nvPr/>
            </p:nvSpPr>
            <p:spPr>
              <a:xfrm>
                <a:off x="4788144" y="1746847"/>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5</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55" name="文本框 354">
                <a:extLst>
                  <a:ext uri="{FF2B5EF4-FFF2-40B4-BE49-F238E27FC236}">
                    <a16:creationId xmlns:a16="http://schemas.microsoft.com/office/drawing/2014/main" id="{211DECBA-395B-4B06-A9E7-93DAE9CC2CEB}"/>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101</a:t>
                </a:r>
                <a:endParaRPr lang="zh-CN" altLang="en-US" sz="1050" b="1" dirty="0"/>
              </a:p>
            </p:txBody>
          </p:sp>
        </p:grpSp>
        <p:grpSp>
          <p:nvGrpSpPr>
            <p:cNvPr id="336" name="组合 335">
              <a:extLst>
                <a:ext uri="{FF2B5EF4-FFF2-40B4-BE49-F238E27FC236}">
                  <a16:creationId xmlns:a16="http://schemas.microsoft.com/office/drawing/2014/main" id="{A493EDE8-AE40-478D-9CBA-053950B20969}"/>
                </a:ext>
              </a:extLst>
            </p:cNvPr>
            <p:cNvGrpSpPr/>
            <p:nvPr/>
          </p:nvGrpSpPr>
          <p:grpSpPr>
            <a:xfrm>
              <a:off x="3635211" y="4445333"/>
              <a:ext cx="483017" cy="468000"/>
              <a:chOff x="4696773" y="1737914"/>
              <a:chExt cx="483017" cy="468000"/>
            </a:xfrm>
          </p:grpSpPr>
          <p:sp>
            <p:nvSpPr>
              <p:cNvPr id="350" name="椭圆 349">
                <a:extLst>
                  <a:ext uri="{FF2B5EF4-FFF2-40B4-BE49-F238E27FC236}">
                    <a16:creationId xmlns:a16="http://schemas.microsoft.com/office/drawing/2014/main" id="{16CFB209-5AA2-4389-8952-08B5E23D6E0E}"/>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文本框 350">
                <a:extLst>
                  <a:ext uri="{FF2B5EF4-FFF2-40B4-BE49-F238E27FC236}">
                    <a16:creationId xmlns:a16="http://schemas.microsoft.com/office/drawing/2014/main" id="{E8163748-0BF8-41AE-8E3A-1FFD6255DEE1}"/>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-5</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52" name="文本框 351">
                <a:extLst>
                  <a:ext uri="{FF2B5EF4-FFF2-40B4-BE49-F238E27FC236}">
                    <a16:creationId xmlns:a16="http://schemas.microsoft.com/office/drawing/2014/main" id="{E38EEC0C-AD5A-4EAF-86C0-670485A45155}"/>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011</a:t>
                </a:r>
                <a:endParaRPr lang="zh-CN" altLang="en-US" sz="1050" b="1" dirty="0"/>
              </a:p>
            </p:txBody>
          </p:sp>
        </p:grpSp>
        <p:grpSp>
          <p:nvGrpSpPr>
            <p:cNvPr id="337" name="组合 336">
              <a:extLst>
                <a:ext uri="{FF2B5EF4-FFF2-40B4-BE49-F238E27FC236}">
                  <a16:creationId xmlns:a16="http://schemas.microsoft.com/office/drawing/2014/main" id="{8BDAF9A2-5EBD-40BB-923F-0059ED00A8CA}"/>
                </a:ext>
              </a:extLst>
            </p:cNvPr>
            <p:cNvGrpSpPr/>
            <p:nvPr/>
          </p:nvGrpSpPr>
          <p:grpSpPr>
            <a:xfrm>
              <a:off x="3448713" y="3589234"/>
              <a:ext cx="4879256" cy="483766"/>
              <a:chOff x="3448713" y="3589234"/>
              <a:chExt cx="4879256" cy="483766"/>
            </a:xfrm>
          </p:grpSpPr>
          <p:grpSp>
            <p:nvGrpSpPr>
              <p:cNvPr id="342" name="组合 341">
                <a:extLst>
                  <a:ext uri="{FF2B5EF4-FFF2-40B4-BE49-F238E27FC236}">
                    <a16:creationId xmlns:a16="http://schemas.microsoft.com/office/drawing/2014/main" id="{056BEF6E-E35F-49AB-B47C-9457D0F3A3E6}"/>
                  </a:ext>
                </a:extLst>
              </p:cNvPr>
              <p:cNvGrpSpPr/>
              <p:nvPr/>
            </p:nvGrpSpPr>
            <p:grpSpPr>
              <a:xfrm>
                <a:off x="7844952" y="3598783"/>
                <a:ext cx="483017" cy="474217"/>
                <a:chOff x="4696773" y="1731697"/>
                <a:chExt cx="483017" cy="474217"/>
              </a:xfrm>
            </p:grpSpPr>
            <p:sp>
              <p:nvSpPr>
                <p:cNvPr id="347" name="椭圆 346">
                  <a:extLst>
                    <a:ext uri="{FF2B5EF4-FFF2-40B4-BE49-F238E27FC236}">
                      <a16:creationId xmlns:a16="http://schemas.microsoft.com/office/drawing/2014/main" id="{DE00D6D1-3D80-407E-B2BB-AF6568B1A55B}"/>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文本框 347">
                  <a:extLst>
                    <a:ext uri="{FF2B5EF4-FFF2-40B4-BE49-F238E27FC236}">
                      <a16:creationId xmlns:a16="http://schemas.microsoft.com/office/drawing/2014/main" id="{CD050CA4-5CF1-4951-AE7A-16FD55FD74EF}"/>
                    </a:ext>
                  </a:extLst>
                </p:cNvPr>
                <p:cNvSpPr txBox="1"/>
                <p:nvPr/>
              </p:nvSpPr>
              <p:spPr>
                <a:xfrm>
                  <a:off x="4773423" y="1731697"/>
                  <a:ext cx="284052" cy="307777"/>
                </a:xfrm>
                <a:prstGeom prst="rect">
                  <a:avLst/>
                </a:prstGeom>
                <a:noFill/>
              </p:spPr>
              <p:txBody>
                <a:bodyPr wrap="none" rtlCol="0">
                  <a:spAutoFit/>
                </a:bodyPr>
                <a:lstStyle/>
                <a:p>
                  <a:r>
                    <a:rPr lang="en-US" altLang="zh-CN" sz="1400" b="1" i="1" dirty="0">
                      <a:solidFill>
                        <a:srgbClr val="FF0000"/>
                      </a:solidFill>
                      <a:latin typeface="Arial" panose="020B0604020202020204" pitchFamily="34" charset="0"/>
                      <a:cs typeface="Arial" panose="020B0604020202020204" pitchFamily="34" charset="0"/>
                    </a:rPr>
                    <a:t>4</a:t>
                  </a:r>
                  <a:endParaRPr lang="zh-CN" altLang="en-US" sz="1400" b="1" i="1" dirty="0">
                    <a:solidFill>
                      <a:srgbClr val="FF0000"/>
                    </a:solidFill>
                    <a:latin typeface="Arial" panose="020B0604020202020204" pitchFamily="34" charset="0"/>
                    <a:cs typeface="Arial" panose="020B0604020202020204" pitchFamily="34" charset="0"/>
                  </a:endParaRPr>
                </a:p>
              </p:txBody>
            </p:sp>
            <p:sp>
              <p:nvSpPr>
                <p:cNvPr id="349" name="文本框 348">
                  <a:extLst>
                    <a:ext uri="{FF2B5EF4-FFF2-40B4-BE49-F238E27FC236}">
                      <a16:creationId xmlns:a16="http://schemas.microsoft.com/office/drawing/2014/main" id="{44C29934-36B1-4C93-B6FA-26AABAB65820}"/>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rgbClr val="FF0000"/>
                      </a:solidFill>
                    </a:rPr>
                    <a:t>0</a:t>
                  </a:r>
                  <a:r>
                    <a:rPr lang="en-US" altLang="zh-CN" sz="1000" b="1" dirty="0"/>
                    <a:t>100</a:t>
                  </a:r>
                  <a:endParaRPr lang="zh-CN" altLang="en-US" sz="1050" b="1" dirty="0"/>
                </a:p>
              </p:txBody>
            </p:sp>
          </p:grpSp>
          <p:grpSp>
            <p:nvGrpSpPr>
              <p:cNvPr id="343" name="组合 342">
                <a:extLst>
                  <a:ext uri="{FF2B5EF4-FFF2-40B4-BE49-F238E27FC236}">
                    <a16:creationId xmlns:a16="http://schemas.microsoft.com/office/drawing/2014/main" id="{B8D56614-8176-4949-B77A-C9F36BB07B0D}"/>
                  </a:ext>
                </a:extLst>
              </p:cNvPr>
              <p:cNvGrpSpPr/>
              <p:nvPr/>
            </p:nvGrpSpPr>
            <p:grpSpPr>
              <a:xfrm>
                <a:off x="3448713" y="3589234"/>
                <a:ext cx="483017" cy="468000"/>
                <a:chOff x="4696773" y="1737914"/>
                <a:chExt cx="483017" cy="468000"/>
              </a:xfrm>
            </p:grpSpPr>
            <p:sp>
              <p:nvSpPr>
                <p:cNvPr id="344" name="椭圆 343">
                  <a:extLst>
                    <a:ext uri="{FF2B5EF4-FFF2-40B4-BE49-F238E27FC236}">
                      <a16:creationId xmlns:a16="http://schemas.microsoft.com/office/drawing/2014/main" id="{5AFC9D77-AD43-4C01-82A0-5D2F4F0B785E}"/>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文本框 344">
                  <a:extLst>
                    <a:ext uri="{FF2B5EF4-FFF2-40B4-BE49-F238E27FC236}">
                      <a16:creationId xmlns:a16="http://schemas.microsoft.com/office/drawing/2014/main" id="{D6762CD3-D239-4351-9A9C-5D8668D3A5ED}"/>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-4</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46" name="文本框 345">
                  <a:extLst>
                    <a:ext uri="{FF2B5EF4-FFF2-40B4-BE49-F238E27FC236}">
                      <a16:creationId xmlns:a16="http://schemas.microsoft.com/office/drawing/2014/main" id="{B961BDBB-D2A0-49F7-8785-779BE1D1822D}"/>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100</a:t>
                  </a:r>
                  <a:endParaRPr lang="zh-CN" altLang="en-US" sz="1050" b="1" dirty="0"/>
                </a:p>
              </p:txBody>
            </p:sp>
          </p:grpSp>
        </p:grpSp>
        <p:grpSp>
          <p:nvGrpSpPr>
            <p:cNvPr id="338" name="组合 337">
              <a:extLst>
                <a:ext uri="{FF2B5EF4-FFF2-40B4-BE49-F238E27FC236}">
                  <a16:creationId xmlns:a16="http://schemas.microsoft.com/office/drawing/2014/main" id="{09E28B35-0829-44FC-BE8D-CEBE91A3539F}"/>
                </a:ext>
              </a:extLst>
            </p:cNvPr>
            <p:cNvGrpSpPr/>
            <p:nvPr/>
          </p:nvGrpSpPr>
          <p:grpSpPr>
            <a:xfrm>
              <a:off x="3638171" y="2770256"/>
              <a:ext cx="483017" cy="468000"/>
              <a:chOff x="4696773" y="1737914"/>
              <a:chExt cx="483017" cy="468000"/>
            </a:xfrm>
          </p:grpSpPr>
          <p:sp>
            <p:nvSpPr>
              <p:cNvPr id="339" name="椭圆 338">
                <a:extLst>
                  <a:ext uri="{FF2B5EF4-FFF2-40B4-BE49-F238E27FC236}">
                    <a16:creationId xmlns:a16="http://schemas.microsoft.com/office/drawing/2014/main" id="{6A16F922-B7D4-4854-AB9E-41F4AF3181F9}"/>
                  </a:ext>
                </a:extLst>
              </p:cNvPr>
              <p:cNvSpPr/>
              <p:nvPr/>
            </p:nvSpPr>
            <p:spPr>
              <a:xfrm>
                <a:off x="4696773" y="1737914"/>
                <a:ext cx="468000" cy="468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文本框 339">
                <a:extLst>
                  <a:ext uri="{FF2B5EF4-FFF2-40B4-BE49-F238E27FC236}">
                    <a16:creationId xmlns:a16="http://schemas.microsoft.com/office/drawing/2014/main" id="{1060B286-21C2-4FE5-9DB8-3403E1FB7CC5}"/>
                  </a:ext>
                </a:extLst>
              </p:cNvPr>
              <p:cNvSpPr txBox="1"/>
              <p:nvPr/>
            </p:nvSpPr>
            <p:spPr>
              <a:xfrm>
                <a:off x="4717427" y="1745548"/>
                <a:ext cx="343364" cy="307777"/>
              </a:xfrm>
              <a:prstGeom prst="rect">
                <a:avLst/>
              </a:prstGeom>
              <a:noFill/>
            </p:spPr>
            <p:txBody>
              <a:bodyPr wrap="none" rtlCol="0">
                <a:spAutoFit/>
              </a:bodyPr>
              <a:lstStyle/>
              <a:p>
                <a:r>
                  <a:rPr lang="en-US" altLang="zh-CN" sz="1400" b="1" i="1" dirty="0">
                    <a:solidFill>
                      <a:schemeClr val="accent1"/>
                    </a:solidFill>
                    <a:latin typeface="Arial" panose="020B0604020202020204" pitchFamily="34" charset="0"/>
                    <a:cs typeface="Arial" panose="020B0604020202020204" pitchFamily="34" charset="0"/>
                  </a:rPr>
                  <a:t>-3</a:t>
                </a:r>
                <a:endParaRPr lang="zh-CN" altLang="en-US" sz="1400" b="1" i="1" dirty="0">
                  <a:solidFill>
                    <a:schemeClr val="accent1"/>
                  </a:solidFill>
                  <a:latin typeface="Arial" panose="020B0604020202020204" pitchFamily="34" charset="0"/>
                  <a:cs typeface="Arial" panose="020B0604020202020204" pitchFamily="34" charset="0"/>
                </a:endParaRPr>
              </a:p>
            </p:txBody>
          </p:sp>
          <p:sp>
            <p:nvSpPr>
              <p:cNvPr id="341" name="文本框 340">
                <a:extLst>
                  <a:ext uri="{FF2B5EF4-FFF2-40B4-BE49-F238E27FC236}">
                    <a16:creationId xmlns:a16="http://schemas.microsoft.com/office/drawing/2014/main" id="{B59D2457-D1A7-4F06-862C-810F7A69BD6B}"/>
                  </a:ext>
                </a:extLst>
              </p:cNvPr>
              <p:cNvSpPr txBox="1"/>
              <p:nvPr/>
            </p:nvSpPr>
            <p:spPr>
              <a:xfrm>
                <a:off x="4712996" y="1937848"/>
                <a:ext cx="466794" cy="246221"/>
              </a:xfrm>
              <a:prstGeom prst="rect">
                <a:avLst/>
              </a:prstGeom>
              <a:noFill/>
            </p:spPr>
            <p:txBody>
              <a:bodyPr wrap="none" rtlCol="0">
                <a:spAutoFit/>
              </a:bodyPr>
              <a:lstStyle/>
              <a:p>
                <a:r>
                  <a:rPr lang="en-US" altLang="zh-CN" sz="1000" b="1" dirty="0">
                    <a:solidFill>
                      <a:schemeClr val="accent1"/>
                    </a:solidFill>
                  </a:rPr>
                  <a:t>1</a:t>
                </a:r>
                <a:r>
                  <a:rPr lang="en-US" altLang="zh-CN" sz="1000" b="1" dirty="0"/>
                  <a:t>101</a:t>
                </a:r>
                <a:endParaRPr lang="zh-CN" altLang="en-US" sz="1050" b="1" dirty="0"/>
              </a:p>
            </p:txBody>
          </p:sp>
        </p:grpSp>
      </p:grpSp>
      <p:grpSp>
        <p:nvGrpSpPr>
          <p:cNvPr id="392" name="组合 391">
            <a:extLst>
              <a:ext uri="{FF2B5EF4-FFF2-40B4-BE49-F238E27FC236}">
                <a16:creationId xmlns:a16="http://schemas.microsoft.com/office/drawing/2014/main" id="{E9E6A292-4D05-4E1A-A8B9-A68234085C19}"/>
              </a:ext>
            </a:extLst>
          </p:cNvPr>
          <p:cNvGrpSpPr/>
          <p:nvPr/>
        </p:nvGrpSpPr>
        <p:grpSpPr>
          <a:xfrm>
            <a:off x="6336442" y="1123375"/>
            <a:ext cx="5741964" cy="5466576"/>
            <a:chOff x="3007280" y="1120750"/>
            <a:chExt cx="5741964" cy="5466576"/>
          </a:xfrm>
        </p:grpSpPr>
        <p:sp>
          <p:nvSpPr>
            <p:cNvPr id="393" name="文本框 392">
              <a:extLst>
                <a:ext uri="{FF2B5EF4-FFF2-40B4-BE49-F238E27FC236}">
                  <a16:creationId xmlns:a16="http://schemas.microsoft.com/office/drawing/2014/main" id="{7988A359-1573-4BD2-826D-E58EA98F8035}"/>
                </a:ext>
              </a:extLst>
            </p:cNvPr>
            <p:cNvSpPr txBox="1"/>
            <p:nvPr/>
          </p:nvSpPr>
          <p:spPr>
            <a:xfrm>
              <a:off x="6096000" y="112075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16</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4" name="文本框 393">
              <a:extLst>
                <a:ext uri="{FF2B5EF4-FFF2-40B4-BE49-F238E27FC236}">
                  <a16:creationId xmlns:a16="http://schemas.microsoft.com/office/drawing/2014/main" id="{F8F916EF-5C07-47C3-AD6E-286DB4FD8CF9}"/>
                </a:ext>
              </a:extLst>
            </p:cNvPr>
            <p:cNvSpPr txBox="1"/>
            <p:nvPr/>
          </p:nvSpPr>
          <p:spPr>
            <a:xfrm>
              <a:off x="7027410" y="141102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17</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5" name="文本框 394">
              <a:extLst>
                <a:ext uri="{FF2B5EF4-FFF2-40B4-BE49-F238E27FC236}">
                  <a16:creationId xmlns:a16="http://schemas.microsoft.com/office/drawing/2014/main" id="{1ACE2017-61D1-4BC0-A166-55963E0DDA41}"/>
                </a:ext>
              </a:extLst>
            </p:cNvPr>
            <p:cNvSpPr txBox="1"/>
            <p:nvPr/>
          </p:nvSpPr>
          <p:spPr>
            <a:xfrm>
              <a:off x="7768785" y="2024333"/>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18</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6" name="文本框 395">
              <a:extLst>
                <a:ext uri="{FF2B5EF4-FFF2-40B4-BE49-F238E27FC236}">
                  <a16:creationId xmlns:a16="http://schemas.microsoft.com/office/drawing/2014/main" id="{DD1664F0-910D-4CBD-9EEF-B29DDBEC01CE}"/>
                </a:ext>
              </a:extLst>
            </p:cNvPr>
            <p:cNvSpPr txBox="1"/>
            <p:nvPr/>
          </p:nvSpPr>
          <p:spPr>
            <a:xfrm>
              <a:off x="8217288" y="286020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19</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7" name="文本框 396">
              <a:extLst>
                <a:ext uri="{FF2B5EF4-FFF2-40B4-BE49-F238E27FC236}">
                  <a16:creationId xmlns:a16="http://schemas.microsoft.com/office/drawing/2014/main" id="{C5FCF90D-E88A-49C0-A943-30B2F0023B38}"/>
                </a:ext>
              </a:extLst>
            </p:cNvPr>
            <p:cNvSpPr txBox="1"/>
            <p:nvPr/>
          </p:nvSpPr>
          <p:spPr>
            <a:xfrm>
              <a:off x="8365806" y="368511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8" name="文本框 397">
              <a:extLst>
                <a:ext uri="{FF2B5EF4-FFF2-40B4-BE49-F238E27FC236}">
                  <a16:creationId xmlns:a16="http://schemas.microsoft.com/office/drawing/2014/main" id="{77A675D3-8D06-4A19-BD0B-3E959F0D7381}"/>
                </a:ext>
              </a:extLst>
            </p:cNvPr>
            <p:cNvSpPr txBox="1"/>
            <p:nvPr/>
          </p:nvSpPr>
          <p:spPr>
            <a:xfrm>
              <a:off x="8176750" y="4688104"/>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99" name="文本框 398">
              <a:extLst>
                <a:ext uri="{FF2B5EF4-FFF2-40B4-BE49-F238E27FC236}">
                  <a16:creationId xmlns:a16="http://schemas.microsoft.com/office/drawing/2014/main" id="{22236F35-1B14-4655-8714-D346C8F1D1D5}"/>
                </a:ext>
              </a:extLst>
            </p:cNvPr>
            <p:cNvSpPr txBox="1"/>
            <p:nvPr/>
          </p:nvSpPr>
          <p:spPr>
            <a:xfrm>
              <a:off x="7609005" y="5532907"/>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22</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0" name="文本框 399">
              <a:extLst>
                <a:ext uri="{FF2B5EF4-FFF2-40B4-BE49-F238E27FC236}">
                  <a16:creationId xmlns:a16="http://schemas.microsoft.com/office/drawing/2014/main" id="{50DB7D8B-BC3F-4EC7-8207-DFB8EA58E579}"/>
                </a:ext>
              </a:extLst>
            </p:cNvPr>
            <p:cNvSpPr txBox="1"/>
            <p:nvPr/>
          </p:nvSpPr>
          <p:spPr>
            <a:xfrm>
              <a:off x="6698320" y="6110844"/>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23</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1" name="文本框 400">
              <a:extLst>
                <a:ext uri="{FF2B5EF4-FFF2-40B4-BE49-F238E27FC236}">
                  <a16:creationId xmlns:a16="http://schemas.microsoft.com/office/drawing/2014/main" id="{12C036D1-00D2-4557-8785-926A341AEA87}"/>
                </a:ext>
              </a:extLst>
            </p:cNvPr>
            <p:cNvSpPr txBox="1"/>
            <p:nvPr/>
          </p:nvSpPr>
          <p:spPr>
            <a:xfrm>
              <a:off x="5811263" y="6279549"/>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8</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2" name="文本框 401">
              <a:extLst>
                <a:ext uri="{FF2B5EF4-FFF2-40B4-BE49-F238E27FC236}">
                  <a16:creationId xmlns:a16="http://schemas.microsoft.com/office/drawing/2014/main" id="{4CE11920-2C7A-4C7F-9444-9D376CDA5DD8}"/>
                </a:ext>
              </a:extLst>
            </p:cNvPr>
            <p:cNvSpPr txBox="1"/>
            <p:nvPr/>
          </p:nvSpPr>
          <p:spPr>
            <a:xfrm>
              <a:off x="4781597" y="6167001"/>
              <a:ext cx="284052"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9</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3" name="文本框 402">
              <a:extLst>
                <a:ext uri="{FF2B5EF4-FFF2-40B4-BE49-F238E27FC236}">
                  <a16:creationId xmlns:a16="http://schemas.microsoft.com/office/drawing/2014/main" id="{C915ECDD-9A14-47E3-BB3C-4090FBE69506}"/>
                </a:ext>
              </a:extLst>
            </p:cNvPr>
            <p:cNvSpPr txBox="1"/>
            <p:nvPr/>
          </p:nvSpPr>
          <p:spPr>
            <a:xfrm>
              <a:off x="3827465" y="5583901"/>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10</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4" name="文本框 403">
              <a:extLst>
                <a:ext uri="{FF2B5EF4-FFF2-40B4-BE49-F238E27FC236}">
                  <a16:creationId xmlns:a16="http://schemas.microsoft.com/office/drawing/2014/main" id="{A483F2AA-F715-4316-BDCE-517C617056F4}"/>
                </a:ext>
              </a:extLst>
            </p:cNvPr>
            <p:cNvSpPr txBox="1"/>
            <p:nvPr/>
          </p:nvSpPr>
          <p:spPr>
            <a:xfrm>
              <a:off x="3246642" y="4809526"/>
              <a:ext cx="370101"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11</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5" name="文本框 404">
              <a:extLst>
                <a:ext uri="{FF2B5EF4-FFF2-40B4-BE49-F238E27FC236}">
                  <a16:creationId xmlns:a16="http://schemas.microsoft.com/office/drawing/2014/main" id="{3EB88C61-1E0C-4C8E-9A1E-F6C9261AD963}"/>
                </a:ext>
              </a:extLst>
            </p:cNvPr>
            <p:cNvSpPr txBox="1"/>
            <p:nvPr/>
          </p:nvSpPr>
          <p:spPr>
            <a:xfrm>
              <a:off x="3007280" y="3685110"/>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12</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6" name="文本框 405">
              <a:extLst>
                <a:ext uri="{FF2B5EF4-FFF2-40B4-BE49-F238E27FC236}">
                  <a16:creationId xmlns:a16="http://schemas.microsoft.com/office/drawing/2014/main" id="{7949D932-7AAF-4CE2-A3C2-EC1458C3E0A6}"/>
                </a:ext>
              </a:extLst>
            </p:cNvPr>
            <p:cNvSpPr txBox="1"/>
            <p:nvPr/>
          </p:nvSpPr>
          <p:spPr>
            <a:xfrm>
              <a:off x="3203781" y="2723622"/>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13</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7" name="文本框 406">
              <a:extLst>
                <a:ext uri="{FF2B5EF4-FFF2-40B4-BE49-F238E27FC236}">
                  <a16:creationId xmlns:a16="http://schemas.microsoft.com/office/drawing/2014/main" id="{0A82869C-6B42-4350-A366-B1D6C76BF2A4}"/>
                </a:ext>
              </a:extLst>
            </p:cNvPr>
            <p:cNvSpPr txBox="1"/>
            <p:nvPr/>
          </p:nvSpPr>
          <p:spPr>
            <a:xfrm>
              <a:off x="3777890" y="1841186"/>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14</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08" name="文本框 407">
              <a:extLst>
                <a:ext uri="{FF2B5EF4-FFF2-40B4-BE49-F238E27FC236}">
                  <a16:creationId xmlns:a16="http://schemas.microsoft.com/office/drawing/2014/main" id="{EE6C50DB-C9A7-42C1-8A4D-51BBA782E2BD}"/>
                </a:ext>
              </a:extLst>
            </p:cNvPr>
            <p:cNvSpPr txBox="1"/>
            <p:nvPr/>
          </p:nvSpPr>
          <p:spPr>
            <a:xfrm>
              <a:off x="4610284" y="1251528"/>
              <a:ext cx="383438" cy="307777"/>
            </a:xfrm>
            <a:prstGeom prst="rect">
              <a:avLst/>
            </a:prstGeom>
            <a:noFill/>
          </p:spPr>
          <p:txBody>
            <a:bodyPr wrap="none" rtlCol="0">
              <a:spAutoFit/>
            </a:bodyPr>
            <a:lstStyle/>
            <a:p>
              <a:r>
                <a:rPr lang="en-US" altLang="zh-CN" sz="1400" i="1" dirty="0">
                  <a:solidFill>
                    <a:schemeClr val="tx1">
                      <a:lumMod val="65000"/>
                      <a:lumOff val="35000"/>
                    </a:schemeClr>
                  </a:solidFill>
                  <a:latin typeface="Arial" panose="020B0604020202020204" pitchFamily="34" charset="0"/>
                  <a:cs typeface="Arial" panose="020B0604020202020204" pitchFamily="34" charset="0"/>
                </a:rPr>
                <a:t>15</a:t>
              </a:r>
              <a:endParaRPr lang="zh-CN" altLang="en-US" sz="1400" i="1"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409" name="组合 408">
            <a:extLst>
              <a:ext uri="{FF2B5EF4-FFF2-40B4-BE49-F238E27FC236}">
                <a16:creationId xmlns:a16="http://schemas.microsoft.com/office/drawing/2014/main" id="{4751C70D-D2C5-4BFF-85C6-BFA64EE0D9D0}"/>
              </a:ext>
            </a:extLst>
          </p:cNvPr>
          <p:cNvGrpSpPr/>
          <p:nvPr/>
        </p:nvGrpSpPr>
        <p:grpSpPr>
          <a:xfrm>
            <a:off x="7447815" y="2198571"/>
            <a:ext cx="3600242" cy="3388908"/>
            <a:chOff x="4118653" y="2195946"/>
            <a:chExt cx="3600242" cy="3388908"/>
          </a:xfrm>
        </p:grpSpPr>
        <p:sp>
          <p:nvSpPr>
            <p:cNvPr id="410" name="文本框 409">
              <a:extLst>
                <a:ext uri="{FF2B5EF4-FFF2-40B4-BE49-F238E27FC236}">
                  <a16:creationId xmlns:a16="http://schemas.microsoft.com/office/drawing/2014/main" id="{D7BF2776-06D7-48EE-8C4C-B830FB6F33F3}"/>
                </a:ext>
              </a:extLst>
            </p:cNvPr>
            <p:cNvSpPr txBox="1"/>
            <p:nvPr/>
          </p:nvSpPr>
          <p:spPr>
            <a:xfrm>
              <a:off x="5033606" y="2348577"/>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-17</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1" name="文本框 410">
              <a:extLst>
                <a:ext uri="{FF2B5EF4-FFF2-40B4-BE49-F238E27FC236}">
                  <a16:creationId xmlns:a16="http://schemas.microsoft.com/office/drawing/2014/main" id="{2B00BC1E-E090-4967-93FB-161064A3D9C4}"/>
                </a:ext>
              </a:extLst>
            </p:cNvPr>
            <p:cNvSpPr txBox="1"/>
            <p:nvPr/>
          </p:nvSpPr>
          <p:spPr>
            <a:xfrm>
              <a:off x="4544420" y="2637247"/>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-18</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2" name="文本框 411">
              <a:extLst>
                <a:ext uri="{FF2B5EF4-FFF2-40B4-BE49-F238E27FC236}">
                  <a16:creationId xmlns:a16="http://schemas.microsoft.com/office/drawing/2014/main" id="{B08B1AA4-1256-4642-B89A-7F1849B1341C}"/>
                </a:ext>
              </a:extLst>
            </p:cNvPr>
            <p:cNvSpPr txBox="1"/>
            <p:nvPr/>
          </p:nvSpPr>
          <p:spPr>
            <a:xfrm>
              <a:off x="4237823" y="3100192"/>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-19</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3" name="文本框 412">
              <a:extLst>
                <a:ext uri="{FF2B5EF4-FFF2-40B4-BE49-F238E27FC236}">
                  <a16:creationId xmlns:a16="http://schemas.microsoft.com/office/drawing/2014/main" id="{697A736A-3AEF-4FCB-9516-B6E9C7DE2411}"/>
                </a:ext>
              </a:extLst>
            </p:cNvPr>
            <p:cNvSpPr txBox="1"/>
            <p:nvPr/>
          </p:nvSpPr>
          <p:spPr>
            <a:xfrm>
              <a:off x="4118653" y="3675629"/>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-20</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4" name="文本框 413">
              <a:extLst>
                <a:ext uri="{FF2B5EF4-FFF2-40B4-BE49-F238E27FC236}">
                  <a16:creationId xmlns:a16="http://schemas.microsoft.com/office/drawing/2014/main" id="{E2F6FC7C-C215-4299-9FDE-4D2F8C6E8E4F}"/>
                </a:ext>
              </a:extLst>
            </p:cNvPr>
            <p:cNvSpPr txBox="1"/>
            <p:nvPr/>
          </p:nvSpPr>
          <p:spPr>
            <a:xfrm>
              <a:off x="4222487" y="4363673"/>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-21</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5" name="文本框 414">
              <a:extLst>
                <a:ext uri="{FF2B5EF4-FFF2-40B4-BE49-F238E27FC236}">
                  <a16:creationId xmlns:a16="http://schemas.microsoft.com/office/drawing/2014/main" id="{830A68B4-30CD-46F5-A031-820AD6E5A9D4}"/>
                </a:ext>
              </a:extLst>
            </p:cNvPr>
            <p:cNvSpPr txBox="1"/>
            <p:nvPr/>
          </p:nvSpPr>
          <p:spPr>
            <a:xfrm>
              <a:off x="4614691" y="4900597"/>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-22</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6" name="文本框 415">
              <a:extLst>
                <a:ext uri="{FF2B5EF4-FFF2-40B4-BE49-F238E27FC236}">
                  <a16:creationId xmlns:a16="http://schemas.microsoft.com/office/drawing/2014/main" id="{E2C3D03D-BE1D-4F59-8848-CD503F1261F1}"/>
                </a:ext>
              </a:extLst>
            </p:cNvPr>
            <p:cNvSpPr txBox="1"/>
            <p:nvPr/>
          </p:nvSpPr>
          <p:spPr>
            <a:xfrm>
              <a:off x="5105960" y="5197742"/>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-23</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7" name="文本框 416">
              <a:extLst>
                <a:ext uri="{FF2B5EF4-FFF2-40B4-BE49-F238E27FC236}">
                  <a16:creationId xmlns:a16="http://schemas.microsoft.com/office/drawing/2014/main" id="{734C41BC-7F8E-42B2-9142-E4F76C89D74A}"/>
                </a:ext>
              </a:extLst>
            </p:cNvPr>
            <p:cNvSpPr txBox="1"/>
            <p:nvPr/>
          </p:nvSpPr>
          <p:spPr>
            <a:xfrm>
              <a:off x="5703001" y="5277077"/>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-24</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8" name="文本框 417">
              <a:extLst>
                <a:ext uri="{FF2B5EF4-FFF2-40B4-BE49-F238E27FC236}">
                  <a16:creationId xmlns:a16="http://schemas.microsoft.com/office/drawing/2014/main" id="{DA26850E-00DE-4FBB-9EBB-CF074F420A82}"/>
                </a:ext>
              </a:extLst>
            </p:cNvPr>
            <p:cNvSpPr txBox="1"/>
            <p:nvPr/>
          </p:nvSpPr>
          <p:spPr>
            <a:xfrm>
              <a:off x="6361727" y="5156258"/>
              <a:ext cx="343364"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-9</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19" name="文本框 418">
              <a:extLst>
                <a:ext uri="{FF2B5EF4-FFF2-40B4-BE49-F238E27FC236}">
                  <a16:creationId xmlns:a16="http://schemas.microsoft.com/office/drawing/2014/main" id="{24D6C8F5-FC9F-4E6B-A76D-B17E6FB94E80}"/>
                </a:ext>
              </a:extLst>
            </p:cNvPr>
            <p:cNvSpPr txBox="1"/>
            <p:nvPr/>
          </p:nvSpPr>
          <p:spPr>
            <a:xfrm>
              <a:off x="6824697" y="4834160"/>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-10</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0" name="文本框 419">
              <a:extLst>
                <a:ext uri="{FF2B5EF4-FFF2-40B4-BE49-F238E27FC236}">
                  <a16:creationId xmlns:a16="http://schemas.microsoft.com/office/drawing/2014/main" id="{1A493F77-714F-4243-8CCD-728080BB69C3}"/>
                </a:ext>
              </a:extLst>
            </p:cNvPr>
            <p:cNvSpPr txBox="1"/>
            <p:nvPr/>
          </p:nvSpPr>
          <p:spPr>
            <a:xfrm>
              <a:off x="7164436" y="4329607"/>
              <a:ext cx="429413"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-11</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1" name="文本框 420">
              <a:extLst>
                <a:ext uri="{FF2B5EF4-FFF2-40B4-BE49-F238E27FC236}">
                  <a16:creationId xmlns:a16="http://schemas.microsoft.com/office/drawing/2014/main" id="{0133A944-B56B-4712-B096-EE598BC96756}"/>
                </a:ext>
              </a:extLst>
            </p:cNvPr>
            <p:cNvSpPr txBox="1"/>
            <p:nvPr/>
          </p:nvSpPr>
          <p:spPr>
            <a:xfrm>
              <a:off x="7276145" y="3675629"/>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-12</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2" name="文本框 421">
              <a:extLst>
                <a:ext uri="{FF2B5EF4-FFF2-40B4-BE49-F238E27FC236}">
                  <a16:creationId xmlns:a16="http://schemas.microsoft.com/office/drawing/2014/main" id="{6D472C54-9AF2-4B37-BA84-537A21513E13}"/>
                </a:ext>
              </a:extLst>
            </p:cNvPr>
            <p:cNvSpPr txBox="1"/>
            <p:nvPr/>
          </p:nvSpPr>
          <p:spPr>
            <a:xfrm>
              <a:off x="7163849" y="3100259"/>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-13</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3" name="文本框 422">
              <a:extLst>
                <a:ext uri="{FF2B5EF4-FFF2-40B4-BE49-F238E27FC236}">
                  <a16:creationId xmlns:a16="http://schemas.microsoft.com/office/drawing/2014/main" id="{FA2354E6-8E36-4306-89C3-B89CAEA6B1A4}"/>
                </a:ext>
              </a:extLst>
            </p:cNvPr>
            <p:cNvSpPr txBox="1"/>
            <p:nvPr/>
          </p:nvSpPr>
          <p:spPr>
            <a:xfrm>
              <a:off x="6898273" y="2708602"/>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-14</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4" name="文本框 423">
              <a:extLst>
                <a:ext uri="{FF2B5EF4-FFF2-40B4-BE49-F238E27FC236}">
                  <a16:creationId xmlns:a16="http://schemas.microsoft.com/office/drawing/2014/main" id="{FC216468-FF54-4F46-903C-53C781E066F4}"/>
                </a:ext>
              </a:extLst>
            </p:cNvPr>
            <p:cNvSpPr txBox="1"/>
            <p:nvPr/>
          </p:nvSpPr>
          <p:spPr>
            <a:xfrm>
              <a:off x="6459425" y="2400825"/>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-15</a:t>
              </a:r>
              <a:endParaRPr lang="zh-CN" altLang="en-US" sz="1400" i="1" dirty="0">
                <a:solidFill>
                  <a:schemeClr val="accent1"/>
                </a:solidFill>
                <a:latin typeface="Arial" panose="020B0604020202020204" pitchFamily="34" charset="0"/>
                <a:cs typeface="Arial" panose="020B0604020202020204" pitchFamily="34" charset="0"/>
              </a:endParaRPr>
            </a:p>
          </p:txBody>
        </p:sp>
        <p:sp>
          <p:nvSpPr>
            <p:cNvPr id="425" name="文本框 424">
              <a:extLst>
                <a:ext uri="{FF2B5EF4-FFF2-40B4-BE49-F238E27FC236}">
                  <a16:creationId xmlns:a16="http://schemas.microsoft.com/office/drawing/2014/main" id="{D746C064-E59F-4F35-B9CA-3B27804EC2A8}"/>
                </a:ext>
              </a:extLst>
            </p:cNvPr>
            <p:cNvSpPr txBox="1"/>
            <p:nvPr/>
          </p:nvSpPr>
          <p:spPr>
            <a:xfrm>
              <a:off x="5907349" y="2195946"/>
              <a:ext cx="442750" cy="307777"/>
            </a:xfrm>
            <a:prstGeom prst="rect">
              <a:avLst/>
            </a:prstGeom>
            <a:noFill/>
          </p:spPr>
          <p:txBody>
            <a:bodyPr wrap="none" rtlCol="0">
              <a:spAutoFit/>
            </a:bodyPr>
            <a:lstStyle/>
            <a:p>
              <a:r>
                <a:rPr lang="en-US" altLang="zh-CN" sz="1400" i="1" dirty="0">
                  <a:solidFill>
                    <a:schemeClr val="accent1"/>
                  </a:solidFill>
                  <a:latin typeface="Arial" panose="020B0604020202020204" pitchFamily="34" charset="0"/>
                  <a:cs typeface="Arial" panose="020B0604020202020204" pitchFamily="34" charset="0"/>
                </a:rPr>
                <a:t>-16</a:t>
              </a:r>
              <a:endParaRPr lang="zh-CN" altLang="en-US" sz="1400" i="1" dirty="0">
                <a:solidFill>
                  <a:schemeClr val="accent1"/>
                </a:solidFill>
                <a:latin typeface="Arial" panose="020B0604020202020204" pitchFamily="34" charset="0"/>
                <a:cs typeface="Arial" panose="020B0604020202020204" pitchFamily="34" charset="0"/>
              </a:endParaRPr>
            </a:p>
          </p:txBody>
        </p:sp>
      </p:grpSp>
      <p:grpSp>
        <p:nvGrpSpPr>
          <p:cNvPr id="426" name="组合 425">
            <a:extLst>
              <a:ext uri="{FF2B5EF4-FFF2-40B4-BE49-F238E27FC236}">
                <a16:creationId xmlns:a16="http://schemas.microsoft.com/office/drawing/2014/main" id="{32FCE9C4-B86E-4C9D-9CE6-B4D9E9F6B1F4}"/>
              </a:ext>
            </a:extLst>
          </p:cNvPr>
          <p:cNvGrpSpPr/>
          <p:nvPr/>
        </p:nvGrpSpPr>
        <p:grpSpPr>
          <a:xfrm rot="219910">
            <a:off x="8570208" y="1035806"/>
            <a:ext cx="1559416" cy="5345602"/>
            <a:chOff x="8570208" y="1035806"/>
            <a:chExt cx="1559416" cy="5345602"/>
          </a:xfrm>
        </p:grpSpPr>
        <p:cxnSp>
          <p:nvCxnSpPr>
            <p:cNvPr id="427" name="直接连接符 426">
              <a:extLst>
                <a:ext uri="{FF2B5EF4-FFF2-40B4-BE49-F238E27FC236}">
                  <a16:creationId xmlns:a16="http://schemas.microsoft.com/office/drawing/2014/main" id="{2FA2AEC0-24DA-4921-B2DE-B2FCCCDE7327}"/>
                </a:ext>
              </a:extLst>
            </p:cNvPr>
            <p:cNvCxnSpPr>
              <a:cxnSpLocks/>
            </p:cNvCxnSpPr>
            <p:nvPr/>
          </p:nvCxnSpPr>
          <p:spPr>
            <a:xfrm>
              <a:off x="8931563" y="1035806"/>
              <a:ext cx="857024" cy="5345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8" name="文本框 427">
              <a:extLst>
                <a:ext uri="{FF2B5EF4-FFF2-40B4-BE49-F238E27FC236}">
                  <a16:creationId xmlns:a16="http://schemas.microsoft.com/office/drawing/2014/main" id="{2DDD1183-0408-4928-8A1C-D5427796B057}"/>
                </a:ext>
              </a:extLst>
            </p:cNvPr>
            <p:cNvSpPr txBox="1"/>
            <p:nvPr/>
          </p:nvSpPr>
          <p:spPr>
            <a:xfrm rot="4806317">
              <a:off x="8712954" y="3513509"/>
              <a:ext cx="2187009" cy="646331"/>
            </a:xfrm>
            <a:prstGeom prst="rect">
              <a:avLst/>
            </a:prstGeom>
            <a:noFill/>
          </p:spPr>
          <p:txBody>
            <a:bodyPr wrap="none" rtlCol="0">
              <a:spAutoFit/>
            </a:bodyPr>
            <a:lstStyle/>
            <a:p>
              <a:r>
                <a:rPr lang="en-US" altLang="zh-CN" sz="3600" b="1" dirty="0">
                  <a:solidFill>
                    <a:srgbClr val="FF0000"/>
                  </a:solidFill>
                  <a:latin typeface="Arial Black" panose="020B0A04020102020204" pitchFamily="34" charset="0"/>
                </a:rPr>
                <a:t>Positive</a:t>
              </a:r>
              <a:endParaRPr lang="zh-CN" altLang="en-US" sz="1600" b="1" dirty="0">
                <a:solidFill>
                  <a:srgbClr val="FF0000"/>
                </a:solidFill>
                <a:latin typeface="Arial Black" panose="020B0A04020102020204" pitchFamily="34" charset="0"/>
              </a:endParaRPr>
            </a:p>
          </p:txBody>
        </p:sp>
        <p:sp>
          <p:nvSpPr>
            <p:cNvPr id="429" name="文本框 428">
              <a:extLst>
                <a:ext uri="{FF2B5EF4-FFF2-40B4-BE49-F238E27FC236}">
                  <a16:creationId xmlns:a16="http://schemas.microsoft.com/office/drawing/2014/main" id="{53B1770E-598A-4792-B790-829702BB2EAB}"/>
                </a:ext>
              </a:extLst>
            </p:cNvPr>
            <p:cNvSpPr txBox="1"/>
            <p:nvPr/>
          </p:nvSpPr>
          <p:spPr>
            <a:xfrm rot="15522013">
              <a:off x="7676695" y="3688825"/>
              <a:ext cx="2433358" cy="646331"/>
            </a:xfrm>
            <a:prstGeom prst="rect">
              <a:avLst/>
            </a:prstGeom>
            <a:noFill/>
          </p:spPr>
          <p:txBody>
            <a:bodyPr wrap="none" rtlCol="0">
              <a:spAutoFit/>
            </a:bodyPr>
            <a:lstStyle/>
            <a:p>
              <a:r>
                <a:rPr lang="en-US" altLang="zh-CN" sz="3600" b="1" dirty="0">
                  <a:solidFill>
                    <a:schemeClr val="accent1"/>
                  </a:solidFill>
                  <a:latin typeface="Arial Black" panose="020B0A04020102020204" pitchFamily="34" charset="0"/>
                </a:rPr>
                <a:t>Negative</a:t>
              </a:r>
              <a:endParaRPr lang="zh-CN" altLang="en-US" sz="1600" b="1" dirty="0">
                <a:solidFill>
                  <a:schemeClr val="accent1"/>
                </a:solidFill>
                <a:latin typeface="Arial Black" panose="020B0A04020102020204" pitchFamily="34" charset="0"/>
              </a:endParaRPr>
            </a:p>
          </p:txBody>
        </p:sp>
      </p:grpSp>
      <p:sp>
        <p:nvSpPr>
          <p:cNvPr id="430" name="文本框 429">
            <a:extLst>
              <a:ext uri="{FF2B5EF4-FFF2-40B4-BE49-F238E27FC236}">
                <a16:creationId xmlns:a16="http://schemas.microsoft.com/office/drawing/2014/main" id="{2C0EEB15-771F-468A-91EE-E7183CC28690}"/>
              </a:ext>
            </a:extLst>
          </p:cNvPr>
          <p:cNvSpPr txBox="1"/>
          <p:nvPr/>
        </p:nvSpPr>
        <p:spPr>
          <a:xfrm>
            <a:off x="2161829" y="3570406"/>
            <a:ext cx="1826141" cy="584775"/>
          </a:xfrm>
          <a:prstGeom prst="rect">
            <a:avLst/>
          </a:prstGeom>
          <a:noFill/>
        </p:spPr>
        <p:txBody>
          <a:bodyPr wrap="none" rtlCol="0">
            <a:spAutoFit/>
          </a:bodyPr>
          <a:lstStyle/>
          <a:p>
            <a:r>
              <a:rPr lang="zh-CN" altLang="en-US" sz="3200" b="1" dirty="0">
                <a:solidFill>
                  <a:schemeClr val="bg1">
                    <a:lumMod val="50000"/>
                  </a:schemeClr>
                </a:solidFill>
              </a:rPr>
              <a:t>无符号数</a:t>
            </a:r>
          </a:p>
        </p:txBody>
      </p:sp>
      <p:sp>
        <p:nvSpPr>
          <p:cNvPr id="3" name="椭圆 2">
            <a:extLst>
              <a:ext uri="{FF2B5EF4-FFF2-40B4-BE49-F238E27FC236}">
                <a16:creationId xmlns:a16="http://schemas.microsoft.com/office/drawing/2014/main" id="{0373F9FD-B4CA-4DE8-A333-05D1BB73D26C}"/>
              </a:ext>
            </a:extLst>
          </p:cNvPr>
          <p:cNvSpPr/>
          <p:nvPr/>
        </p:nvSpPr>
        <p:spPr>
          <a:xfrm rot="21063069">
            <a:off x="8803804" y="5423759"/>
            <a:ext cx="1834802" cy="88895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lide Number Placeholder 3">
            <a:extLst>
              <a:ext uri="{FF2B5EF4-FFF2-40B4-BE49-F238E27FC236}">
                <a16:creationId xmlns:a16="http://schemas.microsoft.com/office/drawing/2014/main" id="{93E8F4E9-711E-4043-9F5A-7C9BD84264EC}"/>
              </a:ext>
            </a:extLst>
          </p:cNvPr>
          <p:cNvSpPr>
            <a:spLocks noGrp="1"/>
          </p:cNvSpPr>
          <p:nvPr>
            <p:ph type="sldNum" sz="quarter" idx="12"/>
          </p:nvPr>
        </p:nvSpPr>
        <p:spPr/>
        <p:txBody>
          <a:bodyPr/>
          <a:lstStyle/>
          <a:p>
            <a:fld id="{EC78E7B1-3FC2-4821-B144-3AA6EF938D0A}" type="slidenum">
              <a:rPr lang="zh-CN" altLang="en-US" sz="1400" b="1" smtClean="0"/>
              <a:pPr/>
              <a:t>40</a:t>
            </a:fld>
            <a:r>
              <a:rPr lang="zh-CN" altLang="en-US"/>
              <a:t> </a:t>
            </a:r>
            <a:r>
              <a:rPr lang="en-US" altLang="zh-CN"/>
              <a:t>/ 56</a:t>
            </a:r>
            <a:endParaRPr lang="zh-CN" altLang="en-US" dirty="0"/>
          </a:p>
        </p:txBody>
      </p:sp>
    </p:spTree>
    <p:extLst>
      <p:ext uri="{BB962C8B-B14F-4D97-AF65-F5344CB8AC3E}">
        <p14:creationId xmlns:p14="http://schemas.microsoft.com/office/powerpoint/2010/main" val="139660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heel(1)">
                                      <p:cBhvr>
                                        <p:cTn id="7" dur="2000"/>
                                        <p:tgtEl>
                                          <p:spTgt spid="2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0"/>
                                        </p:tgtEl>
                                        <p:attrNameLst>
                                          <p:attrName>style.visibility</p:attrName>
                                        </p:attrNameLst>
                                      </p:cBhvr>
                                      <p:to>
                                        <p:strVal val="visible"/>
                                      </p:to>
                                    </p:set>
                                    <p:animEffect transition="in" filter="wipe(down)">
                                      <p:cBhvr>
                                        <p:cTn id="10" dur="500"/>
                                        <p:tgtEl>
                                          <p:spTgt spid="43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88"/>
                                        </p:tgtEl>
                                        <p:attrNameLst>
                                          <p:attrName>style.visibility</p:attrName>
                                        </p:attrNameLst>
                                      </p:cBhvr>
                                      <p:to>
                                        <p:strVal val="visible"/>
                                      </p:to>
                                    </p:set>
                                    <p:animEffect transition="in" filter="wheel(1)">
                                      <p:cBhvr>
                                        <p:cTn id="15" dur="2000"/>
                                        <p:tgtEl>
                                          <p:spTgt spid="28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wheel(1)">
                                      <p:cBhvr>
                                        <p:cTn id="20" dur="20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22"/>
                                        </p:tgtEl>
                                        <p:attrNameLst>
                                          <p:attrName>style.visibility</p:attrName>
                                        </p:attrNameLst>
                                      </p:cBhvr>
                                      <p:to>
                                        <p:strVal val="visible"/>
                                      </p:to>
                                    </p:set>
                                    <p:animEffect transition="in" filter="wheel(1)">
                                      <p:cBhvr>
                                        <p:cTn id="25" dur="2000"/>
                                        <p:tgtEl>
                                          <p:spTgt spid="3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6"/>
                                        </p:tgtEl>
                                        <p:attrNameLst>
                                          <p:attrName>style.visibility</p:attrName>
                                        </p:attrNameLst>
                                      </p:cBhvr>
                                      <p:to>
                                        <p:strVal val="visible"/>
                                      </p:to>
                                    </p:set>
                                    <p:animEffect transition="in" filter="wipe(up)">
                                      <p:cBhvr>
                                        <p:cTn id="30" dur="500"/>
                                        <p:tgtEl>
                                          <p:spTgt spid="42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92"/>
                                        </p:tgtEl>
                                        <p:attrNameLst>
                                          <p:attrName>style.visibility</p:attrName>
                                        </p:attrNameLst>
                                      </p:cBhvr>
                                      <p:to>
                                        <p:strVal val="visible"/>
                                      </p:to>
                                    </p:set>
                                    <p:animEffect transition="in" filter="wheel(1)">
                                      <p:cBhvr>
                                        <p:cTn id="35" dur="2000"/>
                                        <p:tgtEl>
                                          <p:spTgt spid="392"/>
                                        </p:tgtEl>
                                      </p:cBhvr>
                                    </p:animEffect>
                                  </p:childTnLst>
                                </p:cTn>
                              </p:par>
                            </p:childTnLst>
                          </p:cTn>
                        </p:par>
                        <p:par>
                          <p:cTn id="36" fill="hold">
                            <p:stCondLst>
                              <p:cond delay="2000"/>
                            </p:stCondLst>
                            <p:childTnLst>
                              <p:par>
                                <p:cTn id="37" presetID="21" presetClass="entr" presetSubtype="1" fill="hold" nodeType="afterEffect">
                                  <p:stCondLst>
                                    <p:cond delay="0"/>
                                  </p:stCondLst>
                                  <p:childTnLst>
                                    <p:set>
                                      <p:cBhvr>
                                        <p:cTn id="38" dur="1" fill="hold">
                                          <p:stCondLst>
                                            <p:cond delay="0"/>
                                          </p:stCondLst>
                                        </p:cTn>
                                        <p:tgtEl>
                                          <p:spTgt spid="409"/>
                                        </p:tgtEl>
                                        <p:attrNameLst>
                                          <p:attrName>style.visibility</p:attrName>
                                        </p:attrNameLst>
                                      </p:cBhvr>
                                      <p:to>
                                        <p:strVal val="visible"/>
                                      </p:to>
                                    </p:set>
                                    <p:animEffect transition="in" filter="wheel(1)">
                                      <p:cBhvr>
                                        <p:cTn id="39" dur="2000"/>
                                        <p:tgtEl>
                                          <p:spTgt spid="40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b="1" dirty="0">
                <a:latin typeface="楷体" pitchFamily="49" charset="-122"/>
                <a:ea typeface="楷体" pitchFamily="49" charset="-122"/>
              </a:rPr>
              <a:t>溢出 </a:t>
            </a:r>
            <a:r>
              <a:rPr lang="en-US" altLang="zh-CN" sz="4000" dirty="0">
                <a:solidFill>
                  <a:schemeClr val="bg1">
                    <a:lumMod val="50000"/>
                  </a:schemeClr>
                </a:solidFill>
                <a:latin typeface="Arial" panose="020B0604020202020204" pitchFamily="34" charset="0"/>
                <a:ea typeface="+mj-ea"/>
                <a:cs typeface="Arial" panose="020B0604020202020204" pitchFamily="34" charset="0"/>
              </a:rPr>
              <a:t>Overflow</a:t>
            </a:r>
            <a:endParaRPr lang="zh-CN" altLang="en-US" sz="4000" dirty="0">
              <a:solidFill>
                <a:schemeClr val="bg1">
                  <a:lumMod val="50000"/>
                </a:schemeClr>
              </a:solidFill>
              <a:latin typeface="Arial" panose="020B0604020202020204" pitchFamily="34" charset="0"/>
              <a:ea typeface="+mj-ea"/>
              <a:cs typeface="Arial" panose="020B0604020202020204" pitchFamily="34" charset="0"/>
            </a:endParaRPr>
          </a:p>
        </p:txBody>
      </p:sp>
      <p:sp>
        <p:nvSpPr>
          <p:cNvPr id="20" name="TextBox 19"/>
          <p:cNvSpPr txBox="1"/>
          <p:nvPr/>
        </p:nvSpPr>
        <p:spPr>
          <a:xfrm>
            <a:off x="273045" y="991518"/>
            <a:ext cx="7220246" cy="461665"/>
          </a:xfrm>
          <a:prstGeom prst="rect">
            <a:avLst/>
          </a:prstGeom>
          <a:noFill/>
        </p:spPr>
        <p:txBody>
          <a:bodyPr wrap="none" rtlCol="0">
            <a:spAutoFit/>
          </a:bodyPr>
          <a:lstStyle/>
          <a:p>
            <a:pPr>
              <a:buNone/>
            </a:pPr>
            <a:r>
              <a:rPr lang="en-US" altLang="zh-CN" sz="2400" dirty="0">
                <a:latin typeface="+mn-ea"/>
              </a:rPr>
              <a:t>【</a:t>
            </a:r>
            <a:r>
              <a:rPr lang="zh-CN" altLang="en-US" sz="2400" dirty="0">
                <a:latin typeface="+mn-ea"/>
              </a:rPr>
              <a:t>例</a:t>
            </a:r>
            <a:r>
              <a:rPr lang="en-US" altLang="zh-CN" sz="2400" dirty="0">
                <a:latin typeface="+mn-ea"/>
              </a:rPr>
              <a:t>】</a:t>
            </a:r>
            <a:r>
              <a:rPr lang="zh-CN" altLang="en-US" sz="2400" dirty="0">
                <a:latin typeface="+mn-ea"/>
              </a:rPr>
              <a:t>用</a:t>
            </a:r>
            <a:r>
              <a:rPr lang="en-US" altLang="zh-CN" sz="2400" dirty="0">
                <a:latin typeface="+mn-ea"/>
              </a:rPr>
              <a:t>4</a:t>
            </a:r>
            <a:r>
              <a:rPr lang="zh-CN" altLang="en-US" sz="2400" dirty="0">
                <a:latin typeface="+mn-ea"/>
              </a:rPr>
              <a:t>位</a:t>
            </a:r>
            <a:r>
              <a:rPr lang="en-US" altLang="zh-CN" sz="2400" dirty="0">
                <a:latin typeface="+mn-ea"/>
              </a:rPr>
              <a:t>[</a:t>
            </a:r>
            <a:r>
              <a:rPr lang="zh-CN" altLang="en-US" sz="2400" dirty="0">
                <a:latin typeface="+mn-ea"/>
              </a:rPr>
              <a:t>－</a:t>
            </a:r>
            <a:r>
              <a:rPr lang="en-US" altLang="zh-CN" sz="2400" dirty="0">
                <a:latin typeface="+mn-ea"/>
              </a:rPr>
              <a:t>7</a:t>
            </a:r>
            <a:r>
              <a:rPr lang="zh-CN" altLang="en-US" sz="2400" dirty="0">
                <a:latin typeface="+mn-ea"/>
              </a:rPr>
              <a:t>～</a:t>
            </a:r>
            <a:r>
              <a:rPr lang="en-US" altLang="zh-CN" sz="2400" dirty="0">
                <a:latin typeface="+mn-ea"/>
              </a:rPr>
              <a:t>7]</a:t>
            </a:r>
            <a:r>
              <a:rPr lang="en-US" altLang="zh-CN" sz="2400" baseline="-25000" dirty="0">
                <a:latin typeface="+mn-ea"/>
              </a:rPr>
              <a:t>10</a:t>
            </a:r>
            <a:r>
              <a:rPr lang="zh-CN" altLang="en-US" sz="2400" dirty="0">
                <a:latin typeface="+mn-ea"/>
              </a:rPr>
              <a:t>表示有符号二进制数，计算：</a:t>
            </a:r>
          </a:p>
        </p:txBody>
      </p:sp>
      <p:sp>
        <p:nvSpPr>
          <p:cNvPr id="26" name="矩形 25"/>
          <p:cNvSpPr/>
          <p:nvPr/>
        </p:nvSpPr>
        <p:spPr>
          <a:xfrm>
            <a:off x="2512138" y="1928075"/>
            <a:ext cx="1479892"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ctr">
              <a:buNone/>
            </a:pPr>
            <a:r>
              <a:rPr lang="en-US" altLang="zh-CN" sz="2800" b="1" dirty="0">
                <a:latin typeface="+mn-ea"/>
              </a:rPr>
              <a:t> 2+3=5 </a:t>
            </a:r>
            <a:endParaRPr lang="zh-CN" altLang="en-US" sz="2800" b="1" dirty="0"/>
          </a:p>
        </p:txBody>
      </p:sp>
      <p:sp>
        <p:nvSpPr>
          <p:cNvPr id="27" name="矩形 26"/>
          <p:cNvSpPr/>
          <p:nvPr/>
        </p:nvSpPr>
        <p:spPr>
          <a:xfrm>
            <a:off x="2256293" y="2595312"/>
            <a:ext cx="1165704"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010</a:t>
            </a:r>
          </a:p>
        </p:txBody>
      </p:sp>
      <p:sp>
        <p:nvSpPr>
          <p:cNvPr id="47" name="矩形 46"/>
          <p:cNvSpPr/>
          <p:nvPr/>
        </p:nvSpPr>
        <p:spPr>
          <a:xfrm>
            <a:off x="2256293" y="2997743"/>
            <a:ext cx="1165704"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011</a:t>
            </a:r>
          </a:p>
        </p:txBody>
      </p:sp>
      <p:sp>
        <p:nvSpPr>
          <p:cNvPr id="48" name="矩形 47"/>
          <p:cNvSpPr/>
          <p:nvPr/>
        </p:nvSpPr>
        <p:spPr>
          <a:xfrm>
            <a:off x="2256293" y="3501799"/>
            <a:ext cx="1165704"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101</a:t>
            </a:r>
          </a:p>
        </p:txBody>
      </p:sp>
      <p:cxnSp>
        <p:nvCxnSpPr>
          <p:cNvPr id="49" name="直接连接符 48"/>
          <p:cNvCxnSpPr/>
          <p:nvPr/>
        </p:nvCxnSpPr>
        <p:spPr>
          <a:xfrm>
            <a:off x="1871539" y="3484121"/>
            <a:ext cx="14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752237" y="2978578"/>
            <a:ext cx="344966" cy="369332"/>
          </a:xfrm>
          <a:prstGeom prst="rect">
            <a:avLst/>
          </a:prstGeom>
        </p:spPr>
        <p:txBody>
          <a:bodyPr wrap="none">
            <a:spAutoFit/>
          </a:bodyPr>
          <a:lstStyle/>
          <a:p>
            <a:pPr>
              <a:buNone/>
            </a:pPr>
            <a:r>
              <a:rPr lang="en-US" altLang="zh-CN" b="1" dirty="0">
                <a:latin typeface="+mn-ea"/>
              </a:rPr>
              <a:t>+</a:t>
            </a:r>
            <a:endParaRPr lang="zh-CN" altLang="en-US" dirty="0"/>
          </a:p>
        </p:txBody>
      </p:sp>
      <p:sp>
        <p:nvSpPr>
          <p:cNvPr id="17" name="矩形 16"/>
          <p:cNvSpPr/>
          <p:nvPr/>
        </p:nvSpPr>
        <p:spPr>
          <a:xfrm>
            <a:off x="3840469" y="2604022"/>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2</a:t>
            </a:r>
            <a:endParaRPr lang="zh-CN" altLang="en-US" sz="2000" dirty="0">
              <a:solidFill>
                <a:schemeClr val="tx1">
                  <a:lumMod val="50000"/>
                  <a:lumOff val="50000"/>
                </a:schemeClr>
              </a:solidFill>
            </a:endParaRPr>
          </a:p>
        </p:txBody>
      </p:sp>
      <p:sp>
        <p:nvSpPr>
          <p:cNvPr id="51" name="矩形 50"/>
          <p:cNvSpPr/>
          <p:nvPr/>
        </p:nvSpPr>
        <p:spPr>
          <a:xfrm>
            <a:off x="3840469" y="3004549"/>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3</a:t>
            </a:r>
            <a:endParaRPr lang="zh-CN" altLang="en-US" sz="2000" dirty="0">
              <a:solidFill>
                <a:schemeClr val="tx1">
                  <a:lumMod val="50000"/>
                  <a:lumOff val="50000"/>
                </a:schemeClr>
              </a:solidFill>
            </a:endParaRPr>
          </a:p>
        </p:txBody>
      </p:sp>
      <p:sp>
        <p:nvSpPr>
          <p:cNvPr id="52" name="矩形 51"/>
          <p:cNvSpPr/>
          <p:nvPr/>
        </p:nvSpPr>
        <p:spPr>
          <a:xfrm>
            <a:off x="3840469" y="3520962"/>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5</a:t>
            </a:r>
            <a:endParaRPr lang="zh-CN" altLang="en-US" sz="2000" dirty="0">
              <a:solidFill>
                <a:schemeClr val="tx1">
                  <a:lumMod val="50000"/>
                  <a:lumOff val="50000"/>
                </a:schemeClr>
              </a:solidFill>
            </a:endParaRPr>
          </a:p>
        </p:txBody>
      </p:sp>
      <p:sp>
        <p:nvSpPr>
          <p:cNvPr id="53" name="矩形 52"/>
          <p:cNvSpPr/>
          <p:nvPr/>
        </p:nvSpPr>
        <p:spPr>
          <a:xfrm>
            <a:off x="8217481" y="1928075"/>
            <a:ext cx="1479893"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ctr">
              <a:buNone/>
            </a:pPr>
            <a:r>
              <a:rPr lang="en-US" altLang="zh-CN" sz="2800" b="1" dirty="0">
                <a:latin typeface="+mn-ea"/>
              </a:rPr>
              <a:t>5+6=11</a:t>
            </a:r>
            <a:endParaRPr lang="zh-CN" altLang="en-US" sz="2800" b="1" dirty="0">
              <a:latin typeface="+mn-ea"/>
            </a:endParaRPr>
          </a:p>
        </p:txBody>
      </p:sp>
      <p:sp>
        <p:nvSpPr>
          <p:cNvPr id="54" name="矩形 53"/>
          <p:cNvSpPr/>
          <p:nvPr/>
        </p:nvSpPr>
        <p:spPr>
          <a:xfrm>
            <a:off x="8450745" y="2667320"/>
            <a:ext cx="1165704"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101</a:t>
            </a:r>
          </a:p>
        </p:txBody>
      </p:sp>
      <p:sp>
        <p:nvSpPr>
          <p:cNvPr id="57" name="矩形 56"/>
          <p:cNvSpPr/>
          <p:nvPr/>
        </p:nvSpPr>
        <p:spPr>
          <a:xfrm>
            <a:off x="8450745" y="3069751"/>
            <a:ext cx="1165704"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110</a:t>
            </a:r>
          </a:p>
        </p:txBody>
      </p:sp>
      <p:sp>
        <p:nvSpPr>
          <p:cNvPr id="58" name="矩形 57"/>
          <p:cNvSpPr/>
          <p:nvPr/>
        </p:nvSpPr>
        <p:spPr>
          <a:xfrm>
            <a:off x="8450745" y="3573807"/>
            <a:ext cx="1165704" cy="461665"/>
          </a:xfrm>
          <a:prstGeom prst="rect">
            <a:avLst/>
          </a:prstGeom>
        </p:spPr>
        <p:txBody>
          <a:bodyPr wrap="none">
            <a:spAutoFit/>
          </a:bodyPr>
          <a:lstStyle/>
          <a:p>
            <a:pPr>
              <a:buNone/>
            </a:pPr>
            <a:r>
              <a:rPr lang="en-US" altLang="zh-CN" sz="2400" spc="600" dirty="0">
                <a:solidFill>
                  <a:srgbClr val="FF0000"/>
                </a:solidFill>
              </a:rPr>
              <a:t>1</a:t>
            </a:r>
            <a:r>
              <a:rPr lang="en-US" altLang="zh-CN" sz="2400" spc="600" dirty="0"/>
              <a:t>011</a:t>
            </a:r>
          </a:p>
        </p:txBody>
      </p:sp>
      <p:cxnSp>
        <p:nvCxnSpPr>
          <p:cNvPr id="60" name="直接连接符 59"/>
          <p:cNvCxnSpPr/>
          <p:nvPr/>
        </p:nvCxnSpPr>
        <p:spPr>
          <a:xfrm>
            <a:off x="8065991" y="3556129"/>
            <a:ext cx="14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946689" y="3050586"/>
            <a:ext cx="344966" cy="369332"/>
          </a:xfrm>
          <a:prstGeom prst="rect">
            <a:avLst/>
          </a:prstGeom>
        </p:spPr>
        <p:txBody>
          <a:bodyPr wrap="none">
            <a:spAutoFit/>
          </a:bodyPr>
          <a:lstStyle/>
          <a:p>
            <a:pPr>
              <a:buNone/>
            </a:pPr>
            <a:r>
              <a:rPr lang="en-US" altLang="zh-CN" b="1" dirty="0">
                <a:latin typeface="+mn-ea"/>
              </a:rPr>
              <a:t>+</a:t>
            </a:r>
            <a:endParaRPr lang="zh-CN" altLang="en-US" dirty="0"/>
          </a:p>
        </p:txBody>
      </p:sp>
      <p:sp>
        <p:nvSpPr>
          <p:cNvPr id="68" name="矩形 67"/>
          <p:cNvSpPr/>
          <p:nvPr/>
        </p:nvSpPr>
        <p:spPr>
          <a:xfrm>
            <a:off x="10148529" y="2670480"/>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5</a:t>
            </a:r>
            <a:endParaRPr lang="zh-CN" altLang="en-US" sz="2000" dirty="0">
              <a:solidFill>
                <a:schemeClr val="tx1">
                  <a:lumMod val="50000"/>
                  <a:lumOff val="50000"/>
                </a:schemeClr>
              </a:solidFill>
            </a:endParaRPr>
          </a:p>
        </p:txBody>
      </p:sp>
      <p:sp>
        <p:nvSpPr>
          <p:cNvPr id="69" name="矩形 68"/>
          <p:cNvSpPr/>
          <p:nvPr/>
        </p:nvSpPr>
        <p:spPr>
          <a:xfrm>
            <a:off x="10148529" y="3083364"/>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6</a:t>
            </a:r>
            <a:endParaRPr lang="zh-CN" altLang="en-US" sz="2000" dirty="0">
              <a:solidFill>
                <a:schemeClr val="tx1">
                  <a:lumMod val="50000"/>
                  <a:lumOff val="50000"/>
                </a:schemeClr>
              </a:solidFill>
            </a:endParaRPr>
          </a:p>
        </p:txBody>
      </p:sp>
      <p:sp>
        <p:nvSpPr>
          <p:cNvPr id="70" name="矩形 69"/>
          <p:cNvSpPr/>
          <p:nvPr/>
        </p:nvSpPr>
        <p:spPr>
          <a:xfrm>
            <a:off x="9997975" y="3592970"/>
            <a:ext cx="470000"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11</a:t>
            </a:r>
            <a:endParaRPr lang="zh-CN" altLang="en-US" sz="20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21" name="TextBox 20"/>
              <p:cNvSpPr txBox="1"/>
              <p:nvPr/>
            </p:nvSpPr>
            <p:spPr>
              <a:xfrm>
                <a:off x="1752237" y="1916477"/>
                <a:ext cx="574196" cy="62158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zh-CN" altLang="en-US" sz="3200" b="1" i="1">
                          <a:solidFill>
                            <a:srgbClr val="00B050"/>
                          </a:solidFill>
                          <a:latin typeface="Cambria Math"/>
                        </a:rPr>
                        <m:t>√</m:t>
                      </m:r>
                    </m:oMath>
                  </m:oMathPara>
                </a14:m>
                <a:endParaRPr lang="zh-CN" altLang="en-US" sz="2400" b="1"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1752237" y="1916477"/>
                <a:ext cx="574196" cy="621580"/>
              </a:xfrm>
              <a:prstGeom prst="rect">
                <a:avLst/>
              </a:prstGeom>
              <a:blipFill>
                <a:blip r:embed="rId2"/>
                <a:stretch>
                  <a:fillRect/>
                </a:stretch>
              </a:blipFill>
            </p:spPr>
            <p:txBody>
              <a:bodyPr/>
              <a:lstStyle/>
              <a:p>
                <a:r>
                  <a:rPr lang="zh-CN" altLang="en-US">
                    <a:noFill/>
                  </a:rPr>
                  <a:t> </a:t>
                </a:r>
              </a:p>
            </p:txBody>
          </p:sp>
        </mc:Fallback>
      </mc:AlternateContent>
      <p:sp>
        <p:nvSpPr>
          <p:cNvPr id="71" name="矩形 70"/>
          <p:cNvSpPr/>
          <p:nvPr/>
        </p:nvSpPr>
        <p:spPr>
          <a:xfrm>
            <a:off x="7706023" y="3592970"/>
            <a:ext cx="455574" cy="400110"/>
          </a:xfrm>
          <a:prstGeom prst="rect">
            <a:avLst/>
          </a:prstGeom>
        </p:spPr>
        <p:txBody>
          <a:bodyPr wrap="none">
            <a:spAutoFit/>
          </a:bodyPr>
          <a:lstStyle/>
          <a:p>
            <a:pPr>
              <a:buNone/>
            </a:pPr>
            <a:r>
              <a:rPr lang="en-US" altLang="zh-CN" sz="2000" b="1" dirty="0">
                <a:solidFill>
                  <a:srgbClr val="0070C0"/>
                </a:solidFill>
                <a:latin typeface="+mn-ea"/>
              </a:rPr>
              <a:t>-3</a:t>
            </a:r>
            <a:endParaRPr lang="zh-CN" altLang="en-US" sz="2000" dirty="0">
              <a:solidFill>
                <a:srgbClr val="0070C0"/>
              </a:solidFill>
            </a:endParaRPr>
          </a:p>
        </p:txBody>
      </p:sp>
      <p:sp>
        <p:nvSpPr>
          <p:cNvPr id="22" name="TextBox 21"/>
          <p:cNvSpPr txBox="1"/>
          <p:nvPr/>
        </p:nvSpPr>
        <p:spPr>
          <a:xfrm>
            <a:off x="7360929" y="3466699"/>
            <a:ext cx="417102" cy="646331"/>
          </a:xfrm>
          <a:prstGeom prst="rect">
            <a:avLst/>
          </a:prstGeom>
          <a:noFill/>
        </p:spPr>
        <p:txBody>
          <a:bodyPr wrap="none" rtlCol="0">
            <a:spAutoFit/>
          </a:bodyPr>
          <a:lstStyle/>
          <a:p>
            <a:pPr>
              <a:buNone/>
            </a:pPr>
            <a:r>
              <a:rPr lang="en-US" altLang="zh-CN" sz="3600" b="1" dirty="0">
                <a:solidFill>
                  <a:srgbClr val="0070C0"/>
                </a:solidFill>
                <a:latin typeface="楷体" pitchFamily="49" charset="-122"/>
                <a:ea typeface="楷体" pitchFamily="49" charset="-122"/>
              </a:rPr>
              <a:t>?</a:t>
            </a:r>
            <a:endParaRPr lang="zh-CN" altLang="en-US" b="1" dirty="0">
              <a:solidFill>
                <a:srgbClr val="0070C0"/>
              </a:solidFill>
              <a:latin typeface="楷体" pitchFamily="49" charset="-122"/>
              <a:ea typeface="楷体" pitchFamily="49" charset="-122"/>
            </a:endParaRPr>
          </a:p>
        </p:txBody>
      </p:sp>
      <p:sp>
        <p:nvSpPr>
          <p:cNvPr id="29" name="TextBox 28"/>
          <p:cNvSpPr txBox="1"/>
          <p:nvPr/>
        </p:nvSpPr>
        <p:spPr>
          <a:xfrm rot="1492693">
            <a:off x="5251113" y="2819753"/>
            <a:ext cx="1726755" cy="461665"/>
          </a:xfrm>
          <a:prstGeom prst="rect">
            <a:avLst/>
          </a:prstGeom>
          <a:noFill/>
          <a:ln>
            <a:solidFill>
              <a:srgbClr val="FF0000"/>
            </a:solidFill>
          </a:ln>
        </p:spPr>
        <p:txBody>
          <a:bodyPr wrap="none" rtlCol="0">
            <a:spAutoFit/>
          </a:bodyPr>
          <a:lstStyle/>
          <a:p>
            <a:pPr>
              <a:buNone/>
            </a:pPr>
            <a:r>
              <a:rPr lang="zh-CN" altLang="en-US" sz="2400" dirty="0">
                <a:solidFill>
                  <a:srgbClr val="FF0000"/>
                </a:solidFill>
              </a:rPr>
              <a:t>不能</a:t>
            </a:r>
            <a:r>
              <a:rPr lang="zh-CN" altLang="en-US" sz="2400" b="1" dirty="0">
                <a:solidFill>
                  <a:srgbClr val="FF0000"/>
                </a:solidFill>
              </a:rPr>
              <a:t>溢出</a:t>
            </a:r>
            <a:r>
              <a:rPr lang="zh-CN" altLang="en-US" sz="2400" dirty="0">
                <a:solidFill>
                  <a:srgbClr val="FF0000"/>
                </a:solidFill>
              </a:rPr>
              <a:t>！</a:t>
            </a:r>
          </a:p>
        </p:txBody>
      </p:sp>
      <p:grpSp>
        <p:nvGrpSpPr>
          <p:cNvPr id="4" name="组合 3"/>
          <p:cNvGrpSpPr/>
          <p:nvPr/>
        </p:nvGrpSpPr>
        <p:grpSpPr>
          <a:xfrm>
            <a:off x="7088138" y="4587625"/>
            <a:ext cx="3561928" cy="2060611"/>
            <a:chOff x="4788024" y="4243159"/>
            <a:chExt cx="3561928" cy="2060611"/>
          </a:xfrm>
        </p:grpSpPr>
        <p:sp>
          <p:nvSpPr>
            <p:cNvPr id="112" name="矩形 111"/>
            <p:cNvSpPr/>
            <p:nvPr/>
          </p:nvSpPr>
          <p:spPr>
            <a:xfrm>
              <a:off x="5383352" y="4935618"/>
              <a:ext cx="2319866"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000 0101</a:t>
              </a:r>
            </a:p>
          </p:txBody>
        </p:sp>
        <p:sp>
          <p:nvSpPr>
            <p:cNvPr id="113" name="矩形 112"/>
            <p:cNvSpPr/>
            <p:nvPr/>
          </p:nvSpPr>
          <p:spPr>
            <a:xfrm>
              <a:off x="5383352" y="5338049"/>
              <a:ext cx="2319866"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000 0110</a:t>
              </a:r>
            </a:p>
          </p:txBody>
        </p:sp>
        <p:sp>
          <p:nvSpPr>
            <p:cNvPr id="114" name="矩形 113"/>
            <p:cNvSpPr/>
            <p:nvPr/>
          </p:nvSpPr>
          <p:spPr>
            <a:xfrm>
              <a:off x="5369854" y="5842105"/>
              <a:ext cx="2319866" cy="461665"/>
            </a:xfrm>
            <a:prstGeom prst="rect">
              <a:avLst/>
            </a:prstGeom>
          </p:spPr>
          <p:txBody>
            <a:bodyPr wrap="none">
              <a:spAutoFit/>
            </a:bodyPr>
            <a:lstStyle/>
            <a:p>
              <a:pPr>
                <a:buNone/>
              </a:pPr>
              <a:r>
                <a:rPr lang="en-US" altLang="zh-CN" sz="2400" spc="600" dirty="0">
                  <a:solidFill>
                    <a:srgbClr val="FF0000"/>
                  </a:solidFill>
                </a:rPr>
                <a:t>0</a:t>
              </a:r>
              <a:r>
                <a:rPr lang="en-US" altLang="zh-CN" sz="2400" spc="600" dirty="0"/>
                <a:t>000 1011</a:t>
              </a:r>
            </a:p>
          </p:txBody>
        </p:sp>
        <p:cxnSp>
          <p:nvCxnSpPr>
            <p:cNvPr id="115" name="直接连接符 114"/>
            <p:cNvCxnSpPr/>
            <p:nvPr/>
          </p:nvCxnSpPr>
          <p:spPr>
            <a:xfrm>
              <a:off x="4793790" y="5824428"/>
              <a:ext cx="288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4788024" y="5318885"/>
              <a:ext cx="344966" cy="369332"/>
            </a:xfrm>
            <a:prstGeom prst="rect">
              <a:avLst/>
            </a:prstGeom>
          </p:spPr>
          <p:txBody>
            <a:bodyPr wrap="none">
              <a:spAutoFit/>
            </a:bodyPr>
            <a:lstStyle/>
            <a:p>
              <a:pPr>
                <a:buNone/>
              </a:pPr>
              <a:r>
                <a:rPr lang="en-US" altLang="zh-CN" b="1" dirty="0">
                  <a:latin typeface="+mn-ea"/>
                </a:rPr>
                <a:t>+</a:t>
              </a:r>
              <a:endParaRPr lang="zh-CN" altLang="en-US" dirty="0"/>
            </a:p>
          </p:txBody>
        </p:sp>
        <p:sp>
          <p:nvSpPr>
            <p:cNvPr id="117" name="矩形 116"/>
            <p:cNvSpPr/>
            <p:nvPr/>
          </p:nvSpPr>
          <p:spPr>
            <a:xfrm>
              <a:off x="8022618" y="4863610"/>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5</a:t>
              </a:r>
              <a:endParaRPr lang="zh-CN" altLang="en-US" sz="2000" dirty="0">
                <a:solidFill>
                  <a:schemeClr val="tx1">
                    <a:lumMod val="50000"/>
                    <a:lumOff val="50000"/>
                  </a:schemeClr>
                </a:solidFill>
              </a:endParaRPr>
            </a:p>
          </p:txBody>
        </p:sp>
        <p:sp>
          <p:nvSpPr>
            <p:cNvPr id="118" name="矩形 117"/>
            <p:cNvSpPr/>
            <p:nvPr/>
          </p:nvSpPr>
          <p:spPr>
            <a:xfrm>
              <a:off x="8022618" y="5333146"/>
              <a:ext cx="327334"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6</a:t>
              </a:r>
              <a:endParaRPr lang="zh-CN" altLang="en-US" sz="2000" dirty="0">
                <a:solidFill>
                  <a:schemeClr val="tx1">
                    <a:lumMod val="50000"/>
                    <a:lumOff val="50000"/>
                  </a:schemeClr>
                </a:solidFill>
              </a:endParaRPr>
            </a:p>
          </p:txBody>
        </p:sp>
        <p:sp>
          <p:nvSpPr>
            <p:cNvPr id="119" name="矩形 118"/>
            <p:cNvSpPr/>
            <p:nvPr/>
          </p:nvSpPr>
          <p:spPr>
            <a:xfrm>
              <a:off x="7872064" y="5837202"/>
              <a:ext cx="470000" cy="400110"/>
            </a:xfrm>
            <a:prstGeom prst="rect">
              <a:avLst/>
            </a:prstGeom>
          </p:spPr>
          <p:txBody>
            <a:bodyPr wrap="none">
              <a:spAutoFit/>
            </a:bodyPr>
            <a:lstStyle/>
            <a:p>
              <a:pPr>
                <a:buNone/>
              </a:pPr>
              <a:r>
                <a:rPr lang="en-US" altLang="zh-CN" sz="2000" b="1" dirty="0">
                  <a:solidFill>
                    <a:schemeClr val="tx1">
                      <a:lumMod val="50000"/>
                      <a:lumOff val="50000"/>
                    </a:schemeClr>
                  </a:solidFill>
                  <a:latin typeface="+mn-ea"/>
                </a:rPr>
                <a:t>11</a:t>
              </a:r>
              <a:endParaRPr lang="zh-CN" altLang="en-US" sz="20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22" name="TextBox 121"/>
                <p:cNvSpPr txBox="1"/>
                <p:nvPr/>
              </p:nvSpPr>
              <p:spPr>
                <a:xfrm>
                  <a:off x="5110454" y="4262639"/>
                  <a:ext cx="574196" cy="62158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zh-CN" altLang="en-US" sz="3200" b="1" i="1">
                            <a:solidFill>
                              <a:srgbClr val="00B050"/>
                            </a:solidFill>
                            <a:latin typeface="Cambria Math"/>
                          </a:rPr>
                          <m:t>√</m:t>
                        </m:r>
                      </m:oMath>
                    </m:oMathPara>
                  </a14:m>
                  <a:endParaRPr lang="zh-CN" altLang="en-US" sz="2400" b="1" i="1" dirty="0"/>
                </a:p>
              </p:txBody>
            </p:sp>
          </mc:Choice>
          <mc:Fallback xmlns="">
            <p:sp>
              <p:nvSpPr>
                <p:cNvPr id="122" name="TextBox 121"/>
                <p:cNvSpPr txBox="1">
                  <a:spLocks noRot="1" noChangeAspect="1" noMove="1" noResize="1" noEditPoints="1" noAdjustHandles="1" noChangeArrowheads="1" noChangeShapeType="1" noTextEdit="1"/>
                </p:cNvSpPr>
                <p:nvPr/>
              </p:nvSpPr>
              <p:spPr>
                <a:xfrm>
                  <a:off x="5110454" y="4262639"/>
                  <a:ext cx="574196" cy="621580"/>
                </a:xfrm>
                <a:prstGeom prst="rect">
                  <a:avLst/>
                </a:prstGeom>
                <a:blipFill>
                  <a:blip r:embed="rId3"/>
                  <a:stretch>
                    <a:fillRect/>
                  </a:stretch>
                </a:blipFill>
              </p:spPr>
              <p:txBody>
                <a:bodyPr/>
                <a:lstStyle/>
                <a:p>
                  <a:r>
                    <a:rPr lang="zh-CN" altLang="en-US">
                      <a:noFill/>
                    </a:rPr>
                    <a:t> </a:t>
                  </a:r>
                </a:p>
              </p:txBody>
            </p:sp>
          </mc:Fallback>
        </mc:AlternateContent>
        <p:sp>
          <p:nvSpPr>
            <p:cNvPr id="123" name="矩形 122"/>
            <p:cNvSpPr/>
            <p:nvPr/>
          </p:nvSpPr>
          <p:spPr>
            <a:xfrm>
              <a:off x="6019561" y="4243159"/>
              <a:ext cx="1479893"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ctr">
                <a:buNone/>
              </a:pPr>
              <a:r>
                <a:rPr lang="en-US" altLang="zh-CN" sz="2800" b="1" dirty="0">
                  <a:latin typeface="+mn-ea"/>
                </a:rPr>
                <a:t>5+6=11</a:t>
              </a:r>
              <a:endParaRPr lang="zh-CN" altLang="en-US" sz="2800" b="1" dirty="0">
                <a:latin typeface="+mn-ea"/>
              </a:endParaRPr>
            </a:p>
          </p:txBody>
        </p:sp>
      </p:grpSp>
      <mc:AlternateContent xmlns:mc="http://schemas.openxmlformats.org/markup-compatibility/2006" xmlns:a14="http://schemas.microsoft.com/office/drawing/2010/main">
        <mc:Choice Requires="a14">
          <p:sp>
            <p:nvSpPr>
              <p:cNvPr id="124" name="TextBox 123"/>
              <p:cNvSpPr txBox="1"/>
              <p:nvPr/>
            </p:nvSpPr>
            <p:spPr>
              <a:xfrm>
                <a:off x="7244253" y="1852734"/>
                <a:ext cx="702436" cy="707886"/>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4000" b="1" i="1">
                          <a:solidFill>
                            <a:srgbClr val="00B050"/>
                          </a:solidFill>
                          <a:latin typeface="Cambria Math"/>
                          <a:ea typeface="Cambria Math"/>
                        </a:rPr>
                        <m:t>×</m:t>
                      </m:r>
                    </m:oMath>
                  </m:oMathPara>
                </a14:m>
                <a:endParaRPr lang="zh-CN" altLang="en-US" sz="3200" b="1" i="1" dirty="0"/>
              </a:p>
            </p:txBody>
          </p:sp>
        </mc:Choice>
        <mc:Fallback xmlns="">
          <p:sp>
            <p:nvSpPr>
              <p:cNvPr id="124" name="TextBox 123"/>
              <p:cNvSpPr txBox="1">
                <a:spLocks noRot="1" noChangeAspect="1" noMove="1" noResize="1" noEditPoints="1" noAdjustHandles="1" noChangeArrowheads="1" noChangeShapeType="1" noTextEdit="1"/>
              </p:cNvSpPr>
              <p:nvPr/>
            </p:nvSpPr>
            <p:spPr>
              <a:xfrm>
                <a:off x="7244253" y="1852734"/>
                <a:ext cx="702436" cy="707886"/>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4995A66-10FC-4FA4-B64F-E8A68561D99B}"/>
              </a:ext>
            </a:extLst>
          </p:cNvPr>
          <p:cNvSpPr txBox="1"/>
          <p:nvPr/>
        </p:nvSpPr>
        <p:spPr>
          <a:xfrm>
            <a:off x="273045" y="4679516"/>
            <a:ext cx="6297904" cy="1698029"/>
          </a:xfrm>
          <a:prstGeom prst="rect">
            <a:avLst/>
          </a:prstGeom>
          <a:noFill/>
        </p:spPr>
        <p:txBody>
          <a:bodyPr wrap="square" rtlCol="0">
            <a:spAutoFit/>
          </a:bodyPr>
          <a:lstStyle/>
          <a:p>
            <a:pPr>
              <a:lnSpc>
                <a:spcPct val="150000"/>
              </a:lnSpc>
            </a:pPr>
            <a:r>
              <a:rPr lang="zh-CN" altLang="en-US" sz="2400" b="1" dirty="0"/>
              <a:t>无符号数</a:t>
            </a:r>
            <a:r>
              <a:rPr lang="zh-CN" altLang="en-US" sz="2400" b="1" dirty="0">
                <a:solidFill>
                  <a:srgbClr val="FF0000"/>
                </a:solidFill>
              </a:rPr>
              <a:t>溢出</a:t>
            </a:r>
            <a:r>
              <a:rPr lang="zh-CN" altLang="en-US" sz="2400" dirty="0"/>
              <a:t>：最高有效位进位</a:t>
            </a:r>
            <a:r>
              <a:rPr lang="en-US" altLang="zh-CN" sz="2400" dirty="0"/>
              <a:t>/</a:t>
            </a:r>
            <a:r>
              <a:rPr lang="zh-CN" altLang="en-US" sz="2400" dirty="0"/>
              <a:t>借位。</a:t>
            </a:r>
            <a:endParaRPr lang="en-US" altLang="zh-CN" sz="2400" dirty="0"/>
          </a:p>
          <a:p>
            <a:pPr>
              <a:lnSpc>
                <a:spcPct val="150000"/>
              </a:lnSpc>
            </a:pPr>
            <a:r>
              <a:rPr lang="zh-CN" altLang="en-US" sz="2400" b="1" dirty="0"/>
              <a:t>有符号数</a:t>
            </a:r>
            <a:r>
              <a:rPr lang="zh-CN" altLang="en-US" sz="2400" b="1" dirty="0">
                <a:solidFill>
                  <a:srgbClr val="FF0000"/>
                </a:solidFill>
              </a:rPr>
              <a:t>溢出</a:t>
            </a:r>
            <a:r>
              <a:rPr lang="zh-CN" altLang="en-US" sz="2400" dirty="0"/>
              <a:t>：如果相加两个数的符号相同，</a:t>
            </a:r>
            <a:br>
              <a:rPr lang="en-US" altLang="zh-CN" sz="2400" dirty="0"/>
            </a:br>
            <a:r>
              <a:rPr lang="en-US" altLang="zh-CN" sz="2400" dirty="0"/>
              <a:t>              </a:t>
            </a:r>
            <a:r>
              <a:rPr lang="zh-CN" altLang="en-US" sz="2400" dirty="0"/>
              <a:t>但结果的符号与被加数的符号相反。</a:t>
            </a:r>
          </a:p>
        </p:txBody>
      </p:sp>
      <p:sp>
        <p:nvSpPr>
          <p:cNvPr id="6" name="Slide Number Placeholder 5">
            <a:extLst>
              <a:ext uri="{FF2B5EF4-FFF2-40B4-BE49-F238E27FC236}">
                <a16:creationId xmlns:a16="http://schemas.microsoft.com/office/drawing/2014/main" id="{02F51C07-2262-4EC4-8CE4-67AF4DD910DC}"/>
              </a:ext>
            </a:extLst>
          </p:cNvPr>
          <p:cNvSpPr>
            <a:spLocks noGrp="1"/>
          </p:cNvSpPr>
          <p:nvPr>
            <p:ph type="sldNum" sz="quarter" idx="12"/>
          </p:nvPr>
        </p:nvSpPr>
        <p:spPr/>
        <p:txBody>
          <a:bodyPr/>
          <a:lstStyle/>
          <a:p>
            <a:fld id="{EC78E7B1-3FC2-4821-B144-3AA6EF938D0A}" type="slidenum">
              <a:rPr lang="zh-CN" altLang="en-US" sz="1400" b="1" smtClean="0"/>
              <a:pPr/>
              <a:t>41</a:t>
            </a:fld>
            <a:r>
              <a:rPr lang="zh-CN" altLang="en-US"/>
              <a:t> </a:t>
            </a:r>
            <a:r>
              <a:rPr lang="en-US" altLang="zh-CN"/>
              <a:t>/ 56</a:t>
            </a:r>
            <a:endParaRPr lang="zh-CN" altLang="en-US" dirty="0"/>
          </a:p>
        </p:txBody>
      </p:sp>
    </p:spTree>
    <p:extLst>
      <p:ext uri="{BB962C8B-B14F-4D97-AF65-F5344CB8AC3E}">
        <p14:creationId xmlns:p14="http://schemas.microsoft.com/office/powerpoint/2010/main" val="5990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练习</a:t>
            </a:r>
            <a:r>
              <a:rPr lang="en-US" altLang="zh-CN" sz="4000" dirty="0"/>
              <a:t>1</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1752600" y="972614"/>
                <a:ext cx="8229600" cy="1150937"/>
              </a:xfrm>
            </p:spPr>
            <p:txBody>
              <a:bodyPr>
                <a:normAutofit fontScale="92500" lnSpcReduction="10000"/>
              </a:bodyPr>
              <a:lstStyle/>
              <a:p>
                <a:pPr>
                  <a:lnSpc>
                    <a:spcPct val="150000"/>
                  </a:lnSpc>
                </a:pPr>
                <a:r>
                  <a:rPr lang="zh-CN" altLang="en-US" b="1" dirty="0"/>
                  <a:t>已知：</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solidFill>
                          <a:srgbClr val="FF0000"/>
                        </a:solidFill>
                        <a:latin typeface="Cambria Math"/>
                      </a:rPr>
                      <m:t>𝟎</m:t>
                    </m:r>
                    <m:r>
                      <a:rPr lang="en-US" altLang="zh-CN" b="1" i="1" smtClean="0">
                        <a:latin typeface="Cambria Math"/>
                      </a:rPr>
                      <m:t>𝟏𝟎𝟏𝟎</m:t>
                    </m:r>
                    <m:r>
                      <a:rPr lang="en-US" altLang="zh-CN" b="1" i="1" smtClean="0">
                        <a:latin typeface="Cambria Math"/>
                      </a:rPr>
                      <m:t>,  </m:t>
                    </m:r>
                    <m:r>
                      <a:rPr lang="en-US" altLang="zh-CN" b="1" i="1" smtClean="0">
                        <a:latin typeface="Cambria Math"/>
                      </a:rPr>
                      <m:t>𝒚</m:t>
                    </m:r>
                    <m:r>
                      <a:rPr lang="en-US" altLang="zh-CN" b="1" i="1" smtClean="0">
                        <a:latin typeface="Cambria Math"/>
                      </a:rPr>
                      <m:t>=</m:t>
                    </m:r>
                    <m:r>
                      <a:rPr lang="en-US" altLang="zh-CN" b="1" i="1" smtClean="0">
                        <a:solidFill>
                          <a:srgbClr val="FF0000"/>
                        </a:solidFill>
                        <a:latin typeface="Cambria Math"/>
                      </a:rPr>
                      <m:t>𝟎</m:t>
                    </m:r>
                    <m:r>
                      <a:rPr lang="en-US" altLang="zh-CN" b="1" i="1" smtClean="0">
                        <a:latin typeface="Cambria Math"/>
                      </a:rPr>
                      <m:t>𝟎𝟎𝟏𝟏</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solidFill>
                          <a:srgbClr val="FF0000"/>
                        </a:solidFill>
                        <a:latin typeface="Cambria Math"/>
                      </a:rPr>
                      <m:t>𝟎</m:t>
                    </m:r>
                    <m:r>
                      <a:rPr lang="en-US" altLang="zh-CN" b="1" i="1" smtClean="0">
                        <a:latin typeface="Cambria Math"/>
                      </a:rPr>
                      <m:t>𝟎𝟎𝟏𝟏</m:t>
                    </m:r>
                  </m:oMath>
                </a14:m>
                <a:br>
                  <a:rPr lang="en-US" altLang="zh-CN" b="1" dirty="0"/>
                </a:br>
                <a:r>
                  <a:rPr lang="zh-CN" altLang="en-US" b="1" dirty="0"/>
                  <a:t>用补码运算求：</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  </m:t>
                    </m:r>
                    <m:r>
                      <a:rPr lang="en-US" altLang="zh-CN" b="1" i="1" smtClean="0">
                        <a:latin typeface="Cambria Math"/>
                      </a:rPr>
                      <m:t>𝒙</m:t>
                    </m:r>
                    <m:r>
                      <a:rPr lang="en-US" altLang="zh-CN" b="1" i="1" smtClean="0">
                        <a:latin typeface="Cambria Math"/>
                      </a:rPr>
                      <m:t>−</m:t>
                    </m:r>
                    <m:r>
                      <a:rPr lang="en-US" altLang="zh-CN" b="1" i="1" smtClean="0">
                        <a:latin typeface="Cambria Math"/>
                      </a:rPr>
                      <m:t>𝒛</m:t>
                    </m:r>
                    <m:r>
                      <a:rPr lang="en-US" altLang="zh-CN" b="1" i="1" smtClean="0">
                        <a:latin typeface="Cambria Math"/>
                      </a:rPr>
                      <m:t>=?</m:t>
                    </m:r>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1752600" y="972614"/>
                <a:ext cx="8229600" cy="1150937"/>
              </a:xfrm>
              <a:blipFill>
                <a:blip r:embed="rId3"/>
                <a:stretch>
                  <a:fillRect l="-1185" b="-13830"/>
                </a:stretch>
              </a:blipFill>
            </p:spPr>
            <p:txBody>
              <a:bodyPr/>
              <a:lstStyle/>
              <a:p>
                <a:r>
                  <a:rPr lang="en-US">
                    <a:noFill/>
                  </a:rPr>
                  <a:t> </a:t>
                </a:r>
              </a:p>
            </p:txBody>
          </p:sp>
        </mc:Fallback>
      </mc:AlternateContent>
      <p:grpSp>
        <p:nvGrpSpPr>
          <p:cNvPr id="23" name="组合 22"/>
          <p:cNvGrpSpPr/>
          <p:nvPr/>
        </p:nvGrpSpPr>
        <p:grpSpPr>
          <a:xfrm>
            <a:off x="1652132" y="2601338"/>
            <a:ext cx="8817736" cy="3846041"/>
            <a:chOff x="135266" y="2473732"/>
            <a:chExt cx="8817736" cy="3846041"/>
          </a:xfrm>
        </p:grpSpPr>
        <p:grpSp>
          <p:nvGrpSpPr>
            <p:cNvPr id="7" name="组合 6"/>
            <p:cNvGrpSpPr/>
            <p:nvPr/>
          </p:nvGrpSpPr>
          <p:grpSpPr>
            <a:xfrm>
              <a:off x="135266" y="2473732"/>
              <a:ext cx="3127742" cy="3846041"/>
              <a:chOff x="135266" y="2473732"/>
              <a:chExt cx="3127742" cy="3846041"/>
            </a:xfrm>
          </p:grpSpPr>
          <mc:AlternateContent xmlns:mc="http://schemas.openxmlformats.org/markup-compatibility/2006" xmlns:a14="http://schemas.microsoft.com/office/drawing/2010/main">
            <mc:Choice Requires="a14">
              <p:sp>
                <p:nvSpPr>
                  <p:cNvPr id="8" name="矩形 7"/>
                  <p:cNvSpPr/>
                  <p:nvPr/>
                </p:nvSpPr>
                <p:spPr>
                  <a:xfrm>
                    <a:off x="887064" y="3265820"/>
                    <a:ext cx="1987404"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𝑥</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i="1">
                              <a:latin typeface="Cambria Math"/>
                            </a:rPr>
                            <m:t>1010</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887064" y="3265820"/>
                    <a:ext cx="1987404" cy="550728"/>
                  </a:xfrm>
                  <a:prstGeom prst="rect">
                    <a:avLst/>
                  </a:prstGeom>
                  <a:blipFill rotWithShape="1">
                    <a:blip r:embed="rId4"/>
                    <a:stretch>
                      <a:fillRect b="-16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87064" y="3790853"/>
                    <a:ext cx="1995418"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𝑦</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i="1">
                              <a:latin typeface="Cambria Math"/>
                            </a:rPr>
                            <m:t>0011</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887064" y="3790853"/>
                    <a:ext cx="1995418" cy="550728"/>
                  </a:xfrm>
                  <a:prstGeom prst="rect">
                    <a:avLst/>
                  </a:prstGeom>
                  <a:blipFill rotWithShape="1">
                    <a:blip r:embed="rId5"/>
                    <a:stretch>
                      <a:fillRect b="-17778"/>
                    </a:stretch>
                  </a:blipFill>
                </p:spPr>
                <p:txBody>
                  <a:bodyPr/>
                  <a:lstStyle/>
                  <a:p>
                    <a:r>
                      <a:rPr lang="zh-CN" altLang="en-US">
                        <a:noFill/>
                      </a:rPr>
                      <a:t> </a:t>
                    </a:r>
                  </a:p>
                </p:txBody>
              </p:sp>
            </mc:Fallback>
          </mc:AlternateContent>
          <p:cxnSp>
            <p:nvCxnSpPr>
              <p:cNvPr id="11" name="直接连接符 10"/>
              <p:cNvCxnSpPr/>
              <p:nvPr/>
            </p:nvCxnSpPr>
            <p:spPr>
              <a:xfrm>
                <a:off x="383008" y="4417948"/>
                <a:ext cx="28800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83008" y="3841884"/>
                <a:ext cx="389850" cy="461665"/>
              </a:xfrm>
              <a:prstGeom prst="rect">
                <a:avLst/>
              </a:prstGeom>
              <a:noFill/>
            </p:spPr>
            <p:txBody>
              <a:bodyPr wrap="none" rtlCol="0">
                <a:spAutoFit/>
              </a:bodyPr>
              <a:lstStyle/>
              <a:p>
                <a:pPr>
                  <a:buNone/>
                </a:pPr>
                <a:r>
                  <a:rPr lang="en-US" altLang="zh-CN" sz="2400" dirty="0"/>
                  <a:t>+</a:t>
                </a:r>
                <a:endParaRPr lang="zh-CN" altLang="en-US" sz="2400" dirty="0"/>
              </a:p>
            </p:txBody>
          </p:sp>
          <mc:AlternateContent xmlns:mc="http://schemas.openxmlformats.org/markup-compatibility/2006" xmlns:a14="http://schemas.microsoft.com/office/drawing/2010/main">
            <mc:Choice Requires="a14">
              <p:sp>
                <p:nvSpPr>
                  <p:cNvPr id="13" name="矩形 12"/>
                  <p:cNvSpPr/>
                  <p:nvPr/>
                </p:nvSpPr>
                <p:spPr>
                  <a:xfrm>
                    <a:off x="139641" y="4510933"/>
                    <a:ext cx="2784287" cy="55508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b="1" i="1">
                              <a:latin typeface="Cambria Math"/>
                            </a:rPr>
                            <m:t>𝟏𝟏𝟎𝟏</m:t>
                          </m:r>
                        </m:oMath>
                      </m:oMathPara>
                    </a14:m>
                    <a:endParaRPr lang="zh-CN" altLang="en-US" sz="2400" b="1" dirty="0"/>
                  </a:p>
                </p:txBody>
              </p:sp>
            </mc:Choice>
            <mc:Fallback xmlns="">
              <p:sp>
                <p:nvSpPr>
                  <p:cNvPr id="13" name="矩形 12"/>
                  <p:cNvSpPr>
                    <a:spLocks noRot="1" noChangeAspect="1" noMove="1" noResize="1" noEditPoints="1" noAdjustHandles="1" noChangeArrowheads="1" noChangeShapeType="1" noTextEdit="1"/>
                  </p:cNvSpPr>
                  <p:nvPr/>
                </p:nvSpPr>
                <p:spPr>
                  <a:xfrm>
                    <a:off x="139641" y="4510933"/>
                    <a:ext cx="2784287" cy="555088"/>
                  </a:xfrm>
                  <a:prstGeom prst="rect">
                    <a:avLst/>
                  </a:prstGeom>
                  <a:blipFill>
                    <a:blip r:embed="rId6"/>
                    <a:stretch>
                      <a:fillRect b="-16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35266" y="5190872"/>
                    <a:ext cx="2784287" cy="54021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e>
                            <m:sub>
                              <m:r>
                                <a:rPr lang="zh-CN" altLang="en-US" sz="2400" i="1">
                                  <a:latin typeface="Cambria Math"/>
                                </a:rPr>
                                <m:t>原</m:t>
                              </m:r>
                            </m:sub>
                          </m:sSub>
                          <m:r>
                            <a:rPr lang="en-US" altLang="zh-CN" sz="2400" i="1">
                              <a:latin typeface="Cambria Math"/>
                            </a:rPr>
                            <m:t>=</m:t>
                          </m:r>
                          <m:r>
                            <a:rPr lang="en-US" altLang="zh-CN" sz="2400" i="1">
                              <a:solidFill>
                                <a:srgbClr val="FF0000"/>
                              </a:solidFill>
                              <a:latin typeface="Cambria Math"/>
                            </a:rPr>
                            <m:t>0</m:t>
                          </m:r>
                          <m:r>
                            <a:rPr lang="en-US" altLang="zh-CN" sz="2400" b="1" i="1">
                              <a:latin typeface="Cambria Math"/>
                            </a:rPr>
                            <m:t>𝟏𝟏𝟎𝟏</m:t>
                          </m:r>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135266" y="5190872"/>
                    <a:ext cx="2784287" cy="540212"/>
                  </a:xfrm>
                  <a:prstGeom prst="rect">
                    <a:avLst/>
                  </a:prstGeom>
                  <a:blipFill>
                    <a:blip r:embed="rId7"/>
                    <a:stretch>
                      <a:fillRect b="-15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5799" y="5858108"/>
                    <a:ext cx="2419380"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 </m:t>
                          </m:r>
                          <m:r>
                            <a:rPr lang="en-US" altLang="zh-CN" sz="2400" b="1" i="1">
                              <a:latin typeface="Cambria Math"/>
                            </a:rPr>
                            <m:t>𝟏𝟏𝟎𝟏</m:t>
                          </m:r>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495799" y="5858108"/>
                    <a:ext cx="2419380" cy="461665"/>
                  </a:xfrm>
                  <a:prstGeom prst="rect">
                    <a:avLst/>
                  </a:prstGeom>
                  <a:blipFill>
                    <a:blip r:embed="rId8"/>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187624" y="2473732"/>
                    <a:ext cx="1429815"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187624" y="2473732"/>
                    <a:ext cx="1429815" cy="461665"/>
                  </a:xfrm>
                  <a:prstGeom prst="rect">
                    <a:avLst/>
                  </a:prstGeom>
                  <a:blipFill>
                    <a:blip r:embed="rId9"/>
                    <a:stretch>
                      <a:fillRect b="-10667"/>
                    </a:stretch>
                  </a:blipFill>
                </p:spPr>
                <p:txBody>
                  <a:bodyPr/>
                  <a:lstStyle/>
                  <a:p>
                    <a:r>
                      <a:rPr lang="zh-CN" altLang="en-US">
                        <a:noFill/>
                      </a:rPr>
                      <a:t> </a:t>
                    </a:r>
                  </a:p>
                </p:txBody>
              </p:sp>
            </mc:Fallback>
          </mc:AlternateContent>
        </p:grpSp>
        <p:grpSp>
          <p:nvGrpSpPr>
            <p:cNvPr id="33" name="组合 32"/>
            <p:cNvGrpSpPr/>
            <p:nvPr/>
          </p:nvGrpSpPr>
          <p:grpSpPr>
            <a:xfrm>
              <a:off x="3772793" y="2473732"/>
              <a:ext cx="3331338" cy="3816424"/>
              <a:chOff x="3772793" y="2473732"/>
              <a:chExt cx="3331338" cy="3816424"/>
            </a:xfrm>
          </p:grpSpPr>
          <mc:AlternateContent xmlns:mc="http://schemas.openxmlformats.org/markup-compatibility/2006" xmlns:a14="http://schemas.microsoft.com/office/drawing/2010/main">
            <mc:Choice Requires="a14">
              <p:sp>
                <p:nvSpPr>
                  <p:cNvPr id="16" name="矩形 15"/>
                  <p:cNvSpPr/>
                  <p:nvPr/>
                </p:nvSpPr>
                <p:spPr>
                  <a:xfrm>
                    <a:off x="4477662" y="3265820"/>
                    <a:ext cx="2302362"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e>
                            <m:sub>
                              <m:r>
                                <a:rPr lang="zh-CN" altLang="en-US" sz="2400" i="1">
                                  <a:latin typeface="Cambria Math"/>
                                </a:rPr>
                                <m:t>补</m:t>
                              </m:r>
                            </m:sub>
                          </m:sSub>
                          <m:r>
                            <a:rPr lang="en-US" altLang="zh-CN" sz="2400" i="1">
                              <a:latin typeface="Cambria Math"/>
                            </a:rPr>
                            <m:t>=  </m:t>
                          </m:r>
                          <m:r>
                            <a:rPr lang="en-US" altLang="zh-CN" sz="2400" i="1">
                              <a:solidFill>
                                <a:srgbClr val="FF0000"/>
                              </a:solidFill>
                              <a:latin typeface="Cambria Math"/>
                            </a:rPr>
                            <m:t>0</m:t>
                          </m:r>
                          <m:r>
                            <a:rPr lang="en-US" altLang="zh-CN" sz="2400" i="1">
                              <a:latin typeface="Cambria Math"/>
                            </a:rPr>
                            <m:t>1010</m:t>
                          </m:r>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477662" y="3265820"/>
                    <a:ext cx="2302362" cy="550728"/>
                  </a:xfrm>
                  <a:prstGeom prst="rect">
                    <a:avLst/>
                  </a:prstGeom>
                  <a:blipFill rotWithShape="1">
                    <a:blip r:embed="rId10"/>
                    <a:stretch>
                      <a:fillRect l="-531" b="-16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255710" y="3790853"/>
                    <a:ext cx="2513124"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𝑧</m:t>
                              </m:r>
                              <m:r>
                                <a:rPr lang="en-US" altLang="zh-CN" sz="2400" i="1">
                                  <a:latin typeface="Cambria Math"/>
                                </a:rPr>
                                <m:t>)</m:t>
                              </m:r>
                            </m:e>
                            <m:sub>
                              <m:r>
                                <a:rPr lang="zh-CN" altLang="en-US" sz="2400" i="1">
                                  <a:latin typeface="Cambria Math"/>
                                </a:rPr>
                                <m:t>补</m:t>
                              </m:r>
                            </m:sub>
                          </m:sSub>
                          <m:r>
                            <a:rPr lang="en-US" altLang="zh-CN" sz="2400" i="1">
                              <a:latin typeface="Cambria Math"/>
                            </a:rPr>
                            <m:t>=  </m:t>
                          </m:r>
                          <m:r>
                            <a:rPr lang="en-US" altLang="zh-CN" sz="2400" i="1">
                              <a:solidFill>
                                <a:srgbClr val="FF0000"/>
                              </a:solidFill>
                              <a:latin typeface="Cambria Math"/>
                            </a:rPr>
                            <m:t>1</m:t>
                          </m:r>
                          <m:r>
                            <a:rPr lang="en-US" altLang="zh-CN" sz="2400" i="1">
                              <a:latin typeface="Cambria Math"/>
                            </a:rPr>
                            <m:t>1101</m:t>
                          </m:r>
                        </m:oMath>
                      </m:oMathPara>
                    </a14:m>
                    <a:endParaRPr lang="zh-CN" altLang="en-US" sz="2400" i="1" dirty="0"/>
                  </a:p>
                </p:txBody>
              </p:sp>
            </mc:Choice>
            <mc:Fallback xmlns="">
              <p:sp>
                <p:nvSpPr>
                  <p:cNvPr id="17" name="矩形 16"/>
                  <p:cNvSpPr>
                    <a:spLocks noRot="1" noChangeAspect="1" noMove="1" noResize="1" noEditPoints="1" noAdjustHandles="1" noChangeArrowheads="1" noChangeShapeType="1" noTextEdit="1"/>
                  </p:cNvSpPr>
                  <p:nvPr/>
                </p:nvSpPr>
                <p:spPr>
                  <a:xfrm>
                    <a:off x="4255710" y="3790853"/>
                    <a:ext cx="2513124" cy="550728"/>
                  </a:xfrm>
                  <a:prstGeom prst="rect">
                    <a:avLst/>
                  </a:prstGeom>
                  <a:blipFill>
                    <a:blip r:embed="rId11"/>
                    <a:stretch>
                      <a:fillRect l="-485" b="-17778"/>
                    </a:stretch>
                  </a:blipFill>
                </p:spPr>
                <p:txBody>
                  <a:bodyPr/>
                  <a:lstStyle/>
                  <a:p>
                    <a:r>
                      <a:rPr lang="zh-CN" altLang="en-US">
                        <a:noFill/>
                      </a:rPr>
                      <a:t> </a:t>
                    </a:r>
                  </a:p>
                </p:txBody>
              </p:sp>
            </mc:Fallback>
          </mc:AlternateContent>
          <p:cxnSp>
            <p:nvCxnSpPr>
              <p:cNvPr id="18" name="直接连接符 17"/>
              <p:cNvCxnSpPr/>
              <p:nvPr/>
            </p:nvCxnSpPr>
            <p:spPr>
              <a:xfrm>
                <a:off x="3864131" y="4417948"/>
                <a:ext cx="324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772793" y="3769876"/>
                    <a:ext cx="49885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dirty="0">
                              <a:latin typeface="Cambria Math"/>
                            </a:rPr>
                            <m:t>+</m:t>
                          </m:r>
                        </m:oMath>
                      </m:oMathPara>
                    </a14:m>
                    <a:endParaRPr lang="zh-CN" alt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772793" y="3769876"/>
                    <a:ext cx="498855"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880597" y="4510933"/>
                    <a:ext cx="2931764" cy="55508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𝑧</m:t>
                              </m:r>
                              <m:r>
                                <a:rPr lang="en-US" altLang="zh-CN" sz="2400" i="1">
                                  <a:latin typeface="Cambria Math"/>
                                </a:rPr>
                                <m:t>)</m:t>
                              </m:r>
                            </m:e>
                            <m:sub>
                              <m:r>
                                <a:rPr lang="zh-CN" altLang="en-US" sz="2400" i="1">
                                  <a:latin typeface="Cambria Math"/>
                                </a:rPr>
                                <m:t>补</m:t>
                              </m:r>
                            </m:sub>
                          </m:sSub>
                          <m:r>
                            <a:rPr lang="en-US" altLang="zh-CN" sz="2400" i="1">
                              <a:latin typeface="Cambria Math"/>
                            </a:rPr>
                            <m:t>=</m:t>
                          </m:r>
                          <m:r>
                            <a:rPr lang="en-US" altLang="zh-CN" sz="2400" i="1">
                              <a:solidFill>
                                <a:srgbClr val="00B050"/>
                              </a:solidFill>
                              <a:latin typeface="Cambria Math"/>
                            </a:rPr>
                            <m:t>1</m:t>
                          </m:r>
                          <m:r>
                            <a:rPr lang="en-US" altLang="zh-CN" sz="2400" i="1">
                              <a:solidFill>
                                <a:srgbClr val="FF0000"/>
                              </a:solidFill>
                              <a:latin typeface="Cambria Math"/>
                            </a:rPr>
                            <m:t>0</m:t>
                          </m:r>
                          <m:r>
                            <a:rPr lang="en-US" altLang="zh-CN" sz="2400" b="1" i="1">
                              <a:latin typeface="Cambria Math"/>
                            </a:rPr>
                            <m:t>𝟎𝟏𝟏𝟏</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3880597" y="4510933"/>
                    <a:ext cx="2931764" cy="555088"/>
                  </a:xfrm>
                  <a:prstGeom prst="rect">
                    <a:avLst/>
                  </a:prstGeom>
                  <a:blipFill>
                    <a:blip r:embed="rId13"/>
                    <a:stretch>
                      <a:fillRect b="-16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928988" y="5190872"/>
                    <a:ext cx="2896498" cy="54021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𝑧</m:t>
                              </m:r>
                              <m:r>
                                <a:rPr lang="en-US" altLang="zh-CN" sz="2400" i="1">
                                  <a:latin typeface="Cambria Math"/>
                                </a:rPr>
                                <m:t>)</m:t>
                              </m:r>
                            </m:e>
                            <m:sub>
                              <m:r>
                                <a:rPr lang="zh-CN" altLang="en-US" sz="2400" i="1">
                                  <a:latin typeface="Cambria Math"/>
                                </a:rPr>
                                <m:t>原</m:t>
                              </m:r>
                            </m:sub>
                          </m:sSub>
                          <m:r>
                            <a:rPr lang="en-US" altLang="zh-CN" sz="2400" i="1">
                              <a:latin typeface="Cambria Math"/>
                            </a:rPr>
                            <m:t>=  </m:t>
                          </m:r>
                          <m:r>
                            <a:rPr lang="en-US" altLang="zh-CN" sz="2400" i="1">
                              <a:solidFill>
                                <a:srgbClr val="FF0000"/>
                              </a:solidFill>
                              <a:latin typeface="Cambria Math"/>
                            </a:rPr>
                            <m:t>0</m:t>
                          </m:r>
                          <m:r>
                            <a:rPr lang="en-US" altLang="zh-CN" sz="2400" b="1" i="1">
                              <a:latin typeface="Cambria Math"/>
                            </a:rPr>
                            <m:t>𝟎𝟏𝟏𝟏</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3928988" y="5190872"/>
                    <a:ext cx="2896498" cy="540212"/>
                  </a:xfrm>
                  <a:prstGeom prst="rect">
                    <a:avLst/>
                  </a:prstGeom>
                  <a:blipFill>
                    <a:blip r:embed="rId14"/>
                    <a:stretch>
                      <a:fillRect b="-15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498662" y="5828491"/>
                    <a:ext cx="232961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smtClean="0">
                              <a:latin typeface="Cambria Math"/>
                            </a:rPr>
                            <m:t>𝑥</m:t>
                          </m:r>
                          <m:r>
                            <a:rPr lang="en-US" altLang="zh-CN" sz="2400" i="1" smtClean="0">
                              <a:latin typeface="Cambria Math"/>
                            </a:rPr>
                            <m:t>−</m:t>
                          </m:r>
                          <m:r>
                            <a:rPr lang="en-US" altLang="zh-CN" sz="2400" b="0" i="1" smtClean="0">
                              <a:latin typeface="Cambria Math" panose="02040503050406030204" pitchFamily="18" charset="0"/>
                            </a:rPr>
                            <m:t>𝑧</m:t>
                          </m:r>
                          <m:r>
                            <a:rPr lang="en-US" altLang="zh-CN" sz="2400" i="1">
                              <a:latin typeface="Cambria Math"/>
                            </a:rPr>
                            <m:t>=+</m:t>
                          </m:r>
                          <m:r>
                            <a:rPr lang="en-US" altLang="zh-CN" sz="2400" b="1" i="1">
                              <a:latin typeface="Cambria Math"/>
                            </a:rPr>
                            <m:t>𝟎𝟏𝟏𝟏</m:t>
                          </m:r>
                        </m:oMath>
                      </m:oMathPara>
                    </a14:m>
                    <a:endParaRPr lang="zh-CN" altLang="en-US" sz="2400" b="1" dirty="0"/>
                  </a:p>
                </p:txBody>
              </p:sp>
            </mc:Choice>
            <mc:Fallback xmlns="">
              <p:sp>
                <p:nvSpPr>
                  <p:cNvPr id="22" name="矩形 21"/>
                  <p:cNvSpPr>
                    <a:spLocks noRot="1" noChangeAspect="1" noMove="1" noResize="1" noEditPoints="1" noAdjustHandles="1" noChangeArrowheads="1" noChangeShapeType="1" noTextEdit="1"/>
                  </p:cNvSpPr>
                  <p:nvPr/>
                </p:nvSpPr>
                <p:spPr>
                  <a:xfrm>
                    <a:off x="4498662" y="5828491"/>
                    <a:ext cx="2329612"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902111" y="2473732"/>
                    <a:ext cx="1407373"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m:t>
                          </m:r>
                          <m:r>
                            <a:rPr lang="en-US" altLang="zh-CN" sz="2400" i="1">
                              <a:latin typeface="Cambria Math"/>
                            </a:rPr>
                            <m:t>𝑧</m:t>
                          </m:r>
                          <m:r>
                            <a:rPr lang="en-US" altLang="zh-CN" sz="2400" i="1">
                              <a:latin typeface="Cambria Math"/>
                            </a:rPr>
                            <m:t>=?</m:t>
                          </m:r>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4902111" y="2473732"/>
                    <a:ext cx="1407373" cy="461665"/>
                  </a:xfrm>
                  <a:prstGeom prst="rect">
                    <a:avLst/>
                  </a:prstGeom>
                  <a:blipFill>
                    <a:blip r:embed="rId16"/>
                    <a:stretch>
                      <a:fillRect/>
                    </a:stretch>
                  </a:blipFill>
                </p:spPr>
                <p:txBody>
                  <a:bodyPr/>
                  <a:lstStyle/>
                  <a:p>
                    <a:r>
                      <a:rPr lang="zh-CN" altLang="en-US">
                        <a:noFill/>
                      </a:rPr>
                      <a:t> </a:t>
                    </a:r>
                  </a:p>
                </p:txBody>
              </p:sp>
            </mc:Fallback>
          </mc:AlternateContent>
        </p:grpSp>
        <p:grpSp>
          <p:nvGrpSpPr>
            <p:cNvPr id="34" name="组合 33"/>
            <p:cNvGrpSpPr/>
            <p:nvPr/>
          </p:nvGrpSpPr>
          <p:grpSpPr>
            <a:xfrm>
              <a:off x="7380312" y="2492896"/>
              <a:ext cx="1572690" cy="2477889"/>
              <a:chOff x="7463806" y="2492896"/>
              <a:chExt cx="1572690" cy="2477889"/>
            </a:xfrm>
          </p:grpSpPr>
          <mc:AlternateContent xmlns:mc="http://schemas.openxmlformats.org/markup-compatibility/2006" xmlns:a14="http://schemas.microsoft.com/office/drawing/2010/main">
            <mc:Choice Requires="a14">
              <p:sp>
                <p:nvSpPr>
                  <p:cNvPr id="27" name="矩形 26"/>
                  <p:cNvSpPr/>
                  <p:nvPr/>
                </p:nvSpPr>
                <p:spPr>
                  <a:xfrm>
                    <a:off x="7817766" y="3267633"/>
                    <a:ext cx="1119217"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a:rPr>
                            <m:t>0</m:t>
                          </m:r>
                          <m:r>
                            <a:rPr lang="en-US" altLang="zh-CN" sz="2400" i="1">
                              <a:latin typeface="Cambria Math"/>
                            </a:rPr>
                            <m:t>1010</m:t>
                          </m:r>
                        </m:oMath>
                      </m:oMathPara>
                    </a14:m>
                    <a:endParaRPr lang="zh-CN" alt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7817766" y="3267633"/>
                    <a:ext cx="1119217"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806683" y="3769876"/>
                    <a:ext cx="1119217"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a:rPr>
                            <m:t>0</m:t>
                          </m:r>
                          <m:r>
                            <a:rPr lang="en-US" altLang="zh-CN" sz="2400" i="1">
                              <a:latin typeface="Cambria Math"/>
                            </a:rPr>
                            <m:t>0011</m:t>
                          </m:r>
                        </m:oMath>
                      </m:oMathPara>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7806683" y="3769876"/>
                    <a:ext cx="1119217" cy="461665"/>
                  </a:xfrm>
                  <a:prstGeom prst="rect">
                    <a:avLst/>
                  </a:prstGeom>
                  <a:blipFill>
                    <a:blip r:embed="rId18"/>
                    <a:stretch>
                      <a:fillRect/>
                    </a:stretch>
                  </a:blipFill>
                </p:spPr>
                <p:txBody>
                  <a:bodyPr/>
                  <a:lstStyle/>
                  <a:p>
                    <a:r>
                      <a:rPr lang="zh-CN" altLang="en-US">
                        <a:noFill/>
                      </a:rPr>
                      <a:t> </a:t>
                    </a:r>
                  </a:p>
                </p:txBody>
              </p:sp>
            </mc:Fallback>
          </mc:AlternateContent>
          <p:cxnSp>
            <p:nvCxnSpPr>
              <p:cNvPr id="29" name="直接连接符 28"/>
              <p:cNvCxnSpPr/>
              <p:nvPr/>
            </p:nvCxnSpPr>
            <p:spPr>
              <a:xfrm>
                <a:off x="7596496" y="4437112"/>
                <a:ext cx="144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7463806" y="3789040"/>
                    <a:ext cx="447558"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i="1" dirty="0">
                              <a:latin typeface="Cambria Math"/>
                            </a:rPr>
                            <m:t>−</m:t>
                          </m:r>
                        </m:oMath>
                      </m:oMathPara>
                    </a14:m>
                    <a:endParaRPr lang="zh-CN" altLang="en-US" sz="2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7463806" y="3789040"/>
                    <a:ext cx="447558" cy="400110"/>
                  </a:xfrm>
                  <a:prstGeom prst="rect">
                    <a:avLst/>
                  </a:prstGeom>
                  <a:blipFill>
                    <a:blip r:embed="rId19"/>
                    <a:stretch>
                      <a:fillRect/>
                    </a:stretch>
                  </a:blipFill>
                </p:spPr>
                <p:txBody>
                  <a:bodyPr/>
                  <a:lstStyle/>
                  <a:p>
                    <a:r>
                      <a:rPr lang="zh-CN" altLang="en-US">
                        <a:noFill/>
                      </a:rPr>
                      <a:t> </a:t>
                    </a:r>
                  </a:p>
                </p:txBody>
              </p:sp>
            </mc:Fallback>
          </mc:AlternateContent>
          <p:sp>
            <p:nvSpPr>
              <p:cNvPr id="31" name="TextBox 30"/>
              <p:cNvSpPr txBox="1"/>
              <p:nvPr/>
            </p:nvSpPr>
            <p:spPr>
              <a:xfrm>
                <a:off x="8028384" y="2492896"/>
                <a:ext cx="800219" cy="461665"/>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pPr>
                  <a:buNone/>
                </a:pPr>
                <a:r>
                  <a:rPr lang="zh-CN" altLang="en-US" sz="2400" dirty="0"/>
                  <a:t>验算</a:t>
                </a:r>
              </a:p>
            </p:txBody>
          </p:sp>
          <mc:AlternateContent xmlns:mc="http://schemas.openxmlformats.org/markup-compatibility/2006" xmlns:a14="http://schemas.microsoft.com/office/drawing/2010/main">
            <mc:Choice Requires="a14">
              <p:sp>
                <p:nvSpPr>
                  <p:cNvPr id="32" name="矩形 31"/>
                  <p:cNvSpPr/>
                  <p:nvPr/>
                </p:nvSpPr>
                <p:spPr>
                  <a:xfrm>
                    <a:off x="7726961" y="4509120"/>
                    <a:ext cx="1236236"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a:rPr>
                            <m:t>+</m:t>
                          </m:r>
                          <m:r>
                            <a:rPr lang="en-US" altLang="zh-CN" sz="2400" b="1" i="1">
                              <a:latin typeface="Cambria Math"/>
                            </a:rPr>
                            <m:t>𝟎𝟏𝟏𝟏</m:t>
                          </m:r>
                        </m:oMath>
                      </m:oMathPara>
                    </a14:m>
                    <a:endParaRPr lang="zh-CN" altLang="en-US" sz="2400" b="1" dirty="0"/>
                  </a:p>
                </p:txBody>
              </p:sp>
            </mc:Choice>
            <mc:Fallback xmlns="">
              <p:sp>
                <p:nvSpPr>
                  <p:cNvPr id="32" name="矩形 31"/>
                  <p:cNvSpPr>
                    <a:spLocks noRot="1" noChangeAspect="1" noMove="1" noResize="1" noEditPoints="1" noAdjustHandles="1" noChangeArrowheads="1" noChangeShapeType="1" noTextEdit="1"/>
                  </p:cNvSpPr>
                  <p:nvPr/>
                </p:nvSpPr>
                <p:spPr>
                  <a:xfrm>
                    <a:off x="7726961" y="4509120"/>
                    <a:ext cx="1236236" cy="461665"/>
                  </a:xfrm>
                  <a:prstGeom prst="rect">
                    <a:avLst/>
                  </a:prstGeom>
                  <a:blipFill>
                    <a:blip r:embed="rId20"/>
                    <a:stretch>
                      <a:fillRect/>
                    </a:stretch>
                  </a:blipFill>
                </p:spPr>
                <p:txBody>
                  <a:bodyPr/>
                  <a:lstStyle/>
                  <a:p>
                    <a:r>
                      <a:rPr lang="zh-CN" altLang="en-US">
                        <a:noFill/>
                      </a:rPr>
                      <a:t> </a:t>
                    </a:r>
                  </a:p>
                </p:txBody>
              </p:sp>
            </mc:Fallback>
          </mc:AlternateContent>
        </p:grpSp>
      </p:grpSp>
      <p:sp>
        <p:nvSpPr>
          <p:cNvPr id="6" name="Slide Number Placeholder 5">
            <a:extLst>
              <a:ext uri="{FF2B5EF4-FFF2-40B4-BE49-F238E27FC236}">
                <a16:creationId xmlns:a16="http://schemas.microsoft.com/office/drawing/2014/main" id="{A1F00B4E-8F10-4F71-B9A9-B01181943ACA}"/>
              </a:ext>
            </a:extLst>
          </p:cNvPr>
          <p:cNvSpPr>
            <a:spLocks noGrp="1"/>
          </p:cNvSpPr>
          <p:nvPr>
            <p:ph type="sldNum" sz="quarter" idx="12"/>
          </p:nvPr>
        </p:nvSpPr>
        <p:spPr/>
        <p:txBody>
          <a:bodyPr/>
          <a:lstStyle/>
          <a:p>
            <a:fld id="{EC78E7B1-3FC2-4821-B144-3AA6EF938D0A}" type="slidenum">
              <a:rPr lang="zh-CN" altLang="en-US" sz="1400" b="1" smtClean="0"/>
              <a:pPr/>
              <a:t>42</a:t>
            </a:fld>
            <a:r>
              <a:rPr lang="zh-CN" altLang="en-US"/>
              <a:t> </a:t>
            </a:r>
            <a:r>
              <a:rPr lang="en-US" altLang="zh-CN"/>
              <a:t>/ 56</a:t>
            </a:r>
            <a:endParaRPr lang="zh-CN" altLang="en-US" dirty="0"/>
          </a:p>
        </p:txBody>
      </p:sp>
    </p:spTree>
    <p:extLst>
      <p:ext uri="{BB962C8B-B14F-4D97-AF65-F5344CB8AC3E}">
        <p14:creationId xmlns:p14="http://schemas.microsoft.com/office/powerpoint/2010/main" val="14668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练习</a:t>
            </a:r>
            <a:r>
              <a:rPr lang="en-US" altLang="zh-CN" sz="4000" dirty="0"/>
              <a:t>2</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1544980" y="1075594"/>
                <a:ext cx="9463088" cy="649288"/>
              </a:xfrm>
            </p:spPr>
            <p:txBody>
              <a:bodyPr/>
              <a:lstStyle/>
              <a:p>
                <a:r>
                  <a:rPr lang="zh-CN" altLang="en-US" b="1" dirty="0"/>
                  <a:t>已知：</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solidFill>
                          <a:srgbClr val="FF0000"/>
                        </a:solidFill>
                        <a:latin typeface="Cambria Math"/>
                      </a:rPr>
                      <m:t>𝟎</m:t>
                    </m:r>
                    <m:r>
                      <a:rPr lang="en-US" altLang="zh-CN" b="1" i="1" smtClean="0">
                        <a:latin typeface="Cambria Math"/>
                      </a:rPr>
                      <m:t>𝟎𝟎𝟏𝟏</m:t>
                    </m:r>
                    <m:r>
                      <a:rPr lang="en-US" altLang="zh-CN" b="1" i="1" smtClean="0">
                        <a:latin typeface="Cambria Math"/>
                      </a:rPr>
                      <m:t>,  </m:t>
                    </m:r>
                    <m:r>
                      <a:rPr lang="en-US" altLang="zh-CN" b="1" i="1" smtClean="0">
                        <a:latin typeface="Cambria Math"/>
                      </a:rPr>
                      <m:t>𝒚</m:t>
                    </m:r>
                    <m:r>
                      <a:rPr lang="en-US" altLang="zh-CN" b="1" i="1" smtClean="0">
                        <a:latin typeface="Cambria Math"/>
                      </a:rPr>
                      <m:t>=</m:t>
                    </m:r>
                    <m:r>
                      <a:rPr lang="en-US" altLang="zh-CN" b="1" i="1" smtClean="0">
                        <a:solidFill>
                          <a:srgbClr val="FF0000"/>
                        </a:solidFill>
                        <a:latin typeface="Cambria Math"/>
                      </a:rPr>
                      <m:t>𝟎</m:t>
                    </m:r>
                    <m:r>
                      <a:rPr lang="en-US" altLang="zh-CN" b="1" i="1" smtClean="0">
                        <a:latin typeface="Cambria Math"/>
                      </a:rPr>
                      <m:t>𝟏𝟎𝟏𝟎</m:t>
                    </m:r>
                    <m:r>
                      <a:rPr lang="en-US" altLang="zh-CN" b="1" i="0" smtClean="0">
                        <a:latin typeface="Cambria Math" panose="02040503050406030204" pitchFamily="18" charset="0"/>
                      </a:rPr>
                      <m:t> </m:t>
                    </m:r>
                  </m:oMath>
                </a14:m>
                <a:r>
                  <a:rPr lang="zh-CN" altLang="en-US" b="1" dirty="0"/>
                  <a:t>用补码运算求：</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1544980" y="1075594"/>
                <a:ext cx="9463088" cy="649288"/>
              </a:xfrm>
              <a:blipFill>
                <a:blip r:embed="rId3"/>
                <a:stretch>
                  <a:fillRect l="-1159" t="-15888"/>
                </a:stretch>
              </a:blipFill>
            </p:spPr>
            <p:txBody>
              <a:bodyPr/>
              <a:lstStyle/>
              <a:p>
                <a:r>
                  <a:rPr lang="en-US">
                    <a:noFill/>
                  </a:rPr>
                  <a:t> </a:t>
                </a:r>
              </a:p>
            </p:txBody>
          </p:sp>
        </mc:Fallback>
      </mc:AlternateContent>
      <p:grpSp>
        <p:nvGrpSpPr>
          <p:cNvPr id="6" name="组合 5">
            <a:extLst>
              <a:ext uri="{FF2B5EF4-FFF2-40B4-BE49-F238E27FC236}">
                <a16:creationId xmlns:a16="http://schemas.microsoft.com/office/drawing/2014/main" id="{174F7118-F31B-4DFA-A884-8B7F5801F4C6}"/>
              </a:ext>
            </a:extLst>
          </p:cNvPr>
          <p:cNvGrpSpPr/>
          <p:nvPr/>
        </p:nvGrpSpPr>
        <p:grpSpPr>
          <a:xfrm>
            <a:off x="1458482" y="1972375"/>
            <a:ext cx="8966817" cy="4134625"/>
            <a:chOff x="1458482" y="2137475"/>
            <a:chExt cx="8966817" cy="4134625"/>
          </a:xfrm>
        </p:grpSpPr>
        <p:grpSp>
          <p:nvGrpSpPr>
            <p:cNvPr id="22" name="组合 21"/>
            <p:cNvGrpSpPr/>
            <p:nvPr/>
          </p:nvGrpSpPr>
          <p:grpSpPr>
            <a:xfrm>
              <a:off x="1458482" y="2137475"/>
              <a:ext cx="8966817" cy="4134625"/>
              <a:chOff x="323834" y="2473732"/>
              <a:chExt cx="8966817" cy="4134625"/>
            </a:xfrm>
          </p:grpSpPr>
          <p:grpSp>
            <p:nvGrpSpPr>
              <p:cNvPr id="7" name="组合 6"/>
              <p:cNvGrpSpPr/>
              <p:nvPr/>
            </p:nvGrpSpPr>
            <p:grpSpPr>
              <a:xfrm>
                <a:off x="323834" y="2473732"/>
                <a:ext cx="3409851" cy="3918049"/>
                <a:chOff x="323834" y="2473732"/>
                <a:chExt cx="3409851" cy="3918049"/>
              </a:xfrm>
            </p:grpSpPr>
            <mc:AlternateContent xmlns:mc="http://schemas.openxmlformats.org/markup-compatibility/2006" xmlns:a14="http://schemas.microsoft.com/office/drawing/2010/main">
              <mc:Choice Requires="a14">
                <p:sp>
                  <p:nvSpPr>
                    <p:cNvPr id="8" name="矩形 7"/>
                    <p:cNvSpPr/>
                    <p:nvPr/>
                  </p:nvSpPr>
                  <p:spPr>
                    <a:xfrm>
                      <a:off x="1550137" y="3265820"/>
                      <a:ext cx="1987404"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𝑥</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i="1">
                                <a:latin typeface="Cambria Math"/>
                              </a:rPr>
                              <m:t>0011</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550137" y="3265820"/>
                      <a:ext cx="1987404" cy="550728"/>
                    </a:xfrm>
                    <a:prstGeom prst="rect">
                      <a:avLst/>
                    </a:prstGeom>
                    <a:blipFill rotWithShape="1">
                      <a:blip r:embed="rId4"/>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119378" y="3790853"/>
                      <a:ext cx="2400914"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𝑦</m:t>
                                </m:r>
                                <m:r>
                                  <a:rPr lang="en-US" altLang="zh-CN" sz="2400" i="1">
                                    <a:latin typeface="Cambria Math"/>
                                  </a:rPr>
                                  <m:t>)</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1</m:t>
                            </m:r>
                            <m:r>
                              <a:rPr lang="en-US" altLang="zh-CN" sz="2400" i="1">
                                <a:latin typeface="Cambria Math"/>
                              </a:rPr>
                              <m:t>0110</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119378" y="3790853"/>
                      <a:ext cx="2804550" cy="627095"/>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1" name="直接连接符 10"/>
                <p:cNvCxnSpPr/>
                <p:nvPr/>
              </p:nvCxnSpPr>
              <p:spPr>
                <a:xfrm>
                  <a:off x="349685" y="4417948"/>
                  <a:ext cx="338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7197" y="3789040"/>
                  <a:ext cx="423514" cy="523220"/>
                </a:xfrm>
                <a:prstGeom prst="rect">
                  <a:avLst/>
                </a:prstGeom>
                <a:noFill/>
              </p:spPr>
              <p:txBody>
                <a:bodyPr wrap="none" rtlCol="0">
                  <a:spAutoFit/>
                </a:bodyPr>
                <a:lstStyle/>
                <a:p>
                  <a:pPr>
                    <a:buNone/>
                  </a:pP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13" name="矩形 12"/>
                    <p:cNvSpPr/>
                    <p:nvPr/>
                  </p:nvSpPr>
                  <p:spPr>
                    <a:xfrm>
                      <a:off x="323834" y="4510933"/>
                      <a:ext cx="3240054"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1</m:t>
                            </m:r>
                            <m:r>
                              <a:rPr lang="en-US" altLang="zh-CN" sz="2400" i="1">
                                <a:latin typeface="Cambria Math"/>
                              </a:rPr>
                              <m:t>1001</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323834" y="4510933"/>
                      <a:ext cx="3240054" cy="550728"/>
                    </a:xfrm>
                    <a:prstGeom prst="rect">
                      <a:avLst/>
                    </a:prstGeom>
                    <a:blipFill rotWithShape="1">
                      <a:blip r:embed="rId6"/>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53457" y="5190872"/>
                      <a:ext cx="3227294" cy="54021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𝑥</m:t>
                                </m:r>
                                <m:r>
                                  <a:rPr lang="en-US" altLang="zh-CN" sz="2400" i="1">
                                    <a:latin typeface="Cambria Math"/>
                                  </a:rPr>
                                  <m:t>+</m:t>
                                </m:r>
                                <m:d>
                                  <m:dPr>
                                    <m:ctrlPr>
                                      <a:rPr lang="en-US" altLang="zh-CN" sz="2400" i="1">
                                        <a:latin typeface="Cambria Math" panose="02040503050406030204" pitchFamily="18" charset="0"/>
                                      </a:rPr>
                                    </m:ctrlPr>
                                  </m:dPr>
                                  <m:e>
                                    <m:r>
                                      <a:rPr lang="en-US" altLang="zh-CN" sz="2400" i="1">
                                        <a:latin typeface="Cambria Math"/>
                                      </a:rPr>
                                      <m:t>−</m:t>
                                    </m:r>
                                    <m:r>
                                      <a:rPr lang="en-US" altLang="zh-CN" sz="2400" i="1">
                                        <a:latin typeface="Cambria Math"/>
                                      </a:rPr>
                                      <m:t>𝑦</m:t>
                                    </m:r>
                                  </m:e>
                                </m:d>
                                <m:r>
                                  <a:rPr lang="en-US" altLang="zh-CN" sz="2400" i="1">
                                    <a:latin typeface="Cambria Math"/>
                                  </a:rPr>
                                  <m:t>]</m:t>
                                </m:r>
                              </m:e>
                              <m:sub>
                                <m:r>
                                  <a:rPr lang="zh-CN" altLang="en-US" sz="2400" i="1">
                                    <a:latin typeface="Cambria Math"/>
                                  </a:rPr>
                                  <m:t>原</m:t>
                                </m:r>
                              </m:sub>
                            </m:sSub>
                            <m:r>
                              <a:rPr lang="en-US" altLang="zh-CN" sz="2400" i="1">
                                <a:latin typeface="Cambria Math"/>
                              </a:rPr>
                              <m:t>=</m:t>
                            </m:r>
                            <m:r>
                              <a:rPr lang="en-US" altLang="zh-CN" sz="2400" i="1">
                                <a:solidFill>
                                  <a:srgbClr val="FF0000"/>
                                </a:solidFill>
                                <a:latin typeface="Cambria Math"/>
                              </a:rPr>
                              <m:t>1</m:t>
                            </m:r>
                            <m:r>
                              <a:rPr lang="en-US" altLang="zh-CN" sz="2400" b="1" i="1">
                                <a:latin typeface="Cambria Math"/>
                              </a:rPr>
                              <m:t>𝟎𝟏𝟏𝟏</m:t>
                            </m:r>
                          </m:oMath>
                        </m:oMathPara>
                      </a14:m>
                      <a:endParaRPr lang="zh-CN"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353457" y="5190872"/>
                      <a:ext cx="3227294" cy="540212"/>
                    </a:xfrm>
                    <a:prstGeom prst="rect">
                      <a:avLst/>
                    </a:prstGeom>
                    <a:blipFill>
                      <a:blip r:embed="rId7"/>
                      <a:stretch>
                        <a:fillRect b="-15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11507" y="5930116"/>
                      <a:ext cx="2352054"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b="1" i="1">
                                <a:latin typeface="Cambria Math"/>
                              </a:rPr>
                              <m:t>𝟎𝟏𝟏𝟏</m:t>
                            </m:r>
                          </m:oMath>
                        </m:oMathPara>
                      </a14:m>
                      <a:endParaRPr lang="zh-CN" altLang="en-US" sz="2400" b="1" dirty="0"/>
                    </a:p>
                  </p:txBody>
                </p:sp>
              </mc:Choice>
              <mc:Fallback xmlns="">
                <p:sp>
                  <p:nvSpPr>
                    <p:cNvPr id="15" name="矩形 14"/>
                    <p:cNvSpPr>
                      <a:spLocks noRot="1" noChangeAspect="1" noMove="1" noResize="1" noEditPoints="1" noAdjustHandles="1" noChangeArrowheads="1" noChangeShapeType="1" noTextEdit="1"/>
                    </p:cNvSpPr>
                    <p:nvPr/>
                  </p:nvSpPr>
                  <p:spPr>
                    <a:xfrm>
                      <a:off x="1211507" y="5930116"/>
                      <a:ext cx="2352054" cy="461665"/>
                    </a:xfrm>
                    <a:prstGeom prst="rect">
                      <a:avLst/>
                    </a:prstGeom>
                    <a:blipFill>
                      <a:blip r:embed="rId8"/>
                      <a:stretch>
                        <a:fillRect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35640" y="2473732"/>
                      <a:ext cx="1429815"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735640" y="2473732"/>
                      <a:ext cx="1429815" cy="461665"/>
                    </a:xfrm>
                    <a:prstGeom prst="rect">
                      <a:avLst/>
                    </a:prstGeom>
                    <a:blipFill>
                      <a:blip r:embed="rId9"/>
                      <a:stretch>
                        <a:fillRect b="-9211"/>
                      </a:stretch>
                    </a:blipFill>
                  </p:spPr>
                  <p:txBody>
                    <a:bodyPr/>
                    <a:lstStyle/>
                    <a:p>
                      <a:r>
                        <a:rPr lang="zh-CN" altLang="en-US">
                          <a:noFill/>
                        </a:rPr>
                        <a:t> </a:t>
                      </a:r>
                    </a:p>
                  </p:txBody>
                </p:sp>
              </mc:Fallback>
            </mc:AlternateContent>
          </p:grpSp>
          <p:grpSp>
            <p:nvGrpSpPr>
              <p:cNvPr id="10" name="组合 9"/>
              <p:cNvGrpSpPr/>
              <p:nvPr/>
            </p:nvGrpSpPr>
            <p:grpSpPr>
              <a:xfrm>
                <a:off x="4223446" y="2607295"/>
                <a:ext cx="3613341" cy="2365303"/>
                <a:chOff x="4223446" y="2607295"/>
                <a:chExt cx="3613341" cy="2365303"/>
              </a:xfrm>
            </p:grpSpPr>
            <mc:AlternateContent xmlns:mc="http://schemas.openxmlformats.org/markup-compatibility/2006" xmlns:a14="http://schemas.microsoft.com/office/drawing/2010/main">
              <mc:Choice Requires="a14">
                <p:sp>
                  <p:nvSpPr>
                    <p:cNvPr id="16" name="矩形 15"/>
                    <p:cNvSpPr/>
                    <p:nvPr/>
                  </p:nvSpPr>
                  <p:spPr>
                    <a:xfrm>
                      <a:off x="4651572" y="3265820"/>
                      <a:ext cx="1676164"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=00011</m:t>
                            </m:r>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651572" y="3265820"/>
                      <a:ext cx="1676164"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44008" y="3790853"/>
                      <a:ext cx="1680140"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𝑦</m:t>
                            </m:r>
                            <m:r>
                              <a:rPr lang="en-US" altLang="zh-CN" sz="2400" i="1">
                                <a:latin typeface="Cambria Math"/>
                              </a:rPr>
                              <m:t>=01010</m:t>
                            </m:r>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644008" y="3790853"/>
                      <a:ext cx="1680140" cy="461665"/>
                    </a:xfrm>
                    <a:prstGeom prst="rect">
                      <a:avLst/>
                    </a:prstGeom>
                    <a:blipFill>
                      <a:blip r:embed="rId11"/>
                      <a:stretch>
                        <a:fillRect b="-10667"/>
                      </a:stretch>
                    </a:blipFill>
                  </p:spPr>
                  <p:txBody>
                    <a:bodyPr/>
                    <a:lstStyle/>
                    <a:p>
                      <a:r>
                        <a:rPr lang="zh-CN" altLang="en-US">
                          <a:noFill/>
                        </a:rPr>
                        <a:t> </a:t>
                      </a:r>
                    </a:p>
                  </p:txBody>
                </p:sp>
              </mc:Fallback>
            </mc:AlternateContent>
            <p:cxnSp>
              <p:nvCxnSpPr>
                <p:cNvPr id="18" name="直接连接符 17"/>
                <p:cNvCxnSpPr/>
                <p:nvPr/>
              </p:nvCxnSpPr>
              <p:spPr>
                <a:xfrm>
                  <a:off x="4296179" y="4417948"/>
                  <a:ext cx="216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223446" y="3769876"/>
                      <a:ext cx="49885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dirty="0">
                                <a:latin typeface="Cambria Math"/>
                              </a:rPr>
                              <m:t>−</m:t>
                            </m:r>
                          </m:oMath>
                        </m:oMathPara>
                      </a14:m>
                      <a:endParaRPr lang="zh-CN" alt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223446" y="3769876"/>
                      <a:ext cx="498855"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89447" y="4510933"/>
                      <a:ext cx="1176924"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panose="02040503050406030204" pitchFamily="18" charset="0"/>
                              </a:rPr>
                              <m:t>1</m:t>
                            </m:r>
                            <m:r>
                              <a:rPr lang="en-US" altLang="zh-CN" sz="2400" b="1" i="1">
                                <a:latin typeface="Cambria Math"/>
                              </a:rPr>
                              <m:t>𝟏𝟎𝟎𝟏</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5189447" y="4510933"/>
                      <a:ext cx="1176924" cy="461665"/>
                    </a:xfrm>
                    <a:prstGeom prst="rect">
                      <a:avLst/>
                    </a:prstGeom>
                    <a:blipFill>
                      <a:blip r:embed="rId13"/>
                      <a:stretch>
                        <a:fillRect/>
                      </a:stretch>
                    </a:blipFill>
                  </p:spPr>
                  <p:txBody>
                    <a:bodyPr/>
                    <a:lstStyle/>
                    <a:p>
                      <a:r>
                        <a:rPr lang="zh-CN" altLang="en-US">
                          <a:noFill/>
                        </a:rPr>
                        <a:t> </a:t>
                      </a:r>
                    </a:p>
                  </p:txBody>
                </p:sp>
              </mc:Fallback>
            </mc:AlternateContent>
            <p:sp>
              <p:nvSpPr>
                <p:cNvPr id="26" name="矩形 25"/>
                <p:cNvSpPr/>
                <p:nvPr/>
              </p:nvSpPr>
              <p:spPr>
                <a:xfrm>
                  <a:off x="5762180" y="2607295"/>
                  <a:ext cx="2074607" cy="461665"/>
                </a:xfrm>
                <a:prstGeom prst="rect">
                  <a:avLst/>
                </a:prstGeom>
                <a:noFill/>
                <a:ln/>
              </p:spPr>
              <p:style>
                <a:lnRef idx="2">
                  <a:schemeClr val="accent2"/>
                </a:lnRef>
                <a:fillRef idx="1">
                  <a:schemeClr val="lt1"/>
                </a:fillRef>
                <a:effectRef idx="0">
                  <a:schemeClr val="accent2"/>
                </a:effectRef>
                <a:fontRef idx="minor">
                  <a:schemeClr val="dk1"/>
                </a:fontRef>
              </p:style>
              <p:txBody>
                <a:bodyPr wrap="none">
                  <a:spAutoFit/>
                </a:bodyPr>
                <a:lstStyle/>
                <a:p>
                  <a:pPr>
                    <a:buNone/>
                  </a:pPr>
                  <a:r>
                    <a:rPr lang="zh-CN" altLang="en-US" sz="2400" dirty="0"/>
                    <a:t>    验        算   </a:t>
                  </a:r>
                </a:p>
              </p:txBody>
            </p:sp>
          </p:grpSp>
          <p:grpSp>
            <p:nvGrpSpPr>
              <p:cNvPr id="32" name="组合 31"/>
              <p:cNvGrpSpPr/>
              <p:nvPr/>
            </p:nvGrpSpPr>
            <p:grpSpPr>
              <a:xfrm>
                <a:off x="6743726" y="3212976"/>
                <a:ext cx="2546925" cy="3395381"/>
                <a:chOff x="6743726" y="3212976"/>
                <a:chExt cx="2546925" cy="3395381"/>
              </a:xfrm>
            </p:grpSpPr>
            <mc:AlternateContent xmlns:mc="http://schemas.openxmlformats.org/markup-compatibility/2006" xmlns:a14="http://schemas.microsoft.com/office/drawing/2010/main">
              <mc:Choice Requires="a14">
                <p:sp>
                  <p:nvSpPr>
                    <p:cNvPr id="23" name="矩形 22"/>
                    <p:cNvSpPr/>
                    <p:nvPr/>
                  </p:nvSpPr>
                  <p:spPr>
                    <a:xfrm>
                      <a:off x="7164288" y="3769876"/>
                      <a:ext cx="1676164"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𝑥</m:t>
                            </m:r>
                            <m:r>
                              <a:rPr lang="en-US" altLang="zh-CN" sz="2400" i="1">
                                <a:latin typeface="Cambria Math"/>
                              </a:rPr>
                              <m:t>=00011</m:t>
                            </m:r>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7164288" y="3769876"/>
                      <a:ext cx="1676164"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139202" y="3212976"/>
                      <a:ext cx="1710596"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𝑦</m:t>
                            </m:r>
                            <m:r>
                              <a:rPr lang="en-US" altLang="zh-CN" sz="2400" i="1">
                                <a:latin typeface="Cambria Math"/>
                              </a:rPr>
                              <m:t>=01010</m:t>
                            </m:r>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7139202" y="3212976"/>
                      <a:ext cx="1710596" cy="461665"/>
                    </a:xfrm>
                    <a:prstGeom prst="rect">
                      <a:avLst/>
                    </a:prstGeom>
                    <a:blipFill>
                      <a:blip r:embed="rId15"/>
                      <a:stretch>
                        <a:fillRect b="-9211"/>
                      </a:stretch>
                    </a:blipFill>
                  </p:spPr>
                  <p:txBody>
                    <a:bodyPr/>
                    <a:lstStyle/>
                    <a:p>
                      <a:r>
                        <a:rPr lang="zh-CN" altLang="en-US">
                          <a:noFill/>
                        </a:rPr>
                        <a:t> </a:t>
                      </a:r>
                    </a:p>
                  </p:txBody>
                </p:sp>
              </mc:Fallback>
            </mc:AlternateContent>
            <p:cxnSp>
              <p:nvCxnSpPr>
                <p:cNvPr id="25" name="直接连接符 24"/>
                <p:cNvCxnSpPr/>
                <p:nvPr/>
              </p:nvCxnSpPr>
              <p:spPr>
                <a:xfrm>
                  <a:off x="6791373" y="4423464"/>
                  <a:ext cx="216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743726" y="3775392"/>
                      <a:ext cx="49885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dirty="0">
                                <a:latin typeface="Cambria Math"/>
                              </a:rPr>
                              <m:t>−</m:t>
                            </m:r>
                          </m:oMath>
                        </m:oMathPara>
                      </a14:m>
                      <a:endParaRPr lang="zh-CN" alt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6743726" y="3775392"/>
                      <a:ext cx="498855" cy="4616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678305" y="4516449"/>
                      <a:ext cx="1176924"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solidFill>
                                  <a:srgbClr val="FF0000"/>
                                </a:solidFill>
                                <a:latin typeface="Cambria Math"/>
                              </a:rPr>
                              <m:t>0</m:t>
                            </m:r>
                            <m:r>
                              <a:rPr lang="en-US" altLang="zh-CN" sz="2400" b="1" i="1">
                                <a:latin typeface="Cambria Math"/>
                              </a:rPr>
                              <m:t>𝟎𝟏𝟏𝟏</m:t>
                            </m:r>
                          </m:oMath>
                        </m:oMathPara>
                      </a14:m>
                      <a:endParaRPr lang="zh-CN" altLang="en-US" sz="2400" b="1" dirty="0"/>
                    </a:p>
                  </p:txBody>
                </p:sp>
              </mc:Choice>
              <mc:Fallback xmlns="">
                <p:sp>
                  <p:nvSpPr>
                    <p:cNvPr id="28" name="矩形 27"/>
                    <p:cNvSpPr>
                      <a:spLocks noRot="1" noChangeAspect="1" noMove="1" noResize="1" noEditPoints="1" noAdjustHandles="1" noChangeArrowheads="1" noChangeShapeType="1" noTextEdit="1"/>
                    </p:cNvSpPr>
                    <p:nvPr/>
                  </p:nvSpPr>
                  <p:spPr>
                    <a:xfrm>
                      <a:off x="7678305" y="4516449"/>
                      <a:ext cx="1176924" cy="461665"/>
                    </a:xfrm>
                    <a:prstGeom prst="rect">
                      <a:avLst/>
                    </a:prstGeom>
                    <a:blipFill>
                      <a:blip r:embed="rId18"/>
                      <a:stretch>
                        <a:fillRect/>
                      </a:stretch>
                    </a:blipFill>
                  </p:spPr>
                  <p:txBody>
                    <a:bodyPr/>
                    <a:lstStyle/>
                    <a:p>
                      <a:r>
                        <a:rPr lang="zh-CN" altLang="en-US">
                          <a:noFill/>
                        </a:rPr>
                        <a:t> </a:t>
                      </a:r>
                    </a:p>
                  </p:txBody>
                </p:sp>
              </mc:Fallback>
            </mc:AlternateContent>
            <p:sp>
              <p:nvSpPr>
                <p:cNvPr id="31" name="TextBox 30"/>
                <p:cNvSpPr txBox="1"/>
                <p:nvPr/>
              </p:nvSpPr>
              <p:spPr>
                <a:xfrm>
                  <a:off x="6951549" y="5113461"/>
                  <a:ext cx="2339102" cy="1494896"/>
                </a:xfrm>
                <a:prstGeom prst="rect">
                  <a:avLst/>
                </a:prstGeom>
                <a:noFill/>
              </p:spPr>
              <p:txBody>
                <a:bodyPr wrap="none" rtlCol="0">
                  <a:spAutoFit/>
                </a:bodyPr>
                <a:lstStyle/>
                <a:p>
                  <a:pPr marL="342900" indent="-342900">
                    <a:lnSpc>
                      <a:spcPct val="130000"/>
                    </a:lnSpc>
                  </a:pPr>
                  <a:r>
                    <a:rPr lang="zh-CN" altLang="en-US" sz="2400" b="1" dirty="0">
                      <a:solidFill>
                        <a:srgbClr val="FF0000"/>
                      </a:solidFill>
                    </a:rPr>
                    <a:t>有符号数</a:t>
                  </a:r>
                  <a:r>
                    <a:rPr lang="zh-CN" altLang="en-US" sz="2400" b="1" dirty="0"/>
                    <a:t>减法</a:t>
                  </a:r>
                  <a:r>
                    <a:rPr lang="zh-CN" altLang="en-US" sz="2400" dirty="0"/>
                    <a:t>：</a:t>
                  </a:r>
                  <a:endParaRPr lang="en-US" altLang="zh-CN" sz="2400" dirty="0"/>
                </a:p>
                <a:p>
                  <a:pPr marL="342900" indent="-342900">
                    <a:lnSpc>
                      <a:spcPct val="130000"/>
                    </a:lnSpc>
                    <a:buSzPct val="60000"/>
                    <a:buFont typeface="Wingdings" panose="05000000000000000000" pitchFamily="2" charset="2"/>
                    <a:buChar char="u"/>
                  </a:pPr>
                  <a:r>
                    <a:rPr lang="zh-CN" altLang="en-US" sz="2400" dirty="0"/>
                    <a:t>大数－小数</a:t>
                  </a:r>
                  <a:endParaRPr lang="en-US" altLang="zh-CN" sz="2400" dirty="0"/>
                </a:p>
                <a:p>
                  <a:pPr marL="342900" indent="-342900">
                    <a:lnSpc>
                      <a:spcPct val="130000"/>
                    </a:lnSpc>
                    <a:buSzPct val="60000"/>
                    <a:buFont typeface="Wingdings" panose="05000000000000000000" pitchFamily="2" charset="2"/>
                    <a:buChar char="u"/>
                  </a:pPr>
                  <a:r>
                    <a:rPr lang="zh-CN" altLang="en-US" sz="2400" dirty="0"/>
                    <a:t>添加负符号</a:t>
                  </a:r>
                </a:p>
              </p:txBody>
            </p:sp>
          </p:grpSp>
        </p:grpSp>
        <p:sp>
          <p:nvSpPr>
            <p:cNvPr id="5" name="乘号 4">
              <a:extLst>
                <a:ext uri="{FF2B5EF4-FFF2-40B4-BE49-F238E27FC236}">
                  <a16:creationId xmlns:a16="http://schemas.microsoft.com/office/drawing/2014/main" id="{8A748ED7-79DE-47B2-A75C-C8A91F960BFF}"/>
                </a:ext>
              </a:extLst>
            </p:cNvPr>
            <p:cNvSpPr/>
            <p:nvPr/>
          </p:nvSpPr>
          <p:spPr>
            <a:xfrm>
              <a:off x="6130526" y="3643598"/>
              <a:ext cx="1474269" cy="1691841"/>
            </a:xfrm>
            <a:prstGeom prst="mathMultiply">
              <a:avLst/>
            </a:prstGeom>
            <a:solidFill>
              <a:srgbClr val="C0C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Slide Number Placeholder 20">
            <a:extLst>
              <a:ext uri="{FF2B5EF4-FFF2-40B4-BE49-F238E27FC236}">
                <a16:creationId xmlns:a16="http://schemas.microsoft.com/office/drawing/2014/main" id="{9B0914E9-475E-4D3F-9F76-155A348FC825}"/>
              </a:ext>
            </a:extLst>
          </p:cNvPr>
          <p:cNvSpPr>
            <a:spLocks noGrp="1"/>
          </p:cNvSpPr>
          <p:nvPr>
            <p:ph type="sldNum" sz="quarter" idx="12"/>
          </p:nvPr>
        </p:nvSpPr>
        <p:spPr/>
        <p:txBody>
          <a:bodyPr/>
          <a:lstStyle/>
          <a:p>
            <a:fld id="{EC78E7B1-3FC2-4821-B144-3AA6EF938D0A}" type="slidenum">
              <a:rPr lang="zh-CN" altLang="en-US" sz="1400" b="1" smtClean="0"/>
              <a:pPr/>
              <a:t>43</a:t>
            </a:fld>
            <a:r>
              <a:rPr lang="zh-CN" altLang="en-US"/>
              <a:t> </a:t>
            </a:r>
            <a:r>
              <a:rPr lang="en-US" altLang="zh-CN"/>
              <a:t>/ 56</a:t>
            </a:r>
            <a:endParaRPr lang="zh-CN" altLang="en-US" dirty="0"/>
          </a:p>
        </p:txBody>
      </p:sp>
    </p:spTree>
    <p:extLst>
      <p:ext uri="{BB962C8B-B14F-4D97-AF65-F5344CB8AC3E}">
        <p14:creationId xmlns:p14="http://schemas.microsoft.com/office/powerpoint/2010/main" val="788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练习</a:t>
            </a:r>
            <a:r>
              <a:rPr lang="en-US" altLang="zh-CN" sz="4000" dirty="0"/>
              <a:t>3</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629671" y="1197841"/>
                <a:ext cx="5842594" cy="647700"/>
              </a:xfrm>
            </p:spPr>
            <p:txBody>
              <a:bodyPr/>
              <a:lstStyle/>
              <a:p>
                <a:r>
                  <a:rPr lang="zh-CN" altLang="en-US" b="1" dirty="0"/>
                  <a:t>用二进制求：</a:t>
                </a:r>
                <a14:m>
                  <m:oMath xmlns:m="http://schemas.openxmlformats.org/officeDocument/2006/math">
                    <m:r>
                      <a:rPr lang="en-US" altLang="zh-CN" b="1" i="1" smtClean="0">
                        <a:latin typeface="Cambria Math"/>
                      </a:rPr>
                      <m:t>𝟏𝟐</m:t>
                    </m:r>
                    <m:r>
                      <a:rPr lang="en-US" altLang="zh-CN" b="1" i="1" smtClean="0">
                        <a:latin typeface="Cambria Math"/>
                      </a:rPr>
                      <m:t>−</m:t>
                    </m:r>
                    <m:r>
                      <a:rPr lang="en-US" altLang="zh-CN" b="1" i="1" smtClean="0">
                        <a:latin typeface="Cambria Math"/>
                      </a:rPr>
                      <m:t>𝟕</m:t>
                    </m:r>
                    <m:r>
                      <a:rPr lang="en-US" altLang="zh-CN" b="1" i="1" smtClean="0">
                        <a:latin typeface="Cambria Math"/>
                      </a:rPr>
                      <m:t>=</m:t>
                    </m:r>
                  </m:oMath>
                </a14:m>
                <a:r>
                  <a:rPr lang="en-US" altLang="zh-CN" b="1" dirty="0"/>
                  <a:t> </a:t>
                </a:r>
                <a:r>
                  <a:rPr lang="en-US" altLang="zh-CN" b="1" dirty="0">
                    <a:solidFill>
                      <a:srgbClr val="92D050"/>
                    </a:solidFill>
                  </a:rPr>
                  <a:t>5</a:t>
                </a:r>
                <a:endParaRPr lang="zh-CN" altLang="en-US" b="1" dirty="0">
                  <a:solidFill>
                    <a:srgbClr val="92D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629671" y="1197841"/>
                <a:ext cx="5842594" cy="647700"/>
              </a:xfrm>
              <a:blipFill>
                <a:blip r:embed="rId3"/>
                <a:stretch>
                  <a:fillRect l="-1877" t="-15888"/>
                </a:stretch>
              </a:blipFill>
            </p:spPr>
            <p:txBody>
              <a:bodyPr/>
              <a:lstStyle/>
              <a:p>
                <a:r>
                  <a:rPr lang="zh-CN" altLang="en-US">
                    <a:noFill/>
                  </a:rPr>
                  <a:t> </a:t>
                </a:r>
              </a:p>
            </p:txBody>
          </p:sp>
        </mc:Fallback>
      </mc:AlternateContent>
      <p:grpSp>
        <p:nvGrpSpPr>
          <p:cNvPr id="8" name="组合 7"/>
          <p:cNvGrpSpPr/>
          <p:nvPr/>
        </p:nvGrpSpPr>
        <p:grpSpPr>
          <a:xfrm>
            <a:off x="1991545" y="2084076"/>
            <a:ext cx="7566989" cy="4297253"/>
            <a:chOff x="467544" y="1969676"/>
            <a:chExt cx="7566989" cy="4297253"/>
          </a:xfrm>
        </p:grpSpPr>
        <mc:AlternateContent xmlns:mc="http://schemas.openxmlformats.org/markup-compatibility/2006" xmlns:a14="http://schemas.microsoft.com/office/drawing/2010/main">
          <mc:Choice Requires="a14">
            <p:sp>
              <p:nvSpPr>
                <p:cNvPr id="16" name="矩形 15"/>
                <p:cNvSpPr/>
                <p:nvPr/>
              </p:nvSpPr>
              <p:spPr>
                <a:xfrm>
                  <a:off x="1242110" y="2924944"/>
                  <a:ext cx="2334742"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(12)</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i="1">
                            <a:latin typeface="Cambria Math"/>
                          </a:rPr>
                          <m:t>1100</m:t>
                        </m:r>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1242110" y="2924944"/>
                  <a:ext cx="2727863" cy="62709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187624" y="3449977"/>
                  <a:ext cx="2394053" cy="55072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(−7)</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1</m:t>
                        </m:r>
                        <m:r>
                          <a:rPr lang="en-US" altLang="zh-CN" sz="2400" i="1">
                            <a:latin typeface="Cambria Math"/>
                          </a:rPr>
                          <m:t>1001</m:t>
                        </m:r>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187624" y="3449977"/>
                  <a:ext cx="2796791" cy="627095"/>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8" name="直接连接符 17"/>
            <p:cNvCxnSpPr/>
            <p:nvPr/>
          </p:nvCxnSpPr>
          <p:spPr>
            <a:xfrm>
              <a:off x="755576" y="4077072"/>
              <a:ext cx="3168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730490" y="3429000"/>
                  <a:ext cx="49885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dirty="0">
                            <a:latin typeface="Cambria Math"/>
                          </a:rPr>
                          <m:t>+</m:t>
                        </m:r>
                      </m:oMath>
                    </m:oMathPara>
                  </a14:m>
                  <a:endParaRPr lang="zh-CN" alt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730490" y="3429000"/>
                  <a:ext cx="498855"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2069" y="4170057"/>
                  <a:ext cx="2944460" cy="55508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(12−7)</m:t>
                            </m:r>
                          </m:e>
                          <m:sub>
                            <m:r>
                              <a:rPr lang="zh-CN" altLang="en-US" sz="2400" i="1">
                                <a:latin typeface="Cambria Math"/>
                              </a:rPr>
                              <m:t>补</m:t>
                            </m:r>
                          </m:sub>
                        </m:sSub>
                        <m:r>
                          <a:rPr lang="en-US" altLang="zh-CN" sz="2400" i="1">
                            <a:latin typeface="Cambria Math"/>
                          </a:rPr>
                          <m:t>=</m:t>
                        </m:r>
                        <m:r>
                          <a:rPr lang="en-US" altLang="zh-CN" sz="2400" i="1">
                            <a:solidFill>
                              <a:srgbClr val="FF0000"/>
                            </a:solidFill>
                            <a:latin typeface="Cambria Math"/>
                          </a:rPr>
                          <m:t>0</m:t>
                        </m:r>
                        <m:r>
                          <a:rPr lang="en-US" altLang="zh-CN" sz="2400" b="1" i="1">
                            <a:latin typeface="Cambria Math"/>
                          </a:rPr>
                          <m:t>𝟎𝟏𝟎𝟏</m:t>
                        </m:r>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642069" y="4170057"/>
                  <a:ext cx="2944460" cy="555088"/>
                </a:xfrm>
                <a:prstGeom prst="rect">
                  <a:avLst/>
                </a:prstGeom>
                <a:blipFill>
                  <a:blip r:embed="rId7"/>
                  <a:stretch>
                    <a:fillRect b="-16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34397" y="4849996"/>
                  <a:ext cx="2944460" cy="54021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(12−7)</m:t>
                            </m:r>
                          </m:e>
                          <m:sub>
                            <m:r>
                              <a:rPr lang="zh-CN" altLang="en-US" sz="2400" i="1">
                                <a:latin typeface="Cambria Math"/>
                              </a:rPr>
                              <m:t>原</m:t>
                            </m:r>
                          </m:sub>
                        </m:sSub>
                        <m:r>
                          <a:rPr lang="en-US" altLang="zh-CN" sz="2400" i="1">
                            <a:latin typeface="Cambria Math"/>
                          </a:rPr>
                          <m:t>=</m:t>
                        </m:r>
                        <m:r>
                          <a:rPr lang="en-US" altLang="zh-CN" sz="2400" i="1">
                            <a:solidFill>
                              <a:srgbClr val="FF0000"/>
                            </a:solidFill>
                            <a:latin typeface="Cambria Math"/>
                          </a:rPr>
                          <m:t>0</m:t>
                        </m:r>
                        <m:r>
                          <a:rPr lang="en-US" altLang="zh-CN" sz="2400" b="1" i="1">
                            <a:latin typeface="Cambria Math"/>
                          </a:rPr>
                          <m:t>𝟎𝟏𝟎𝟏</m:t>
                        </m:r>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634397" y="4849996"/>
                  <a:ext cx="2944460" cy="540212"/>
                </a:xfrm>
                <a:prstGeom prst="rect">
                  <a:avLst/>
                </a:prstGeom>
                <a:blipFill>
                  <a:blip r:embed="rId8"/>
                  <a:stretch>
                    <a:fillRect b="-15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137918" y="5805264"/>
                  <a:ext cx="2736647" cy="461665"/>
                </a:xfrm>
                <a:prstGeom prst="rect">
                  <a:avLst/>
                </a:prstGeom>
              </p:spPr>
              <p:txBody>
                <a:bodyPr wrap="none">
                  <a:spAutoFit/>
                </a:bodyPr>
                <a:lstStyle/>
                <a:p>
                  <a:pPr>
                    <a:buNone/>
                  </a:pPr>
                  <a14:m>
                    <m:oMath xmlns:m="http://schemas.openxmlformats.org/officeDocument/2006/math">
                      <m:r>
                        <a:rPr lang="en-US" altLang="zh-CN" sz="2400" i="1">
                          <a:latin typeface="Cambria Math"/>
                        </a:rPr>
                        <m:t>12−7=</m:t>
                      </m:r>
                      <m:r>
                        <a:rPr lang="en-US" altLang="zh-CN" sz="2400" i="1">
                          <a:solidFill>
                            <a:srgbClr val="FF0000"/>
                          </a:solidFill>
                          <a:latin typeface="Cambria Math"/>
                        </a:rPr>
                        <m:t>+</m:t>
                      </m:r>
                      <m:r>
                        <a:rPr lang="en-US" altLang="zh-CN" sz="2400" i="1">
                          <a:latin typeface="Cambria Math"/>
                        </a:rPr>
                        <m:t>0101</m:t>
                      </m:r>
                    </m:oMath>
                  </a14:m>
                  <a:r>
                    <a:rPr lang="en-US" altLang="zh-CN" sz="2400" dirty="0"/>
                    <a:t>=5</a:t>
                  </a:r>
                  <a:endParaRPr lang="zh-CN"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1137918" y="5805264"/>
                  <a:ext cx="2736647" cy="461665"/>
                </a:xfrm>
                <a:prstGeom prst="rect">
                  <a:avLst/>
                </a:prstGeom>
                <a:blipFill>
                  <a:blip r:embed="rId9"/>
                  <a:stretch>
                    <a:fillRect l="-668" t="-9211" r="-2227" b="-30263"/>
                  </a:stretch>
                </a:blipFill>
              </p:spPr>
              <p:txBody>
                <a:bodyPr/>
                <a:lstStyle/>
                <a:p>
                  <a:r>
                    <a:rPr lang="zh-CN" altLang="en-US">
                      <a:noFill/>
                    </a:rPr>
                    <a:t> </a:t>
                  </a:r>
                </a:p>
              </p:txBody>
            </p:sp>
          </mc:Fallback>
        </mc:AlternateContent>
        <p:grpSp>
          <p:nvGrpSpPr>
            <p:cNvPr id="4" name="组合 3"/>
            <p:cNvGrpSpPr/>
            <p:nvPr/>
          </p:nvGrpSpPr>
          <p:grpSpPr>
            <a:xfrm>
              <a:off x="5514533" y="3172835"/>
              <a:ext cx="2520000" cy="2354850"/>
              <a:chOff x="5220392" y="2617748"/>
              <a:chExt cx="2520000" cy="2354850"/>
            </a:xfrm>
          </p:grpSpPr>
          <mc:AlternateContent xmlns:mc="http://schemas.openxmlformats.org/markup-compatibility/2006" xmlns:a14="http://schemas.microsoft.com/office/drawing/2010/main">
            <mc:Choice Requires="a14">
              <p:sp>
                <p:nvSpPr>
                  <p:cNvPr id="23" name="矩形 22"/>
                  <p:cNvSpPr/>
                  <p:nvPr/>
                </p:nvSpPr>
                <p:spPr>
                  <a:xfrm>
                    <a:off x="5868144" y="3265820"/>
                    <a:ext cx="1673279"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12=1100</m:t>
                          </m:r>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5868144" y="3265820"/>
                    <a:ext cx="1956754" cy="52322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084168" y="3790853"/>
                    <a:ext cx="1519390"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7=0111</m:t>
                          </m:r>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6084168" y="3790853"/>
                    <a:ext cx="1519390" cy="461665"/>
                  </a:xfrm>
                  <a:prstGeom prst="rect">
                    <a:avLst/>
                  </a:prstGeom>
                  <a:blipFill>
                    <a:blip r:embed="rId11"/>
                    <a:stretch>
                      <a:fillRect/>
                    </a:stretch>
                  </a:blipFill>
                </p:spPr>
                <p:txBody>
                  <a:bodyPr/>
                  <a:lstStyle/>
                  <a:p>
                    <a:r>
                      <a:rPr lang="zh-CN" altLang="en-US">
                        <a:noFill/>
                      </a:rPr>
                      <a:t> </a:t>
                    </a:r>
                  </a:p>
                </p:txBody>
              </p:sp>
            </mc:Fallback>
          </mc:AlternateContent>
          <p:cxnSp>
            <p:nvCxnSpPr>
              <p:cNvPr id="25" name="直接连接符 24"/>
              <p:cNvCxnSpPr/>
              <p:nvPr/>
            </p:nvCxnSpPr>
            <p:spPr>
              <a:xfrm>
                <a:off x="5220392" y="4417948"/>
                <a:ext cx="25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5484603" y="3841884"/>
                    <a:ext cx="49885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a:rPr>
                            <m:t>−</m:t>
                          </m:r>
                        </m:oMath>
                      </m:oMathPara>
                    </a14:m>
                    <a:endParaRPr lang="zh-CN" alt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484603" y="3841884"/>
                    <a:ext cx="498855"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610373" y="4510933"/>
                    <a:ext cx="1007006"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a:latin typeface="Cambria Math"/>
                            </a:rPr>
                            <m:t>𝟎𝟏𝟎𝟏</m:t>
                          </m:r>
                        </m:oMath>
                      </m:oMathPara>
                    </a14:m>
                    <a:endParaRPr lang="zh-CN" altLang="en-US" sz="2400" b="1" dirty="0"/>
                  </a:p>
                </p:txBody>
              </p:sp>
            </mc:Choice>
            <mc:Fallback xmlns="">
              <p:sp>
                <p:nvSpPr>
                  <p:cNvPr id="28" name="矩形 27"/>
                  <p:cNvSpPr>
                    <a:spLocks noRot="1" noChangeAspect="1" noMove="1" noResize="1" noEditPoints="1" noAdjustHandles="1" noChangeArrowheads="1" noChangeShapeType="1" noTextEdit="1"/>
                  </p:cNvSpPr>
                  <p:nvPr/>
                </p:nvSpPr>
                <p:spPr>
                  <a:xfrm>
                    <a:off x="6610373" y="4510933"/>
                    <a:ext cx="1007006" cy="461665"/>
                  </a:xfrm>
                  <a:prstGeom prst="rect">
                    <a:avLst/>
                  </a:prstGeom>
                  <a:blipFill>
                    <a:blip r:embed="rId13"/>
                    <a:stretch>
                      <a:fillRect/>
                    </a:stretch>
                  </a:blipFill>
                </p:spPr>
                <p:txBody>
                  <a:bodyPr/>
                  <a:lstStyle/>
                  <a:p>
                    <a:r>
                      <a:rPr lang="zh-CN" altLang="en-US">
                        <a:noFill/>
                      </a:rPr>
                      <a:t> </a:t>
                    </a:r>
                  </a:p>
                </p:txBody>
              </p:sp>
            </mc:Fallback>
          </mc:AlternateContent>
          <p:sp>
            <p:nvSpPr>
              <p:cNvPr id="31" name="矩形 30"/>
              <p:cNvSpPr/>
              <p:nvPr/>
            </p:nvSpPr>
            <p:spPr>
              <a:xfrm>
                <a:off x="6300192" y="2617748"/>
                <a:ext cx="800219" cy="461665"/>
              </a:xfrm>
              <a:prstGeom prst="rect">
                <a:avLst/>
              </a:prstGeom>
              <a:noFill/>
            </p:spPr>
            <p:style>
              <a:lnRef idx="2">
                <a:schemeClr val="accent2"/>
              </a:lnRef>
              <a:fillRef idx="1">
                <a:schemeClr val="lt1"/>
              </a:fillRef>
              <a:effectRef idx="0">
                <a:schemeClr val="accent2"/>
              </a:effectRef>
              <a:fontRef idx="minor">
                <a:schemeClr val="dk1"/>
              </a:fontRef>
            </p:style>
            <p:txBody>
              <a:bodyPr wrap="none">
                <a:spAutoFit/>
              </a:bodyPr>
              <a:lstStyle/>
              <a:p>
                <a:pPr>
                  <a:buNone/>
                </a:pPr>
                <a:r>
                  <a:rPr lang="zh-CN" altLang="en-US" sz="2400" dirty="0"/>
                  <a:t>验算</a:t>
                </a:r>
              </a:p>
            </p:txBody>
          </p:sp>
        </p:grpSp>
        <mc:AlternateContent xmlns:mc="http://schemas.openxmlformats.org/markup-compatibility/2006" xmlns:a14="http://schemas.microsoft.com/office/drawing/2010/main">
          <mc:Choice Requires="a14">
            <p:sp>
              <p:nvSpPr>
                <p:cNvPr id="29" name="矩形 28"/>
                <p:cNvSpPr/>
                <p:nvPr/>
              </p:nvSpPr>
              <p:spPr>
                <a:xfrm>
                  <a:off x="467544" y="1969676"/>
                  <a:ext cx="7258718"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zh-CN" altLang="en-US" sz="2400" i="1">
                            <a:latin typeface="Cambria Math"/>
                          </a:rPr>
                          <m:t>因为</m:t>
                        </m:r>
                        <m:r>
                          <a:rPr lang="en-US" altLang="zh-CN" sz="2400" i="1">
                            <a:latin typeface="Cambria Math"/>
                          </a:rPr>
                          <m:t>12</m:t>
                        </m:r>
                        <m:r>
                          <a:rPr lang="zh-CN" altLang="en-US" sz="2400" i="1">
                            <a:latin typeface="Cambria Math"/>
                          </a:rPr>
                          <m:t>二进制需要</m:t>
                        </m:r>
                        <m:r>
                          <a:rPr lang="en-US" altLang="zh-CN" sz="2400" i="1">
                            <a:latin typeface="Cambria Math"/>
                          </a:rPr>
                          <m:t>4</m:t>
                        </m:r>
                        <m:r>
                          <a:rPr lang="zh-CN" altLang="en-US" sz="2400" i="1">
                            <a:latin typeface="Cambria Math"/>
                          </a:rPr>
                          <m:t>位，加上</m:t>
                        </m:r>
                        <m:r>
                          <a:rPr lang="en-US" altLang="zh-CN" sz="2400" i="1">
                            <a:latin typeface="Cambria Math"/>
                          </a:rPr>
                          <m:t>1</m:t>
                        </m:r>
                        <m:r>
                          <a:rPr lang="zh-CN" altLang="en-US" sz="2400" i="1">
                            <a:latin typeface="Cambria Math"/>
                          </a:rPr>
                          <m:t>位符号位，共需</m:t>
                        </m:r>
                        <m:r>
                          <a:rPr lang="en-US" altLang="zh-CN" sz="2400" i="1">
                            <a:latin typeface="Cambria Math"/>
                          </a:rPr>
                          <m:t>5</m:t>
                        </m:r>
                        <m:r>
                          <a:rPr lang="zh-CN" altLang="en-US" sz="2400" i="1">
                            <a:latin typeface="Cambria Math"/>
                          </a:rPr>
                          <m:t>位。</m:t>
                        </m:r>
                      </m:oMath>
                    </m:oMathPara>
                  </a14:m>
                  <a:endParaRPr lang="zh-CN" alt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467544" y="1969676"/>
                  <a:ext cx="8472191" cy="523220"/>
                </a:xfrm>
                <a:prstGeom prst="rect">
                  <a:avLst/>
                </a:prstGeom>
                <a:blipFill rotWithShape="1">
                  <a:blip r:embed="rId14"/>
                  <a:stretch>
                    <a:fillRect/>
                  </a:stretch>
                </a:blipFill>
              </p:spPr>
              <p:txBody>
                <a:bodyPr/>
                <a:lstStyle/>
                <a:p>
                  <a:r>
                    <a:rPr lang="zh-CN" altLang="en-US">
                      <a:noFill/>
                    </a:rPr>
                    <a:t> </a:t>
                  </a:r>
                </a:p>
              </p:txBody>
            </p:sp>
          </mc:Fallback>
        </mc:AlternateContent>
      </p:grpSp>
      <p:sp>
        <p:nvSpPr>
          <p:cNvPr id="6" name="Slide Number Placeholder 5">
            <a:extLst>
              <a:ext uri="{FF2B5EF4-FFF2-40B4-BE49-F238E27FC236}">
                <a16:creationId xmlns:a16="http://schemas.microsoft.com/office/drawing/2014/main" id="{7BFD246D-156D-4FC4-9761-20235F859D8C}"/>
              </a:ext>
            </a:extLst>
          </p:cNvPr>
          <p:cNvSpPr>
            <a:spLocks noGrp="1"/>
          </p:cNvSpPr>
          <p:nvPr>
            <p:ph type="sldNum" sz="quarter" idx="12"/>
          </p:nvPr>
        </p:nvSpPr>
        <p:spPr/>
        <p:txBody>
          <a:bodyPr/>
          <a:lstStyle/>
          <a:p>
            <a:fld id="{EC78E7B1-3FC2-4821-B144-3AA6EF938D0A}" type="slidenum">
              <a:rPr lang="zh-CN" altLang="en-US" sz="1400" b="1" smtClean="0"/>
              <a:pPr/>
              <a:t>44</a:t>
            </a:fld>
            <a:r>
              <a:rPr lang="zh-CN" altLang="en-US"/>
              <a:t> </a:t>
            </a:r>
            <a:r>
              <a:rPr lang="en-US" altLang="zh-CN"/>
              <a:t>/ 56</a:t>
            </a:r>
            <a:endParaRPr lang="zh-CN" altLang="en-US" dirty="0"/>
          </a:p>
        </p:txBody>
      </p:sp>
    </p:spTree>
    <p:extLst>
      <p:ext uri="{BB962C8B-B14F-4D97-AF65-F5344CB8AC3E}">
        <p14:creationId xmlns:p14="http://schemas.microsoft.com/office/powerpoint/2010/main" val="150532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6FD74-6744-4B33-B674-F318189170BE}"/>
              </a:ext>
            </a:extLst>
          </p:cNvPr>
          <p:cNvSpPr>
            <a:spLocks noGrp="1"/>
          </p:cNvSpPr>
          <p:nvPr>
            <p:ph type="title"/>
          </p:nvPr>
        </p:nvSpPr>
        <p:spPr>
          <a:xfrm>
            <a:off x="0" y="2328072"/>
            <a:ext cx="12192000" cy="3012471"/>
          </a:xfrm>
        </p:spPr>
        <p:txBody>
          <a:bodyPr>
            <a:normAutofit/>
            <a:scene3d>
              <a:camera prst="orthographicFront"/>
              <a:lightRig rig="threePt" dir="t"/>
            </a:scene3d>
            <a:sp3d extrusionH="57150">
              <a:bevelT w="57150" h="38100" prst="artDeco"/>
            </a:sp3d>
          </a:bodyPr>
          <a:lstStyle/>
          <a:p>
            <a:r>
              <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a typeface="Verdana" panose="020B0604030504040204" pitchFamily="34" charset="0"/>
              </a:rPr>
              <a:t>码 制</a:t>
            </a:r>
            <a:endParaRPr lang="zh-CN" altLang="en-US" sz="15000" b="1" dirty="0">
              <a:solidFill>
                <a:schemeClr val="accent1"/>
              </a:solidFill>
              <a:effectLst>
                <a:outerShdw blurRad="60007" dist="200025" dir="15000000" sy="30000" kx="-1800000" algn="bl" rotWithShape="0">
                  <a:prstClr val="black">
                    <a:alpha val="32000"/>
                  </a:prstClr>
                </a:outerShdw>
              </a:effectLst>
              <a:latin typeface="Verdana" panose="020B0604030504040204" pitchFamily="34" charset="0"/>
            </a:endParaRPr>
          </a:p>
        </p:txBody>
      </p:sp>
      <p:sp>
        <p:nvSpPr>
          <p:cNvPr id="2" name="文本框 1">
            <a:extLst>
              <a:ext uri="{FF2B5EF4-FFF2-40B4-BE49-F238E27FC236}">
                <a16:creationId xmlns:a16="http://schemas.microsoft.com/office/drawing/2014/main" id="{5B2310B6-D96F-46D2-A313-BE517FE45D1D}"/>
              </a:ext>
            </a:extLst>
          </p:cNvPr>
          <p:cNvSpPr txBox="1"/>
          <p:nvPr/>
        </p:nvSpPr>
        <p:spPr>
          <a:xfrm>
            <a:off x="5675264" y="314151"/>
            <a:ext cx="728084" cy="1323439"/>
          </a:xfrm>
          <a:prstGeom prst="rect">
            <a:avLst/>
          </a:prstGeom>
          <a:noFill/>
        </p:spPr>
        <p:txBody>
          <a:bodyPr wrap="none" rtlCol="0">
            <a:spAutoFit/>
            <a:scene3d>
              <a:camera prst="orthographicFront"/>
              <a:lightRig rig="threePt" dir="t"/>
            </a:scene3d>
            <a:sp3d extrusionH="57150">
              <a:bevelT w="38100" h="38100"/>
            </a:sp3d>
          </a:bodyPr>
          <a:lstStyle/>
          <a:p>
            <a:r>
              <a:rPr lang="en-US" altLang="zh-CN"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rPr>
              <a:t>3</a:t>
            </a:r>
            <a:endParaRPr lang="zh-CN" altLang="en-US" sz="8000" dirty="0">
              <a:solidFill>
                <a:schemeClr val="accent5">
                  <a:lumMod val="40000"/>
                  <a:lumOff val="60000"/>
                </a:schemeClr>
              </a:solidFill>
              <a:effectLst>
                <a:glow rad="101600">
                  <a:schemeClr val="accent2">
                    <a:satMod val="175000"/>
                    <a:alpha val="40000"/>
                  </a:schemeClr>
                </a:glow>
                <a:outerShdw blurRad="50800" dist="38100" dir="2700000" algn="tl" rotWithShape="0">
                  <a:prstClr val="black">
                    <a:alpha val="40000"/>
                  </a:prstClr>
                </a:outerShdw>
              </a:effectLst>
              <a:latin typeface="Impact" panose="020B0806030902050204" pitchFamily="34" charset="0"/>
            </a:endParaRPr>
          </a:p>
        </p:txBody>
      </p:sp>
      <p:sp>
        <p:nvSpPr>
          <p:cNvPr id="5" name="Slide Number Placeholder 4">
            <a:extLst>
              <a:ext uri="{FF2B5EF4-FFF2-40B4-BE49-F238E27FC236}">
                <a16:creationId xmlns:a16="http://schemas.microsoft.com/office/drawing/2014/main" id="{CDFCA8E0-77EE-484E-90D4-25A7656611AC}"/>
              </a:ext>
            </a:extLst>
          </p:cNvPr>
          <p:cNvSpPr>
            <a:spLocks noGrp="1"/>
          </p:cNvSpPr>
          <p:nvPr>
            <p:ph type="sldNum" sz="quarter" idx="12"/>
          </p:nvPr>
        </p:nvSpPr>
        <p:spPr/>
        <p:txBody>
          <a:bodyPr/>
          <a:lstStyle/>
          <a:p>
            <a:fld id="{EC78E7B1-3FC2-4821-B144-3AA6EF938D0A}" type="slidenum">
              <a:rPr lang="zh-CN" altLang="en-US" smtClean="0"/>
              <a:t>45</a:t>
            </a:fld>
            <a:endParaRPr lang="zh-CN" altLang="en-US" dirty="0"/>
          </a:p>
        </p:txBody>
      </p:sp>
    </p:spTree>
    <p:extLst>
      <p:ext uri="{BB962C8B-B14F-4D97-AF65-F5344CB8AC3E}">
        <p14:creationId xmlns:p14="http://schemas.microsoft.com/office/powerpoint/2010/main" val="3094167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A6C44E-5CA0-48E2-85E3-E9D0A7BD8E10}"/>
              </a:ext>
            </a:extLst>
          </p:cNvPr>
          <p:cNvSpPr/>
          <p:nvPr/>
        </p:nvSpPr>
        <p:spPr>
          <a:xfrm>
            <a:off x="0" y="1966823"/>
            <a:ext cx="12192000" cy="17885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8" name="Rectangle 2"/>
          <p:cNvSpPr>
            <a:spLocks noGrp="1" noChangeArrowheads="1"/>
          </p:cNvSpPr>
          <p:nvPr>
            <p:ph type="title"/>
          </p:nvPr>
        </p:nvSpPr>
        <p:spPr/>
        <p:txBody>
          <a:bodyPr>
            <a:normAutofit/>
          </a:bodyPr>
          <a:lstStyle/>
          <a:p>
            <a:pPr eaLnBrk="1" hangingPunct="1"/>
            <a:r>
              <a:rPr lang="zh-CN" altLang="en-US" sz="4000" dirty="0"/>
              <a:t>常用的二进制码</a:t>
            </a:r>
            <a:endParaRPr lang="en-US" altLang="zh-CN" sz="4000" dirty="0"/>
          </a:p>
        </p:txBody>
      </p:sp>
      <p:sp>
        <p:nvSpPr>
          <p:cNvPr id="3" name="文本框 2">
            <a:extLst>
              <a:ext uri="{FF2B5EF4-FFF2-40B4-BE49-F238E27FC236}">
                <a16:creationId xmlns:a16="http://schemas.microsoft.com/office/drawing/2014/main" id="{58726EDA-EF0E-401D-9359-77074B1AD5EF}"/>
              </a:ext>
            </a:extLst>
          </p:cNvPr>
          <p:cNvSpPr txBox="1"/>
          <p:nvPr/>
        </p:nvSpPr>
        <p:spPr>
          <a:xfrm>
            <a:off x="656890" y="1088453"/>
            <a:ext cx="10878220" cy="523220"/>
          </a:xfrm>
          <a:prstGeom prst="rect">
            <a:avLst/>
          </a:prstGeom>
          <a:noFill/>
        </p:spPr>
        <p:txBody>
          <a:bodyPr wrap="square" rtlCol="0">
            <a:spAutoFit/>
          </a:bodyPr>
          <a:lstStyle/>
          <a:p>
            <a:r>
              <a:rPr lang="zh-CN" altLang="en-US" sz="2800" b="1" dirty="0">
                <a:solidFill>
                  <a:srgbClr val="FF0000"/>
                </a:solidFill>
              </a:rPr>
              <a:t>码</a:t>
            </a:r>
            <a:r>
              <a:rPr lang="zh-CN" altLang="en-US" sz="2400" dirty="0"/>
              <a:t>：</a:t>
            </a:r>
            <a:r>
              <a:rPr lang="zh-CN" altLang="en-US" sz="2800" b="1" dirty="0"/>
              <a:t>数字状态</a:t>
            </a:r>
            <a:r>
              <a:rPr lang="en-US" altLang="zh-CN" sz="2800" b="1" dirty="0"/>
              <a:t>1</a:t>
            </a:r>
            <a:r>
              <a:rPr lang="zh-CN" altLang="en-US" sz="2800" b="1" dirty="0"/>
              <a:t>和</a:t>
            </a:r>
            <a:r>
              <a:rPr lang="en-US" altLang="zh-CN" sz="2800" b="1" dirty="0"/>
              <a:t>0</a:t>
            </a:r>
            <a:r>
              <a:rPr lang="zh-CN" altLang="en-US" sz="2800" b="1" dirty="0"/>
              <a:t>的组合</a:t>
            </a:r>
            <a:r>
              <a:rPr lang="zh-CN" altLang="en-US" sz="2800" dirty="0"/>
              <a:t>。</a:t>
            </a:r>
            <a:r>
              <a:rPr lang="zh-CN" altLang="en-US" sz="2400" dirty="0"/>
              <a:t>用来表示数字、字母、符号等信息，如 </a:t>
            </a:r>
            <a:r>
              <a:rPr lang="en-US" altLang="zh-CN" sz="2400" dirty="0"/>
              <a:t>ASCII</a:t>
            </a:r>
            <a:r>
              <a:rPr lang="zh-CN" altLang="en-US" sz="2400" dirty="0"/>
              <a:t>码。</a:t>
            </a:r>
          </a:p>
        </p:txBody>
      </p:sp>
      <p:sp>
        <p:nvSpPr>
          <p:cNvPr id="4" name="文本框 3">
            <a:extLst>
              <a:ext uri="{FF2B5EF4-FFF2-40B4-BE49-F238E27FC236}">
                <a16:creationId xmlns:a16="http://schemas.microsoft.com/office/drawing/2014/main" id="{A962EAD5-36F8-4B6F-BD91-0D3B29FD0707}"/>
              </a:ext>
            </a:extLst>
          </p:cNvPr>
          <p:cNvSpPr txBox="1"/>
          <p:nvPr/>
        </p:nvSpPr>
        <p:spPr>
          <a:xfrm>
            <a:off x="695192" y="2566758"/>
            <a:ext cx="2954655" cy="461665"/>
          </a:xfrm>
          <a:prstGeom prst="rect">
            <a:avLst/>
          </a:prstGeom>
          <a:noFill/>
        </p:spPr>
        <p:txBody>
          <a:bodyPr wrap="none" rtlCol="0">
            <a:spAutoFit/>
          </a:bodyPr>
          <a:lstStyle/>
          <a:p>
            <a:r>
              <a:rPr lang="zh-CN" altLang="en-US" sz="2400" dirty="0"/>
              <a:t>数字系统中的信息：</a:t>
            </a:r>
          </a:p>
        </p:txBody>
      </p:sp>
      <p:sp>
        <p:nvSpPr>
          <p:cNvPr id="5" name="文本框 4">
            <a:extLst>
              <a:ext uri="{FF2B5EF4-FFF2-40B4-BE49-F238E27FC236}">
                <a16:creationId xmlns:a16="http://schemas.microsoft.com/office/drawing/2014/main" id="{931208E8-77B4-48E7-9686-B2D6F6D25F42}"/>
              </a:ext>
            </a:extLst>
          </p:cNvPr>
          <p:cNvSpPr txBox="1"/>
          <p:nvPr/>
        </p:nvSpPr>
        <p:spPr>
          <a:xfrm>
            <a:off x="3921003" y="2170098"/>
            <a:ext cx="1620957" cy="523220"/>
          </a:xfrm>
          <a:prstGeom prst="rect">
            <a:avLst/>
          </a:prstGeom>
          <a:noFill/>
        </p:spPr>
        <p:txBody>
          <a:bodyPr wrap="none" rtlCol="0">
            <a:spAutoFit/>
          </a:bodyPr>
          <a:lstStyle/>
          <a:p>
            <a:r>
              <a:rPr lang="zh-CN" altLang="en-US" sz="2800" b="1" dirty="0"/>
              <a:t>数字信息</a:t>
            </a:r>
          </a:p>
        </p:txBody>
      </p:sp>
      <p:sp>
        <p:nvSpPr>
          <p:cNvPr id="14" name="文本框 13">
            <a:extLst>
              <a:ext uri="{FF2B5EF4-FFF2-40B4-BE49-F238E27FC236}">
                <a16:creationId xmlns:a16="http://schemas.microsoft.com/office/drawing/2014/main" id="{9F1817BF-20DE-4D37-AF39-10217703015E}"/>
              </a:ext>
            </a:extLst>
          </p:cNvPr>
          <p:cNvSpPr txBox="1"/>
          <p:nvPr/>
        </p:nvSpPr>
        <p:spPr>
          <a:xfrm>
            <a:off x="3896284" y="2949298"/>
            <a:ext cx="1620957" cy="523220"/>
          </a:xfrm>
          <a:prstGeom prst="rect">
            <a:avLst/>
          </a:prstGeom>
          <a:noFill/>
        </p:spPr>
        <p:txBody>
          <a:bodyPr wrap="none" rtlCol="0">
            <a:spAutoFit/>
          </a:bodyPr>
          <a:lstStyle/>
          <a:p>
            <a:r>
              <a:rPr lang="zh-CN" altLang="en-US" sz="2800" b="1" dirty="0"/>
              <a:t>代码信息</a:t>
            </a:r>
          </a:p>
        </p:txBody>
      </p:sp>
      <p:sp>
        <p:nvSpPr>
          <p:cNvPr id="13" name="箭头: 右弧形 12">
            <a:extLst>
              <a:ext uri="{FF2B5EF4-FFF2-40B4-BE49-F238E27FC236}">
                <a16:creationId xmlns:a16="http://schemas.microsoft.com/office/drawing/2014/main" id="{F1948AE9-CBC4-478A-8F21-968688252205}"/>
              </a:ext>
            </a:extLst>
          </p:cNvPr>
          <p:cNvSpPr/>
          <p:nvPr/>
        </p:nvSpPr>
        <p:spPr>
          <a:xfrm>
            <a:off x="5653963" y="2384746"/>
            <a:ext cx="304308" cy="9517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8873592E-DC75-4215-B231-E579B66320D5}"/>
              </a:ext>
            </a:extLst>
          </p:cNvPr>
          <p:cNvSpPr txBox="1"/>
          <p:nvPr/>
        </p:nvSpPr>
        <p:spPr>
          <a:xfrm>
            <a:off x="6070274" y="2566758"/>
            <a:ext cx="1980029" cy="523220"/>
          </a:xfrm>
          <a:prstGeom prst="rect">
            <a:avLst/>
          </a:prstGeom>
          <a:noFill/>
        </p:spPr>
        <p:txBody>
          <a:bodyPr wrap="none" rtlCol="0">
            <a:spAutoFit/>
          </a:bodyPr>
          <a:lstStyle/>
          <a:p>
            <a:r>
              <a:rPr lang="zh-CN" altLang="en-US" sz="2800" dirty="0">
                <a:solidFill>
                  <a:schemeClr val="accent1"/>
                </a:solidFill>
              </a:rPr>
              <a:t>数字化</a:t>
            </a:r>
            <a:r>
              <a:rPr lang="zh-CN" altLang="en-US" sz="2800" b="1" dirty="0">
                <a:solidFill>
                  <a:schemeClr val="accent1"/>
                </a:solidFill>
              </a:rPr>
              <a:t>编码</a:t>
            </a:r>
          </a:p>
        </p:txBody>
      </p:sp>
      <p:sp>
        <p:nvSpPr>
          <p:cNvPr id="22" name="矩形 21">
            <a:extLst>
              <a:ext uri="{FF2B5EF4-FFF2-40B4-BE49-F238E27FC236}">
                <a16:creationId xmlns:a16="http://schemas.microsoft.com/office/drawing/2014/main" id="{D860BBF8-EA16-4ACD-9796-7DFE352F1AC6}"/>
              </a:ext>
            </a:extLst>
          </p:cNvPr>
          <p:cNvSpPr/>
          <p:nvPr/>
        </p:nvSpPr>
        <p:spPr>
          <a:xfrm>
            <a:off x="7788610" y="2612924"/>
            <a:ext cx="3852337" cy="430887"/>
          </a:xfrm>
          <a:prstGeom prst="rect">
            <a:avLst/>
          </a:prstGeom>
        </p:spPr>
        <p:txBody>
          <a:bodyPr wrap="none">
            <a:spAutoFit/>
          </a:bodyPr>
          <a:lstStyle/>
          <a:p>
            <a:r>
              <a:rPr lang="zh-CN" altLang="en-US" sz="2200" dirty="0"/>
              <a:t>（规定一个具体码组的过程）</a:t>
            </a:r>
          </a:p>
        </p:txBody>
      </p:sp>
      <p:sp>
        <p:nvSpPr>
          <p:cNvPr id="20" name="文本框 19">
            <a:extLst>
              <a:ext uri="{FF2B5EF4-FFF2-40B4-BE49-F238E27FC236}">
                <a16:creationId xmlns:a16="http://schemas.microsoft.com/office/drawing/2014/main" id="{1709E770-8002-4885-A727-A762763C1D51}"/>
              </a:ext>
            </a:extLst>
          </p:cNvPr>
          <p:cNvSpPr txBox="1"/>
          <p:nvPr/>
        </p:nvSpPr>
        <p:spPr>
          <a:xfrm>
            <a:off x="1534243" y="4173289"/>
            <a:ext cx="9278071" cy="196566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800" dirty="0"/>
              <a:t>常用</a:t>
            </a:r>
            <a:r>
              <a:rPr lang="en-US" altLang="zh-CN" sz="2800" dirty="0"/>
              <a:t>BCD</a:t>
            </a:r>
            <a:r>
              <a:rPr lang="zh-CN" altLang="en-US" sz="2800" dirty="0"/>
              <a:t>码：</a:t>
            </a:r>
            <a:r>
              <a:rPr lang="en-US" altLang="zh-CN" sz="2800" dirty="0"/>
              <a:t>8421</a:t>
            </a:r>
            <a:r>
              <a:rPr lang="zh-CN" altLang="en-US" sz="2800" dirty="0"/>
              <a:t>码、</a:t>
            </a:r>
            <a:r>
              <a:rPr lang="en-US" altLang="zh-CN" sz="2800" dirty="0"/>
              <a:t>2421</a:t>
            </a:r>
            <a:r>
              <a:rPr lang="zh-CN" altLang="en-US" sz="2800" dirty="0"/>
              <a:t>码、余</a:t>
            </a:r>
            <a:r>
              <a:rPr lang="en-US" altLang="zh-CN" sz="2800" dirty="0"/>
              <a:t>3</a:t>
            </a:r>
            <a:r>
              <a:rPr lang="zh-CN" altLang="en-US" sz="2800" dirty="0"/>
              <a:t>码、</a:t>
            </a:r>
            <a:r>
              <a:rPr lang="en-US" altLang="zh-CN" sz="2800" dirty="0"/>
              <a:t>84-2-1</a:t>
            </a:r>
            <a:r>
              <a:rPr lang="zh-CN" altLang="en-US" sz="2800" dirty="0"/>
              <a:t>码</a:t>
            </a:r>
            <a:r>
              <a:rPr lang="en-US" altLang="zh-CN" sz="2800" dirty="0"/>
              <a:t>……</a:t>
            </a:r>
          </a:p>
          <a:p>
            <a:pPr marL="342900" indent="-342900">
              <a:lnSpc>
                <a:spcPct val="150000"/>
              </a:lnSpc>
              <a:buFont typeface="Arial" panose="020B0604020202020204" pitchFamily="34" charset="0"/>
              <a:buChar char="•"/>
            </a:pPr>
            <a:r>
              <a:rPr lang="en-US" altLang="zh-CN" sz="2800" dirty="0"/>
              <a:t>ASCII</a:t>
            </a:r>
            <a:r>
              <a:rPr lang="zh-CN" altLang="en-US" sz="2800" dirty="0"/>
              <a:t>码</a:t>
            </a:r>
          </a:p>
          <a:p>
            <a:pPr marL="342900" indent="-342900">
              <a:lnSpc>
                <a:spcPct val="150000"/>
              </a:lnSpc>
              <a:buFont typeface="Arial" panose="020B0604020202020204" pitchFamily="34" charset="0"/>
              <a:buChar char="•"/>
            </a:pPr>
            <a:r>
              <a:rPr lang="zh-CN" altLang="en-US" sz="2800" dirty="0"/>
              <a:t>可靠性编码：格雷码、奇偶校验码</a:t>
            </a:r>
            <a:endParaRPr lang="en-US" altLang="zh-CN" sz="2800" dirty="0"/>
          </a:p>
        </p:txBody>
      </p:sp>
      <p:sp>
        <p:nvSpPr>
          <p:cNvPr id="7" name="左大括号 6">
            <a:extLst>
              <a:ext uri="{FF2B5EF4-FFF2-40B4-BE49-F238E27FC236}">
                <a16:creationId xmlns:a16="http://schemas.microsoft.com/office/drawing/2014/main" id="{BF9C8556-70C5-44E7-A90E-BAFA475B4678}"/>
              </a:ext>
            </a:extLst>
          </p:cNvPr>
          <p:cNvSpPr/>
          <p:nvPr/>
        </p:nvSpPr>
        <p:spPr>
          <a:xfrm>
            <a:off x="3649847" y="2351718"/>
            <a:ext cx="172812" cy="1017771"/>
          </a:xfrm>
          <a:prstGeom prst="leftBrace">
            <a:avLst>
              <a:gd name="adj1" fmla="val 4612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Slide Number Placeholder 5">
            <a:extLst>
              <a:ext uri="{FF2B5EF4-FFF2-40B4-BE49-F238E27FC236}">
                <a16:creationId xmlns:a16="http://schemas.microsoft.com/office/drawing/2014/main" id="{EFDC45D7-4735-40C6-BDBE-0246FCB13193}"/>
              </a:ext>
            </a:extLst>
          </p:cNvPr>
          <p:cNvSpPr>
            <a:spLocks noGrp="1"/>
          </p:cNvSpPr>
          <p:nvPr>
            <p:ph type="sldNum" sz="quarter" idx="12"/>
          </p:nvPr>
        </p:nvSpPr>
        <p:spPr/>
        <p:txBody>
          <a:bodyPr/>
          <a:lstStyle/>
          <a:p>
            <a:fld id="{EC78E7B1-3FC2-4821-B144-3AA6EF938D0A}" type="slidenum">
              <a:rPr lang="zh-CN" altLang="en-US" sz="1400" b="1" smtClean="0"/>
              <a:pPr/>
              <a:t>46</a:t>
            </a:fld>
            <a:r>
              <a:rPr lang="zh-CN" altLang="en-US"/>
              <a:t> </a:t>
            </a:r>
            <a:r>
              <a:rPr lang="en-US" altLang="zh-CN"/>
              <a:t>/ 56</a:t>
            </a:r>
            <a:endParaRPr lang="zh-CN" altLang="en-US" dirty="0"/>
          </a:p>
        </p:txBody>
      </p:sp>
    </p:spTree>
    <p:extLst>
      <p:ext uri="{BB962C8B-B14F-4D97-AF65-F5344CB8AC3E}">
        <p14:creationId xmlns:p14="http://schemas.microsoft.com/office/powerpoint/2010/main" val="2195946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rmAutofit/>
          </a:bodyPr>
          <a:lstStyle/>
          <a:p>
            <a:r>
              <a:rPr lang="en-US" altLang="zh-CN" sz="4000" spc="0" dirty="0"/>
              <a:t>BCD</a:t>
            </a:r>
            <a:r>
              <a:rPr lang="zh-CN" altLang="en-US" sz="4000" spc="0" dirty="0"/>
              <a:t>码</a:t>
            </a:r>
            <a:r>
              <a:rPr lang="zh-CN" altLang="en-US" sz="4000" b="1" spc="0" dirty="0"/>
              <a:t>   </a:t>
            </a:r>
            <a:r>
              <a:rPr lang="en-US" altLang="zh-CN" sz="2800" b="1" spc="0" dirty="0">
                <a:solidFill>
                  <a:schemeClr val="bg1">
                    <a:lumMod val="50000"/>
                  </a:schemeClr>
                </a:solidFill>
              </a:rPr>
              <a:t>B</a:t>
            </a:r>
            <a:r>
              <a:rPr lang="en-US" altLang="zh-CN" sz="2800" spc="0" dirty="0">
                <a:solidFill>
                  <a:schemeClr val="bg1">
                    <a:lumMod val="50000"/>
                  </a:schemeClr>
                </a:solidFill>
              </a:rPr>
              <a:t>inary </a:t>
            </a:r>
            <a:r>
              <a:rPr lang="en-US" altLang="zh-CN" sz="2800" b="1" spc="0" dirty="0">
                <a:solidFill>
                  <a:schemeClr val="bg1">
                    <a:lumMod val="50000"/>
                  </a:schemeClr>
                </a:solidFill>
              </a:rPr>
              <a:t>C</a:t>
            </a:r>
            <a:r>
              <a:rPr lang="en-US" altLang="zh-CN" sz="2800" spc="0" dirty="0">
                <a:solidFill>
                  <a:schemeClr val="bg1">
                    <a:lumMod val="50000"/>
                  </a:schemeClr>
                </a:solidFill>
              </a:rPr>
              <a:t>oded </a:t>
            </a:r>
            <a:r>
              <a:rPr lang="en-US" altLang="zh-CN" sz="2800" b="1" spc="0" dirty="0">
                <a:solidFill>
                  <a:schemeClr val="bg1">
                    <a:lumMod val="50000"/>
                  </a:schemeClr>
                </a:solidFill>
              </a:rPr>
              <a:t>D</a:t>
            </a:r>
            <a:r>
              <a:rPr lang="en-US" altLang="zh-CN" sz="2800" spc="0" dirty="0">
                <a:solidFill>
                  <a:schemeClr val="bg1">
                    <a:lumMod val="50000"/>
                  </a:schemeClr>
                </a:solidFill>
              </a:rPr>
              <a:t>ecimal</a:t>
            </a:r>
            <a:endParaRPr lang="zh-CN" altLang="en-US" sz="3600" spc="0" dirty="0">
              <a:solidFill>
                <a:schemeClr val="bg1">
                  <a:lumMod val="50000"/>
                </a:schemeClr>
              </a:solidFill>
            </a:endParaRP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1763291684"/>
              </p:ext>
            </p:extLst>
          </p:nvPr>
        </p:nvGraphicFramePr>
        <p:xfrm>
          <a:off x="0" y="899999"/>
          <a:ext cx="5252393" cy="5958342"/>
        </p:xfrm>
        <a:graphic>
          <a:graphicData uri="http://schemas.openxmlformats.org/drawingml/2006/table">
            <a:tbl>
              <a:tblPr firstRow="1" firstCol="1" bandRow="1">
                <a:tableStyleId>{7DF18680-E054-41AD-8BC1-D1AEF772440D}</a:tableStyleId>
              </a:tblPr>
              <a:tblGrid>
                <a:gridCol w="1315959">
                  <a:extLst>
                    <a:ext uri="{9D8B030D-6E8A-4147-A177-3AD203B41FA5}">
                      <a16:colId xmlns:a16="http://schemas.microsoft.com/office/drawing/2014/main" val="20000"/>
                    </a:ext>
                  </a:extLst>
                </a:gridCol>
                <a:gridCol w="2528930">
                  <a:extLst>
                    <a:ext uri="{9D8B030D-6E8A-4147-A177-3AD203B41FA5}">
                      <a16:colId xmlns:a16="http://schemas.microsoft.com/office/drawing/2014/main" val="2694066874"/>
                    </a:ext>
                  </a:extLst>
                </a:gridCol>
                <a:gridCol w="1407504">
                  <a:extLst>
                    <a:ext uri="{9D8B030D-6E8A-4147-A177-3AD203B41FA5}">
                      <a16:colId xmlns:a16="http://schemas.microsoft.com/office/drawing/2014/main" val="20001"/>
                    </a:ext>
                  </a:extLst>
                </a:gridCol>
              </a:tblGrid>
              <a:tr h="458334">
                <a:tc>
                  <a:txBody>
                    <a:bodyPr/>
                    <a:lstStyle/>
                    <a:p>
                      <a:pPr algn="ctr" fontAlgn="ctr"/>
                      <a:r>
                        <a:rPr lang="zh-CN" altLang="en-US" sz="2200" u="none" strike="noStrike" dirty="0">
                          <a:effectLst/>
                        </a:rPr>
                        <a:t>十进制数</a:t>
                      </a:r>
                      <a:endParaRPr lang="zh-CN" altLang="en-US" sz="2200" b="0" i="0" u="none" strike="noStrike" dirty="0">
                        <a:solidFill>
                          <a:srgbClr val="000000"/>
                        </a:solidFill>
                        <a:effectLst/>
                        <a:latin typeface="楷体" pitchFamily="49" charset="-122"/>
                        <a:ea typeface="楷体" pitchFamily="49" charset="-122"/>
                      </a:endParaRPr>
                    </a:p>
                  </a:txBody>
                  <a:tcPr marL="9525" marR="9525" marT="9525" marB="0" anchor="ctr"/>
                </a:tc>
                <a:tc>
                  <a:txBody>
                    <a:bodyPr/>
                    <a:lstStyle/>
                    <a:p>
                      <a:pPr algn="ctr" fontAlgn="ctr"/>
                      <a:r>
                        <a:rPr lang="zh-CN" altLang="en-US" sz="2200" b="0" u="none" strike="noStrike" dirty="0">
                          <a:effectLst/>
                        </a:rPr>
                        <a:t>一位热键码</a:t>
                      </a:r>
                      <a:endParaRPr lang="zh-CN" altLang="en-US" sz="2200" b="0" i="0" u="none" strike="noStrike" dirty="0">
                        <a:solidFill>
                          <a:srgbClr val="000000"/>
                        </a:solidFill>
                        <a:effectLst/>
                        <a:latin typeface="宋体"/>
                      </a:endParaRPr>
                    </a:p>
                  </a:txBody>
                  <a:tcPr marL="9525" marR="9525" marT="9525" marB="0" anchor="ctr"/>
                </a:tc>
                <a:tc>
                  <a:txBody>
                    <a:bodyPr/>
                    <a:lstStyle/>
                    <a:p>
                      <a:pPr algn="ctr" fontAlgn="ctr"/>
                      <a:r>
                        <a:rPr lang="en-US" sz="2200" u="none" strike="noStrike" dirty="0">
                          <a:effectLst/>
                        </a:rPr>
                        <a:t>BCD</a:t>
                      </a:r>
                      <a:r>
                        <a:rPr lang="zh-CN" altLang="en-US" sz="2200" u="none" strike="noStrike" dirty="0">
                          <a:effectLst/>
                        </a:rPr>
                        <a:t>码</a:t>
                      </a:r>
                      <a:endParaRPr lang="zh-CN" altLang="en-US" sz="2200" b="0" i="0" u="none" strike="noStrike" dirty="0">
                        <a:solidFill>
                          <a:srgbClr val="000000"/>
                        </a:solidFill>
                        <a:effectLst/>
                        <a:latin typeface="楷体" pitchFamily="49" charset="-122"/>
                        <a:ea typeface="楷体" pitchFamily="49" charset="-122"/>
                      </a:endParaRPr>
                    </a:p>
                  </a:txBody>
                  <a:tcPr marL="9525" marR="9525" marT="9525" marB="0" anchor="ctr"/>
                </a:tc>
                <a:extLst>
                  <a:ext uri="{0D108BD9-81ED-4DB2-BD59-A6C34878D82A}">
                    <a16:rowId xmlns:a16="http://schemas.microsoft.com/office/drawing/2014/main" val="10000"/>
                  </a:ext>
                </a:extLst>
              </a:tr>
              <a:tr h="458334">
                <a:tc>
                  <a:txBody>
                    <a:bodyPr/>
                    <a:lstStyle/>
                    <a:p>
                      <a:pPr algn="ctr" fontAlgn="ctr"/>
                      <a:r>
                        <a:rPr lang="en-US" altLang="zh-CN" sz="2200" u="none" strike="noStrike" dirty="0">
                          <a:effectLst/>
                        </a:rPr>
                        <a:t>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00000 0000</a:t>
                      </a:r>
                      <a:r>
                        <a:rPr lang="en-US" altLang="zh-CN" sz="2200" b="1" u="none" strike="noStrike" dirty="0">
                          <a:solidFill>
                            <a:srgbClr val="FF0000"/>
                          </a:solidFill>
                          <a:effectLst/>
                        </a:rPr>
                        <a:t>1</a:t>
                      </a:r>
                      <a:endParaRPr lang="en-US" altLang="zh-CN" sz="2200" b="1" i="0" u="none" strike="noStrike" dirty="0">
                        <a:solidFill>
                          <a:srgbClr val="FF0000"/>
                        </a:solidFill>
                        <a:effectLst/>
                        <a:latin typeface="宋体"/>
                      </a:endParaRPr>
                    </a:p>
                  </a:txBody>
                  <a:tcPr marL="9525" marR="9525" marT="9525" marB="0" anchor="ctr"/>
                </a:tc>
                <a:tc>
                  <a:txBody>
                    <a:bodyPr/>
                    <a:lstStyle/>
                    <a:p>
                      <a:pPr algn="ctr" fontAlgn="ctr"/>
                      <a:r>
                        <a:rPr lang="en-US" altLang="zh-CN" sz="2200" u="none" strike="noStrike" dirty="0">
                          <a:effectLst/>
                        </a:rPr>
                        <a:t>000</a:t>
                      </a:r>
                      <a:r>
                        <a:rPr lang="en-US" altLang="zh-CN" sz="2200" b="1" u="none" strike="noStrike" dirty="0">
                          <a:solidFill>
                            <a:srgbClr val="FF0000"/>
                          </a:solidFill>
                          <a:effectLst/>
                        </a:rPr>
                        <a:t>0</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1"/>
                  </a:ext>
                </a:extLst>
              </a:tr>
              <a:tr h="458334">
                <a:tc>
                  <a:txBody>
                    <a:bodyPr/>
                    <a:lstStyle/>
                    <a:p>
                      <a:pPr algn="ctr" fontAlgn="ctr"/>
                      <a:r>
                        <a:rPr lang="en-US" altLang="zh-CN" sz="2200" u="none" strike="noStrike" dirty="0">
                          <a:effectLst/>
                        </a:rPr>
                        <a:t>1</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00000 000</a:t>
                      </a:r>
                      <a:r>
                        <a:rPr lang="en-US" altLang="zh-CN" sz="2200" b="1" u="none" strike="noStrike" dirty="0">
                          <a:solidFill>
                            <a:srgbClr val="FF0000"/>
                          </a:solidFill>
                          <a:effectLst/>
                        </a:rPr>
                        <a:t>1</a:t>
                      </a:r>
                      <a:r>
                        <a:rPr lang="en-US" altLang="zh-CN" sz="2200" u="none" strike="noStrike" dirty="0">
                          <a:effectLst/>
                        </a:rPr>
                        <a:t>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a:t>
                      </a:r>
                      <a:r>
                        <a:rPr lang="en-US" altLang="zh-CN" sz="2200" b="1" u="none" strike="noStrike" dirty="0">
                          <a:solidFill>
                            <a:srgbClr val="FF0000"/>
                          </a:solidFill>
                          <a:effectLst/>
                        </a:rPr>
                        <a:t>1</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2"/>
                  </a:ext>
                </a:extLst>
              </a:tr>
              <a:tr h="458334">
                <a:tc>
                  <a:txBody>
                    <a:bodyPr/>
                    <a:lstStyle/>
                    <a:p>
                      <a:pPr algn="ctr" fontAlgn="ctr"/>
                      <a:r>
                        <a:rPr lang="en-US" altLang="zh-CN" sz="2200" u="none" strike="noStrike">
                          <a:effectLst/>
                        </a:rPr>
                        <a:t>2</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00000 00</a:t>
                      </a:r>
                      <a:r>
                        <a:rPr lang="en-US" altLang="zh-CN" sz="2200" b="1" u="none" strike="noStrike" dirty="0">
                          <a:solidFill>
                            <a:srgbClr val="FF0000"/>
                          </a:solidFill>
                          <a:effectLst/>
                        </a:rPr>
                        <a:t>1</a:t>
                      </a:r>
                      <a:r>
                        <a:rPr lang="en-US" altLang="zh-CN" sz="2200" u="none" strike="noStrike" dirty="0">
                          <a:effectLst/>
                        </a:rPr>
                        <a:t>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a:t>
                      </a:r>
                      <a:r>
                        <a:rPr lang="en-US" altLang="zh-CN" sz="2200" b="1" u="none" strike="noStrike" dirty="0">
                          <a:solidFill>
                            <a:srgbClr val="FF0000"/>
                          </a:solidFill>
                          <a:effectLst/>
                        </a:rPr>
                        <a:t>10</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3"/>
                  </a:ext>
                </a:extLst>
              </a:tr>
              <a:tr h="458334">
                <a:tc>
                  <a:txBody>
                    <a:bodyPr/>
                    <a:lstStyle/>
                    <a:p>
                      <a:pPr algn="ctr" fontAlgn="ctr"/>
                      <a:r>
                        <a:rPr lang="en-US" altLang="zh-CN" sz="2200" u="none" strike="noStrike">
                          <a:effectLst/>
                        </a:rPr>
                        <a:t>3</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00000 0</a:t>
                      </a:r>
                      <a:r>
                        <a:rPr lang="en-US" altLang="zh-CN" sz="2200" b="1" u="none" strike="noStrike" dirty="0">
                          <a:solidFill>
                            <a:srgbClr val="FF0000"/>
                          </a:solidFill>
                          <a:effectLst/>
                        </a:rPr>
                        <a:t>1</a:t>
                      </a:r>
                      <a:r>
                        <a:rPr lang="en-US" altLang="zh-CN" sz="2200" u="none" strike="noStrike" dirty="0">
                          <a:effectLst/>
                        </a:rPr>
                        <a:t>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a:t>
                      </a:r>
                      <a:r>
                        <a:rPr lang="en-US" altLang="zh-CN" sz="2200" b="1" u="none" strike="noStrike" dirty="0">
                          <a:solidFill>
                            <a:srgbClr val="FF0000"/>
                          </a:solidFill>
                          <a:effectLst/>
                        </a:rPr>
                        <a:t>11</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4"/>
                  </a:ext>
                </a:extLst>
              </a:tr>
              <a:tr h="458334">
                <a:tc>
                  <a:txBody>
                    <a:bodyPr/>
                    <a:lstStyle/>
                    <a:p>
                      <a:pPr algn="ctr" fontAlgn="ctr"/>
                      <a:r>
                        <a:rPr lang="en-US" altLang="zh-CN" sz="2200" u="none" strike="noStrike">
                          <a:effectLst/>
                        </a:rPr>
                        <a:t>4</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00000 </a:t>
                      </a:r>
                      <a:r>
                        <a:rPr lang="en-US" altLang="zh-CN" sz="2200" b="1" u="none" strike="noStrike" dirty="0">
                          <a:solidFill>
                            <a:srgbClr val="FF0000"/>
                          </a:solidFill>
                          <a:effectLst/>
                        </a:rPr>
                        <a:t>1</a:t>
                      </a:r>
                      <a:r>
                        <a:rPr lang="en-US" altLang="zh-CN" sz="2200" u="none" strike="noStrike" dirty="0">
                          <a:effectLst/>
                        </a:rPr>
                        <a:t>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a:t>
                      </a:r>
                      <a:r>
                        <a:rPr lang="en-US" altLang="zh-CN" sz="2200" b="1" u="none" strike="noStrike" dirty="0">
                          <a:solidFill>
                            <a:srgbClr val="FF0000"/>
                          </a:solidFill>
                          <a:effectLst/>
                        </a:rPr>
                        <a:t>100</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5"/>
                  </a:ext>
                </a:extLst>
              </a:tr>
              <a:tr h="458334">
                <a:tc>
                  <a:txBody>
                    <a:bodyPr/>
                    <a:lstStyle/>
                    <a:p>
                      <a:pPr algn="ctr" fontAlgn="ctr"/>
                      <a:r>
                        <a:rPr lang="en-US" altLang="zh-CN" sz="2200" u="none" strike="noStrike">
                          <a:effectLst/>
                        </a:rPr>
                        <a:t>5</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0000</a:t>
                      </a:r>
                      <a:r>
                        <a:rPr lang="en-US" altLang="zh-CN" sz="2200" b="1" u="none" strike="noStrike" dirty="0">
                          <a:solidFill>
                            <a:srgbClr val="FF0000"/>
                          </a:solidFill>
                          <a:effectLst/>
                        </a:rPr>
                        <a:t>1</a:t>
                      </a:r>
                      <a:r>
                        <a:rPr lang="en-US" altLang="zh-CN" sz="2200" u="none" strike="noStrike" dirty="0">
                          <a:effectLst/>
                        </a:rPr>
                        <a:t> 00000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a:t>
                      </a:r>
                      <a:r>
                        <a:rPr lang="en-US" altLang="zh-CN" sz="2200" b="1" u="none" strike="noStrike" dirty="0">
                          <a:solidFill>
                            <a:srgbClr val="FF0000"/>
                          </a:solidFill>
                          <a:effectLst/>
                        </a:rPr>
                        <a:t>101</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6"/>
                  </a:ext>
                </a:extLst>
              </a:tr>
              <a:tr h="458334">
                <a:tc>
                  <a:txBody>
                    <a:bodyPr/>
                    <a:lstStyle/>
                    <a:p>
                      <a:pPr algn="ctr" fontAlgn="ctr"/>
                      <a:r>
                        <a:rPr lang="en-US" altLang="zh-CN" sz="2200" u="none" strike="noStrike">
                          <a:effectLst/>
                        </a:rPr>
                        <a:t>6</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000</a:t>
                      </a:r>
                      <a:r>
                        <a:rPr lang="en-US" altLang="zh-CN" sz="2200" b="1" u="none" strike="noStrike" dirty="0">
                          <a:solidFill>
                            <a:srgbClr val="FF0000"/>
                          </a:solidFill>
                          <a:effectLst/>
                        </a:rPr>
                        <a:t>1</a:t>
                      </a:r>
                      <a:r>
                        <a:rPr lang="en-US" altLang="zh-CN" sz="2200" u="none" strike="noStrike" dirty="0">
                          <a:effectLst/>
                        </a:rPr>
                        <a:t>0 00000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a:t>
                      </a:r>
                      <a:r>
                        <a:rPr lang="en-US" altLang="zh-CN" sz="2200" b="1" u="none" strike="noStrike" dirty="0">
                          <a:solidFill>
                            <a:srgbClr val="FF0000"/>
                          </a:solidFill>
                          <a:effectLst/>
                        </a:rPr>
                        <a:t>110</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7"/>
                  </a:ext>
                </a:extLst>
              </a:tr>
              <a:tr h="458334">
                <a:tc>
                  <a:txBody>
                    <a:bodyPr/>
                    <a:lstStyle/>
                    <a:p>
                      <a:pPr algn="ctr" fontAlgn="ctr"/>
                      <a:r>
                        <a:rPr lang="en-US" altLang="zh-CN" sz="2200" u="none" strike="noStrike" dirty="0">
                          <a:effectLst/>
                        </a:rPr>
                        <a:t>7</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00</a:t>
                      </a:r>
                      <a:r>
                        <a:rPr lang="en-US" altLang="zh-CN" sz="2200" b="1" u="none" strike="noStrike" dirty="0">
                          <a:solidFill>
                            <a:srgbClr val="FF0000"/>
                          </a:solidFill>
                          <a:effectLst/>
                        </a:rPr>
                        <a:t>1</a:t>
                      </a:r>
                      <a:r>
                        <a:rPr lang="en-US" altLang="zh-CN" sz="2200" u="none" strike="noStrike" dirty="0">
                          <a:effectLst/>
                        </a:rPr>
                        <a:t>00 00000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a:t>
                      </a:r>
                      <a:r>
                        <a:rPr lang="en-US" altLang="zh-CN" sz="2200" b="1" u="none" strike="noStrike" dirty="0">
                          <a:solidFill>
                            <a:srgbClr val="FF0000"/>
                          </a:solidFill>
                          <a:effectLst/>
                        </a:rPr>
                        <a:t>111</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8"/>
                  </a:ext>
                </a:extLst>
              </a:tr>
              <a:tr h="458334">
                <a:tc>
                  <a:txBody>
                    <a:bodyPr/>
                    <a:lstStyle/>
                    <a:p>
                      <a:pPr algn="ctr" fontAlgn="ctr"/>
                      <a:r>
                        <a:rPr lang="en-US" altLang="zh-CN" sz="2200" u="none" strike="noStrike">
                          <a:effectLst/>
                        </a:rPr>
                        <a:t>8</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u="none" strike="noStrike" dirty="0">
                          <a:effectLst/>
                        </a:rPr>
                        <a:t>0</a:t>
                      </a:r>
                      <a:r>
                        <a:rPr lang="en-US" altLang="zh-CN" sz="2200" b="1" u="none" strike="noStrike" dirty="0">
                          <a:solidFill>
                            <a:srgbClr val="FF0000"/>
                          </a:solidFill>
                          <a:effectLst/>
                        </a:rPr>
                        <a:t>1</a:t>
                      </a:r>
                      <a:r>
                        <a:rPr lang="en-US" altLang="zh-CN" sz="2200" u="none" strike="noStrike" dirty="0">
                          <a:effectLst/>
                        </a:rPr>
                        <a:t>000 00000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b="1" u="none" strike="noStrike" dirty="0">
                          <a:solidFill>
                            <a:srgbClr val="FF0000"/>
                          </a:solidFill>
                          <a:effectLst/>
                        </a:rPr>
                        <a:t>1000</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09"/>
                  </a:ext>
                </a:extLst>
              </a:tr>
              <a:tr h="458334">
                <a:tc>
                  <a:txBody>
                    <a:bodyPr/>
                    <a:lstStyle/>
                    <a:p>
                      <a:pPr algn="ctr" fontAlgn="ctr"/>
                      <a:r>
                        <a:rPr lang="en-US" altLang="zh-CN" sz="2200" u="none" strike="noStrike">
                          <a:effectLst/>
                        </a:rPr>
                        <a:t>9</a:t>
                      </a:r>
                      <a:endParaRPr lang="en-US" altLang="zh-CN" sz="2200" b="0" i="0" u="none" strike="noStrike">
                        <a:solidFill>
                          <a:srgbClr val="000000"/>
                        </a:solidFill>
                        <a:effectLst/>
                        <a:latin typeface="宋体"/>
                      </a:endParaRPr>
                    </a:p>
                  </a:txBody>
                  <a:tcPr marL="9525" marR="9525" marT="9525" marB="0" anchor="ctr"/>
                </a:tc>
                <a:tc>
                  <a:txBody>
                    <a:bodyPr/>
                    <a:lstStyle/>
                    <a:p>
                      <a:pPr algn="ctr" fontAlgn="ctr"/>
                      <a:r>
                        <a:rPr lang="en-US" altLang="zh-CN" sz="2200" b="1" u="none" strike="noStrike" dirty="0">
                          <a:solidFill>
                            <a:srgbClr val="FF0000"/>
                          </a:solidFill>
                          <a:effectLst/>
                        </a:rPr>
                        <a:t>1</a:t>
                      </a:r>
                      <a:r>
                        <a:rPr lang="en-US" altLang="zh-CN" sz="2200" u="none" strike="noStrike" dirty="0">
                          <a:effectLst/>
                        </a:rPr>
                        <a:t>0000 00000</a:t>
                      </a: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r>
                        <a:rPr lang="en-US" altLang="zh-CN" sz="2200" b="1" u="none" strike="noStrike" dirty="0">
                          <a:solidFill>
                            <a:srgbClr val="FF0000"/>
                          </a:solidFill>
                          <a:effectLst/>
                        </a:rPr>
                        <a:t>1001</a:t>
                      </a: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10010"/>
                  </a:ext>
                </a:extLst>
              </a:tr>
              <a:tr h="458334">
                <a:tc>
                  <a:txBody>
                    <a:bodyPr/>
                    <a:lstStyle/>
                    <a:p>
                      <a:pPr algn="ctr" fontAlgn="ctr"/>
                      <a:r>
                        <a:rPr lang="en-US" altLang="zh-CN" sz="2200" b="0" u="none" strike="noStrike" dirty="0">
                          <a:solidFill>
                            <a:schemeClr val="tx1">
                              <a:lumMod val="65000"/>
                              <a:lumOff val="35000"/>
                            </a:schemeClr>
                          </a:solidFill>
                          <a:effectLst/>
                        </a:rPr>
                        <a:t>10</a:t>
                      </a:r>
                      <a:endParaRPr lang="en-US" altLang="zh-CN" sz="2200" b="0" i="0" u="none" strike="noStrike" dirty="0">
                        <a:solidFill>
                          <a:schemeClr val="tx1">
                            <a:lumMod val="65000"/>
                            <a:lumOff val="35000"/>
                          </a:schemeClr>
                        </a:solidFill>
                        <a:effectLst/>
                        <a:latin typeface="宋体"/>
                      </a:endParaRPr>
                    </a:p>
                  </a:txBody>
                  <a:tcPr marL="9525" marR="9525" marT="9525" marB="0" anchor="ctr"/>
                </a:tc>
                <a:tc>
                  <a:txBody>
                    <a:bodyPr/>
                    <a:lstStyle/>
                    <a:p>
                      <a:pPr algn="ctr" fontAlgn="ct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3617156128"/>
                  </a:ext>
                </a:extLst>
              </a:tr>
              <a:tr h="458334">
                <a:tc>
                  <a:txBody>
                    <a:bodyPr/>
                    <a:lstStyle/>
                    <a:p>
                      <a:pPr algn="ctr" fontAlgn="ctr"/>
                      <a:r>
                        <a:rPr lang="en-US" altLang="zh-CN" sz="2200" b="0" u="none" strike="noStrike" dirty="0">
                          <a:solidFill>
                            <a:schemeClr val="tx1">
                              <a:lumMod val="65000"/>
                              <a:lumOff val="35000"/>
                            </a:schemeClr>
                          </a:solidFill>
                          <a:effectLst/>
                        </a:rPr>
                        <a:t>11</a:t>
                      </a:r>
                      <a:endParaRPr lang="en-US" altLang="zh-CN" sz="2200" b="0" i="0" u="none" strike="noStrike" dirty="0">
                        <a:solidFill>
                          <a:schemeClr val="tx1">
                            <a:lumMod val="65000"/>
                            <a:lumOff val="35000"/>
                          </a:schemeClr>
                        </a:solidFill>
                        <a:effectLst/>
                        <a:latin typeface="宋体"/>
                      </a:endParaRPr>
                    </a:p>
                  </a:txBody>
                  <a:tcPr marL="9525" marR="9525" marT="9525" marB="0" anchor="ctr"/>
                </a:tc>
                <a:tc>
                  <a:txBody>
                    <a:bodyPr/>
                    <a:lstStyle/>
                    <a:p>
                      <a:pPr algn="ctr" fontAlgn="ctr"/>
                      <a:endParaRPr lang="en-US" altLang="zh-CN" sz="2200" b="0" i="0" u="none" strike="noStrike" dirty="0">
                        <a:solidFill>
                          <a:srgbClr val="000000"/>
                        </a:solidFill>
                        <a:effectLst/>
                        <a:latin typeface="宋体"/>
                      </a:endParaRPr>
                    </a:p>
                  </a:txBody>
                  <a:tcPr marL="9525" marR="9525" marT="9525" marB="0" anchor="ctr"/>
                </a:tc>
                <a:tc>
                  <a:txBody>
                    <a:bodyPr/>
                    <a:lstStyle/>
                    <a:p>
                      <a:pPr algn="ctr" fontAlgn="ctr"/>
                      <a:endParaRPr lang="en-US" altLang="zh-CN" sz="2200" b="1" i="0" u="none" strike="noStrike" dirty="0">
                        <a:solidFill>
                          <a:srgbClr val="FF0000"/>
                        </a:solidFill>
                        <a:effectLst/>
                        <a:latin typeface="宋体"/>
                      </a:endParaRPr>
                    </a:p>
                  </a:txBody>
                  <a:tcPr marL="9525" marR="9525" marT="9525" marB="0" anchor="ctr"/>
                </a:tc>
                <a:extLst>
                  <a:ext uri="{0D108BD9-81ED-4DB2-BD59-A6C34878D82A}">
                    <a16:rowId xmlns:a16="http://schemas.microsoft.com/office/drawing/2014/main" val="2861525184"/>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6226875" y="2925176"/>
                <a:ext cx="470648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a:rPr>
                                <m:t>185</m:t>
                              </m:r>
                            </m:e>
                          </m:d>
                        </m:e>
                        <m:sub>
                          <m:r>
                            <a:rPr lang="en-US" altLang="zh-CN" sz="2400" i="1">
                              <a:latin typeface="Cambria Math"/>
                            </a:rPr>
                            <m:t>10</m:t>
                          </m:r>
                        </m:sub>
                      </m:sSub>
                      <m:r>
                        <a:rPr lang="en-US" altLang="zh-CN" sz="2400" i="1">
                          <a:latin typeface="Cambria Math"/>
                        </a:rPr>
                        <m:t>=</m:t>
                      </m:r>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a:rPr>
                                <m:t>0001</m:t>
                              </m:r>
                              <m:r>
                                <a:rPr lang="en-US" altLang="zh-CN" sz="2400" b="0" i="1" smtClean="0">
                                  <a:latin typeface="Cambria Math" panose="02040503050406030204" pitchFamily="18" charset="0"/>
                                </a:rPr>
                                <m:t>_</m:t>
                              </m:r>
                              <m:r>
                                <a:rPr lang="en-US" altLang="zh-CN" sz="2400" i="1">
                                  <a:latin typeface="Cambria Math"/>
                                </a:rPr>
                                <m:t>1000</m:t>
                              </m:r>
                              <m:r>
                                <a:rPr lang="en-US" altLang="zh-CN" sz="2400" b="0" i="1" smtClean="0">
                                  <a:latin typeface="Cambria Math" panose="02040503050406030204" pitchFamily="18" charset="0"/>
                                </a:rPr>
                                <m:t>_</m:t>
                              </m:r>
                              <m:r>
                                <a:rPr lang="en-US" altLang="zh-CN" sz="2400" i="1">
                                  <a:latin typeface="Cambria Math"/>
                                </a:rPr>
                                <m:t>0101</m:t>
                              </m:r>
                            </m:e>
                          </m:d>
                        </m:e>
                        <m:sub>
                          <m:r>
                            <a:rPr lang="en-US" altLang="zh-CN" sz="2400" b="1" i="1" smtClean="0">
                              <a:solidFill>
                                <a:srgbClr val="FF0000"/>
                              </a:solidFill>
                              <a:latin typeface="Cambria Math"/>
                            </a:rPr>
                            <m:t>𝑩𝑪𝑫</m:t>
                          </m:r>
                        </m:sub>
                      </m:sSub>
                    </m:oMath>
                  </m:oMathPara>
                </a14:m>
                <a:endParaRPr lang="zh-CN"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6226875" y="2925176"/>
                <a:ext cx="4706481" cy="461665"/>
              </a:xfrm>
              <a:prstGeom prst="rect">
                <a:avLst/>
              </a:prstGeom>
              <a:blipFill>
                <a:blip r:embed="rId4"/>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226875" y="3515589"/>
                <a:ext cx="344171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a:rPr>
                                <m:t>185</m:t>
                              </m:r>
                            </m:e>
                          </m:d>
                        </m:e>
                        <m:sub>
                          <m:r>
                            <a:rPr lang="en-US" altLang="zh-CN" sz="2400" i="1">
                              <a:latin typeface="Cambria Math"/>
                            </a:rPr>
                            <m:t>10</m:t>
                          </m:r>
                        </m:sub>
                      </m:sSub>
                      <m:r>
                        <a:rPr lang="en-US" altLang="zh-CN" sz="2400" i="1">
                          <a:latin typeface="Cambria Math"/>
                        </a:rPr>
                        <m:t>=</m:t>
                      </m:r>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a:rPr>
                                <m:t>10111001</m:t>
                              </m:r>
                            </m:e>
                          </m:d>
                        </m:e>
                        <m:sub>
                          <m:r>
                            <a:rPr lang="en-US" altLang="zh-CN" sz="2400" b="1" i="1">
                              <a:latin typeface="Cambria Math"/>
                            </a:rPr>
                            <m:t>𝟐</m:t>
                          </m:r>
                        </m:sub>
                      </m:sSub>
                    </m:oMath>
                  </m:oMathPara>
                </a14:m>
                <a:endParaRPr lang="zh-CN" alt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6226875" y="3515589"/>
                <a:ext cx="3441711" cy="461665"/>
              </a:xfrm>
              <a:prstGeom prst="rect">
                <a:avLst/>
              </a:prstGeom>
              <a:blipFill>
                <a:blip r:embed="rId5"/>
                <a:stretch>
                  <a:fillRect b="-2667"/>
                </a:stretch>
              </a:blipFill>
            </p:spPr>
            <p:txBody>
              <a:bodyPr/>
              <a:lstStyle/>
              <a:p>
                <a:r>
                  <a:rPr lang="zh-CN" altLang="en-US">
                    <a:noFill/>
                  </a:rPr>
                  <a:t> </a:t>
                </a:r>
              </a:p>
            </p:txBody>
          </p:sp>
        </mc:Fallback>
      </mc:AlternateContent>
      <p:sp>
        <p:nvSpPr>
          <p:cNvPr id="9" name="TextBox 8"/>
          <p:cNvSpPr txBox="1"/>
          <p:nvPr/>
        </p:nvSpPr>
        <p:spPr>
          <a:xfrm>
            <a:off x="5574392" y="954623"/>
            <a:ext cx="6537201" cy="1698029"/>
          </a:xfrm>
          <a:prstGeom prst="rect">
            <a:avLst/>
          </a:prstGeom>
          <a:noFill/>
        </p:spPr>
        <p:txBody>
          <a:bodyPr wrap="square" rtlCol="0">
            <a:spAutoFit/>
          </a:bodyPr>
          <a:lstStyle/>
          <a:p>
            <a:pPr>
              <a:lnSpc>
                <a:spcPct val="150000"/>
              </a:lnSpc>
              <a:buNone/>
            </a:pPr>
            <a:r>
              <a:rPr lang="en-US" altLang="zh-CN" sz="2400" b="1" dirty="0"/>
              <a:t>BCD</a:t>
            </a:r>
            <a:r>
              <a:rPr lang="zh-CN" altLang="en-US" sz="2400" b="1" dirty="0"/>
              <a:t>码</a:t>
            </a:r>
            <a:r>
              <a:rPr lang="zh-CN" altLang="en-US" sz="2400" dirty="0"/>
              <a:t>：用二进制代码对十进制数进行编码，既有二进制码的形式</a:t>
            </a:r>
            <a:r>
              <a:rPr lang="en-US" altLang="zh-CN" sz="2000" dirty="0"/>
              <a:t>(4</a:t>
            </a:r>
            <a:r>
              <a:rPr lang="zh-CN" altLang="en-US" sz="2000" dirty="0"/>
              <a:t>位二进制码</a:t>
            </a:r>
            <a:r>
              <a:rPr lang="en-US" altLang="zh-CN" sz="2000" dirty="0"/>
              <a:t>)</a:t>
            </a:r>
            <a:r>
              <a:rPr lang="zh-CN" altLang="en-US" sz="2400" dirty="0"/>
              <a:t>，</a:t>
            </a:r>
            <a:endParaRPr lang="en-US" altLang="zh-CN" sz="2400" dirty="0"/>
          </a:p>
          <a:p>
            <a:pPr>
              <a:lnSpc>
                <a:spcPct val="150000"/>
              </a:lnSpc>
              <a:buNone/>
            </a:pPr>
            <a:r>
              <a:rPr lang="zh-CN" altLang="en-US" sz="2400" dirty="0"/>
              <a:t>又有十进制数的特点</a:t>
            </a:r>
            <a:r>
              <a:rPr lang="en-US" altLang="zh-CN" sz="2000" dirty="0"/>
              <a:t>(</a:t>
            </a:r>
            <a:r>
              <a:rPr lang="zh-CN" altLang="en-US" sz="2000" dirty="0"/>
              <a:t>每</a:t>
            </a:r>
            <a:r>
              <a:rPr lang="en-US" altLang="zh-CN" sz="2000" dirty="0"/>
              <a:t>4</a:t>
            </a:r>
            <a:r>
              <a:rPr lang="zh-CN" altLang="en-US" sz="2000" dirty="0"/>
              <a:t>位二进制码为</a:t>
            </a:r>
            <a:r>
              <a:rPr lang="en-US" altLang="zh-CN" sz="2000" dirty="0"/>
              <a:t>1</a:t>
            </a:r>
            <a:r>
              <a:rPr lang="zh-CN" altLang="en-US" sz="2000" dirty="0"/>
              <a:t>位十进制数</a:t>
            </a:r>
            <a:r>
              <a:rPr lang="en-US" altLang="zh-CN" sz="2000" dirty="0"/>
              <a:t>)</a:t>
            </a:r>
            <a:r>
              <a:rPr lang="zh-CN" altLang="en-US" sz="2400" dirty="0"/>
              <a:t>。</a:t>
            </a:r>
            <a:endParaRPr lang="en-US" altLang="zh-CN" sz="2400" dirty="0"/>
          </a:p>
        </p:txBody>
      </p:sp>
      <p:graphicFrame>
        <p:nvGraphicFramePr>
          <p:cNvPr id="11" name="对象 10"/>
          <p:cNvGraphicFramePr>
            <a:graphicFrameLocks noChangeAspect="1"/>
          </p:cNvGraphicFramePr>
          <p:nvPr/>
        </p:nvGraphicFramePr>
        <p:xfrm>
          <a:off x="6690834" y="4365549"/>
          <a:ext cx="4122296" cy="2359027"/>
        </p:xfrm>
        <a:graphic>
          <a:graphicData uri="http://schemas.openxmlformats.org/presentationml/2006/ole">
            <mc:AlternateContent xmlns:mc="http://schemas.openxmlformats.org/markup-compatibility/2006">
              <mc:Choice xmlns:v="urn:schemas-microsoft-com:vml" Requires="v">
                <p:oleObj name="位图图像" r:id="rId6" imgW="5047619" imgH="2676899" progId="PBrush">
                  <p:embed/>
                </p:oleObj>
              </mc:Choice>
              <mc:Fallback>
                <p:oleObj name="位图图像" r:id="rId6" imgW="5047619" imgH="2676899" progId="PBrush">
                  <p:embed/>
                  <p:pic>
                    <p:nvPicPr>
                      <p:cNvPr id="11"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0834" y="4365549"/>
                        <a:ext cx="4122296" cy="2359027"/>
                      </a:xfrm>
                      <a:prstGeom prst="rect">
                        <a:avLst/>
                      </a:prstGeom>
                      <a:noFill/>
                      <a:ln>
                        <a:noFill/>
                      </a:ln>
                    </p:spPr>
                  </p:pic>
                </p:oleObj>
              </mc:Fallback>
            </mc:AlternateContent>
          </a:graphicData>
        </a:graphic>
      </p:graphicFrame>
      <p:sp>
        <p:nvSpPr>
          <p:cNvPr id="3" name="文本框 2">
            <a:extLst>
              <a:ext uri="{FF2B5EF4-FFF2-40B4-BE49-F238E27FC236}">
                <a16:creationId xmlns:a16="http://schemas.microsoft.com/office/drawing/2014/main" id="{F93D6747-F16B-48CC-B96B-1D6D14C178E0}"/>
              </a:ext>
            </a:extLst>
          </p:cNvPr>
          <p:cNvSpPr txBox="1"/>
          <p:nvPr/>
        </p:nvSpPr>
        <p:spPr>
          <a:xfrm>
            <a:off x="1659043" y="6021387"/>
            <a:ext cx="3262432" cy="707886"/>
          </a:xfrm>
          <a:prstGeom prst="rect">
            <a:avLst/>
          </a:prstGeom>
          <a:noFill/>
        </p:spPr>
        <p:txBody>
          <a:bodyPr wrap="none" rtlCol="0">
            <a:spAutoFit/>
          </a:bodyPr>
          <a:lstStyle/>
          <a:p>
            <a:r>
              <a:rPr lang="zh-CN" altLang="en-US" sz="4000" dirty="0">
                <a:solidFill>
                  <a:schemeClr val="bg1">
                    <a:lumMod val="50000"/>
                  </a:schemeClr>
                </a:solidFill>
              </a:rPr>
              <a:t>下面均未选用</a:t>
            </a:r>
          </a:p>
        </p:txBody>
      </p:sp>
      <p:sp>
        <p:nvSpPr>
          <p:cNvPr id="6" name="Slide Number Placeholder 5">
            <a:extLst>
              <a:ext uri="{FF2B5EF4-FFF2-40B4-BE49-F238E27FC236}">
                <a16:creationId xmlns:a16="http://schemas.microsoft.com/office/drawing/2014/main" id="{C9929446-3837-4DB6-A382-86EA0608FE27}"/>
              </a:ext>
            </a:extLst>
          </p:cNvPr>
          <p:cNvSpPr>
            <a:spLocks noGrp="1"/>
          </p:cNvSpPr>
          <p:nvPr>
            <p:ph type="sldNum" sz="quarter" idx="12"/>
          </p:nvPr>
        </p:nvSpPr>
        <p:spPr/>
        <p:txBody>
          <a:bodyPr/>
          <a:lstStyle/>
          <a:p>
            <a:fld id="{EC78E7B1-3FC2-4821-B144-3AA6EF938D0A}" type="slidenum">
              <a:rPr lang="zh-CN" altLang="en-US" sz="1400" b="1" smtClean="0"/>
              <a:pPr/>
              <a:t>47</a:t>
            </a:fld>
            <a:r>
              <a:rPr lang="zh-CN" altLang="en-US"/>
              <a:t> </a:t>
            </a:r>
            <a:r>
              <a:rPr lang="en-US" altLang="zh-CN"/>
              <a:t>/ 56</a:t>
            </a:r>
            <a:endParaRPr lang="zh-CN" altLang="en-US" dirty="0"/>
          </a:p>
        </p:txBody>
      </p:sp>
    </p:spTree>
    <p:extLst>
      <p:ext uri="{BB962C8B-B14F-4D97-AF65-F5344CB8AC3E}">
        <p14:creationId xmlns:p14="http://schemas.microsoft.com/office/powerpoint/2010/main" val="160482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pPr eaLnBrk="1" hangingPunct="1"/>
            <a:r>
              <a:rPr lang="en-US" altLang="zh-CN" dirty="0">
                <a:latin typeface="Arial" panose="020B0604020202020204" pitchFamily="34" charset="0"/>
                <a:cs typeface="Arial" panose="020B0604020202020204" pitchFamily="34" charset="0"/>
              </a:rPr>
              <a:t>BCD </a:t>
            </a:r>
            <a:r>
              <a:rPr lang="zh-CN" altLang="en-US" spc="0" dirty="0">
                <a:latin typeface="Arial" panose="020B0604020202020204" pitchFamily="34" charset="0"/>
                <a:cs typeface="Arial" panose="020B0604020202020204" pitchFamily="34" charset="0"/>
              </a:rPr>
              <a:t>加法</a:t>
            </a:r>
            <a:endParaRPr lang="en-US" altLang="zh-CN" spc="0" dirty="0">
              <a:latin typeface="Arial" panose="020B0604020202020204" pitchFamily="34" charset="0"/>
              <a:cs typeface="Arial" panose="020B0604020202020204" pitchFamily="34" charset="0"/>
            </a:endParaRPr>
          </a:p>
        </p:txBody>
      </p:sp>
      <p:graphicFrame>
        <p:nvGraphicFramePr>
          <p:cNvPr id="97283" name="Object 4"/>
          <p:cNvGraphicFramePr>
            <a:graphicFrameLocks noChangeAspect="1"/>
          </p:cNvGraphicFramePr>
          <p:nvPr>
            <p:extLst>
              <p:ext uri="{D42A27DB-BD31-4B8C-83A1-F6EECF244321}">
                <p14:modId xmlns:p14="http://schemas.microsoft.com/office/powerpoint/2010/main" val="2755653593"/>
              </p:ext>
            </p:extLst>
          </p:nvPr>
        </p:nvGraphicFramePr>
        <p:xfrm>
          <a:off x="1524000" y="962579"/>
          <a:ext cx="9144000" cy="1857375"/>
        </p:xfrm>
        <a:graphic>
          <a:graphicData uri="http://schemas.openxmlformats.org/presentationml/2006/ole">
            <mc:AlternateContent xmlns:mc="http://schemas.openxmlformats.org/markup-compatibility/2006">
              <mc:Choice xmlns:v="urn:schemas-microsoft-com:vml" Requires="v">
                <p:oleObj name="位图图像" r:id="rId3" imgW="7078063" imgH="1438095" progId="Paint.Picture">
                  <p:embed/>
                </p:oleObj>
              </mc:Choice>
              <mc:Fallback>
                <p:oleObj name="位图图像" r:id="rId3" imgW="7078063" imgH="1438095" progId="Paint.Picture">
                  <p:embed/>
                  <p:pic>
                    <p:nvPicPr>
                      <p:cNvPr id="9728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62579"/>
                        <a:ext cx="91440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组合 4">
            <a:extLst>
              <a:ext uri="{FF2B5EF4-FFF2-40B4-BE49-F238E27FC236}">
                <a16:creationId xmlns:a16="http://schemas.microsoft.com/office/drawing/2014/main" id="{883D2141-99F0-4383-B917-8997E90D16D0}"/>
              </a:ext>
            </a:extLst>
          </p:cNvPr>
          <p:cNvGrpSpPr/>
          <p:nvPr/>
        </p:nvGrpSpPr>
        <p:grpSpPr>
          <a:xfrm>
            <a:off x="1847528" y="3687533"/>
            <a:ext cx="8534400" cy="2889030"/>
            <a:chOff x="1847528" y="3852338"/>
            <a:chExt cx="8534400" cy="2889030"/>
          </a:xfrm>
        </p:grpSpPr>
        <p:graphicFrame>
          <p:nvGraphicFramePr>
            <p:cNvPr id="2" name="对象 1"/>
            <p:cNvGraphicFramePr>
              <a:graphicFrameLocks noChangeAspect="1"/>
            </p:cNvGraphicFramePr>
            <p:nvPr/>
          </p:nvGraphicFramePr>
          <p:xfrm>
            <a:off x="1847528" y="4365104"/>
            <a:ext cx="8534400" cy="2376264"/>
          </p:xfrm>
          <a:graphic>
            <a:graphicData uri="http://schemas.openxmlformats.org/presentationml/2006/ole">
              <mc:AlternateContent xmlns:mc="http://schemas.openxmlformats.org/markup-compatibility/2006">
                <mc:Choice xmlns:v="urn:schemas-microsoft-com:vml" Requires="v">
                  <p:oleObj name="位图图像" r:id="rId5" imgW="6552381" imgH="2010056" progId="PBrush">
                    <p:embed/>
                  </p:oleObj>
                </mc:Choice>
                <mc:Fallback>
                  <p:oleObj name="位图图像" r:id="rId5" imgW="6552381" imgH="2010056" progId="PBrush">
                    <p:embed/>
                    <p:pic>
                      <p:nvPicPr>
                        <p:cNvPr id="2"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528" y="4365104"/>
                          <a:ext cx="8534400" cy="2376264"/>
                        </a:xfrm>
                        <a:prstGeom prst="rect">
                          <a:avLst/>
                        </a:prstGeom>
                        <a:noFill/>
                        <a:ln>
                          <a:noFill/>
                        </a:ln>
                        <a:effectLst/>
                      </p:spPr>
                    </p:pic>
                  </p:oleObj>
                </mc:Fallback>
              </mc:AlternateContent>
            </a:graphicData>
          </a:graphic>
        </p:graphicFrame>
        <p:sp>
          <p:nvSpPr>
            <p:cNvPr id="3" name="矩形 2"/>
            <p:cNvSpPr/>
            <p:nvPr/>
          </p:nvSpPr>
          <p:spPr>
            <a:xfrm>
              <a:off x="3935760" y="3852338"/>
              <a:ext cx="4775666" cy="584775"/>
            </a:xfrm>
            <a:prstGeom prst="rect">
              <a:avLst/>
            </a:prstGeom>
          </p:spPr>
          <p:txBody>
            <a:bodyPr wrap="none">
              <a:spAutoFit/>
            </a:bodyPr>
            <a:lstStyle/>
            <a:p>
              <a:pPr>
                <a:buNone/>
              </a:pPr>
              <a:r>
                <a:rPr lang="en-US" altLang="zh-CN" sz="3200" b="1" dirty="0">
                  <a:solidFill>
                    <a:srgbClr val="FF0000"/>
                  </a:solidFill>
                </a:rPr>
                <a:t>Multi-Digit</a:t>
              </a:r>
              <a:r>
                <a:rPr lang="en-US" altLang="zh-CN" sz="3200" dirty="0"/>
                <a:t> BCD Addition</a:t>
              </a:r>
              <a:endParaRPr lang="zh-CN" altLang="en-US" sz="3200" dirty="0"/>
            </a:p>
          </p:txBody>
        </p:sp>
      </p:grpSp>
      <p:sp>
        <p:nvSpPr>
          <p:cNvPr id="4" name="TextBox 3"/>
          <p:cNvSpPr txBox="1"/>
          <p:nvPr/>
        </p:nvSpPr>
        <p:spPr>
          <a:xfrm>
            <a:off x="1586059" y="2969485"/>
            <a:ext cx="9019882" cy="461665"/>
          </a:xfrm>
          <a:prstGeom prst="rect">
            <a:avLst/>
          </a:prstGeom>
          <a:noFill/>
        </p:spPr>
        <p:txBody>
          <a:bodyPr wrap="square" rtlCol="0">
            <a:spAutoFit/>
          </a:bodyPr>
          <a:lstStyle/>
          <a:p>
            <a:pPr algn="ctr">
              <a:buNone/>
            </a:pPr>
            <a:r>
              <a:rPr lang="zh-CN" altLang="en-US" sz="2400" b="1" dirty="0"/>
              <a:t>如果二进制的和 ≥ </a:t>
            </a:r>
            <a:r>
              <a:rPr lang="en-US" altLang="zh-CN" sz="2400" b="1" dirty="0"/>
              <a:t>(1010)</a:t>
            </a:r>
            <a:r>
              <a:rPr lang="en-US" altLang="zh-CN" sz="2400" b="1" baseline="-25000" dirty="0"/>
              <a:t>2</a:t>
            </a:r>
            <a:r>
              <a:rPr lang="zh-CN" altLang="en-US" sz="2400" b="1" dirty="0"/>
              <a:t>，就需要再加上</a:t>
            </a:r>
            <a:r>
              <a:rPr lang="en-US" altLang="zh-CN" sz="2400" b="1" dirty="0"/>
              <a:t>(0110)</a:t>
            </a:r>
            <a:r>
              <a:rPr lang="en-US" altLang="zh-CN" sz="2400" b="1" baseline="-25000" dirty="0"/>
              <a:t>2</a:t>
            </a:r>
            <a:r>
              <a:rPr lang="en-US" altLang="zh-CN" sz="2400" b="1" dirty="0"/>
              <a:t>.</a:t>
            </a:r>
          </a:p>
        </p:txBody>
      </p:sp>
      <p:sp>
        <p:nvSpPr>
          <p:cNvPr id="6" name="Slide Number Placeholder 5">
            <a:extLst>
              <a:ext uri="{FF2B5EF4-FFF2-40B4-BE49-F238E27FC236}">
                <a16:creationId xmlns:a16="http://schemas.microsoft.com/office/drawing/2014/main" id="{3DE6D9C5-DBA3-4D5D-9AFE-D3DD2DF5328F}"/>
              </a:ext>
            </a:extLst>
          </p:cNvPr>
          <p:cNvSpPr>
            <a:spLocks noGrp="1"/>
          </p:cNvSpPr>
          <p:nvPr>
            <p:ph type="sldNum" sz="quarter" idx="12"/>
          </p:nvPr>
        </p:nvSpPr>
        <p:spPr/>
        <p:txBody>
          <a:bodyPr/>
          <a:lstStyle/>
          <a:p>
            <a:fld id="{EC78E7B1-3FC2-4821-B144-3AA6EF938D0A}" type="slidenum">
              <a:rPr lang="zh-CN" altLang="en-US" sz="1400" b="1" smtClean="0"/>
              <a:pPr/>
              <a:t>48</a:t>
            </a:fld>
            <a:r>
              <a:rPr lang="zh-CN" altLang="en-US"/>
              <a:t> </a:t>
            </a:r>
            <a:r>
              <a:rPr lang="en-US" altLang="zh-CN"/>
              <a:t>/ 56</a:t>
            </a:r>
            <a:endParaRPr lang="zh-CN" altLang="en-US" dirty="0"/>
          </a:p>
        </p:txBody>
      </p:sp>
    </p:spTree>
    <p:extLst>
      <p:ext uri="{BB962C8B-B14F-4D97-AF65-F5344CB8AC3E}">
        <p14:creationId xmlns:p14="http://schemas.microsoft.com/office/powerpoint/2010/main" val="224158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pPr eaLnBrk="1" hangingPunct="1"/>
            <a:r>
              <a:rPr lang="en-US" altLang="zh-CN" sz="4000" dirty="0"/>
              <a:t>BCD</a:t>
            </a:r>
            <a:r>
              <a:rPr lang="zh-CN" altLang="en-US" sz="4000" dirty="0"/>
              <a:t> 减法</a:t>
            </a:r>
            <a:endParaRPr lang="en-US" altLang="zh-CN" sz="4000" dirty="0"/>
          </a:p>
        </p:txBody>
      </p:sp>
      <p:sp>
        <p:nvSpPr>
          <p:cNvPr id="5" name="文本框 4">
            <a:extLst>
              <a:ext uri="{FF2B5EF4-FFF2-40B4-BE49-F238E27FC236}">
                <a16:creationId xmlns:a16="http://schemas.microsoft.com/office/drawing/2014/main" id="{039B496E-B28F-4A0D-8A99-17C632EB5B22}"/>
              </a:ext>
            </a:extLst>
          </p:cNvPr>
          <p:cNvSpPr txBox="1"/>
          <p:nvPr/>
        </p:nvSpPr>
        <p:spPr>
          <a:xfrm>
            <a:off x="1981262" y="1036089"/>
            <a:ext cx="4471096" cy="183184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600" dirty="0"/>
              <a:t>采用</a:t>
            </a:r>
            <a:r>
              <a:rPr lang="en-US" altLang="zh-CN" sz="2600" dirty="0"/>
              <a:t>10</a:t>
            </a:r>
            <a:r>
              <a:rPr lang="zh-CN" altLang="en-US" sz="2600" dirty="0"/>
              <a:t>的补码表示负数</a:t>
            </a:r>
            <a:endParaRPr lang="en-US" altLang="zh-CN" sz="2600" dirty="0"/>
          </a:p>
          <a:p>
            <a:pPr marL="285750" indent="-285750">
              <a:lnSpc>
                <a:spcPct val="150000"/>
              </a:lnSpc>
              <a:buFont typeface="Arial" panose="020B0604020202020204" pitchFamily="34" charset="0"/>
              <a:buChar char="•"/>
            </a:pPr>
            <a:r>
              <a:rPr lang="zh-CN" altLang="en-US" sz="2600" b="1" dirty="0"/>
              <a:t>符号位</a:t>
            </a:r>
            <a:r>
              <a:rPr lang="zh-CN" altLang="en-US" sz="2600" dirty="0"/>
              <a:t>：</a:t>
            </a:r>
            <a:r>
              <a:rPr lang="en-US" altLang="zh-CN" sz="2600" b="1" dirty="0"/>
              <a:t>0 </a:t>
            </a:r>
            <a:r>
              <a:rPr lang="en-US" altLang="zh-CN" sz="2600" dirty="0"/>
              <a:t>~</a:t>
            </a:r>
            <a:r>
              <a:rPr lang="zh-CN" altLang="en-US" sz="2600" dirty="0">
                <a:latin typeface="楷体" panose="02010609060101010101" pitchFamily="49" charset="-122"/>
                <a:ea typeface="楷体" panose="02010609060101010101" pitchFamily="49" charset="-122"/>
              </a:rPr>
              <a:t>正数</a:t>
            </a:r>
            <a:r>
              <a:rPr lang="zh-CN" altLang="en-US" sz="2600" dirty="0"/>
              <a:t>，</a:t>
            </a:r>
            <a:r>
              <a:rPr lang="en-US" altLang="zh-CN" sz="2600" b="1" dirty="0"/>
              <a:t>9 </a:t>
            </a:r>
            <a:r>
              <a:rPr lang="en-US" altLang="zh-CN" sz="2600" dirty="0"/>
              <a:t>~</a:t>
            </a:r>
            <a:r>
              <a:rPr lang="zh-CN" altLang="en-US" sz="2600" dirty="0">
                <a:latin typeface="楷体" panose="02010609060101010101" pitchFamily="49" charset="-122"/>
                <a:ea typeface="楷体" panose="02010609060101010101" pitchFamily="49" charset="-122"/>
              </a:rPr>
              <a:t>负数</a:t>
            </a:r>
            <a:endParaRPr lang="en-US" altLang="zh-CN" sz="2600" dirty="0">
              <a:latin typeface="楷体" panose="02010609060101010101" pitchFamily="49" charset="-122"/>
              <a:ea typeface="楷体" panose="02010609060101010101" pitchFamily="49" charset="-122"/>
            </a:endParaRPr>
          </a:p>
          <a:p>
            <a:pPr>
              <a:lnSpc>
                <a:spcPct val="150000"/>
              </a:lnSpc>
            </a:pPr>
            <a:r>
              <a:rPr lang="zh-CN" altLang="en-US" sz="2600" dirty="0"/>
              <a:t>例</a:t>
            </a:r>
            <a:r>
              <a:rPr lang="en-US" altLang="zh-CN" sz="2600" dirty="0"/>
              <a:t>:</a:t>
            </a:r>
            <a:r>
              <a:rPr lang="zh-CN" altLang="en-US" sz="2600" dirty="0"/>
              <a:t>         </a:t>
            </a:r>
            <a:r>
              <a:rPr lang="en-US" altLang="zh-CN" sz="2600" dirty="0"/>
              <a:t>(</a:t>
            </a:r>
            <a:r>
              <a:rPr lang="en-US" altLang="zh-CN" sz="2600" b="1" dirty="0">
                <a:solidFill>
                  <a:srgbClr val="FF0000"/>
                </a:solidFill>
              </a:rPr>
              <a:t>+</a:t>
            </a:r>
            <a:r>
              <a:rPr lang="en-US" altLang="zh-CN" sz="2600" dirty="0"/>
              <a:t>257)+(</a:t>
            </a:r>
            <a:r>
              <a:rPr lang="en-US" altLang="zh-CN" sz="2600" b="1" dirty="0">
                <a:solidFill>
                  <a:srgbClr val="FF0000"/>
                </a:solidFill>
              </a:rPr>
              <a:t>-</a:t>
            </a:r>
            <a:r>
              <a:rPr lang="en-US" altLang="zh-CN" sz="2600" b="1" dirty="0">
                <a:solidFill>
                  <a:schemeClr val="accent1"/>
                </a:solidFill>
              </a:rPr>
              <a:t>160</a:t>
            </a:r>
            <a:r>
              <a:rPr lang="en-US" altLang="zh-CN" sz="2600" dirty="0"/>
              <a:t>) =</a:t>
            </a:r>
            <a:r>
              <a:rPr lang="en-US" altLang="zh-CN" sz="2600" b="1" dirty="0">
                <a:solidFill>
                  <a:srgbClr val="FF0000"/>
                </a:solidFill>
              </a:rPr>
              <a:t>+</a:t>
            </a:r>
            <a:r>
              <a:rPr lang="en-US" altLang="zh-CN" sz="2600" dirty="0"/>
              <a:t>97</a:t>
            </a:r>
          </a:p>
        </p:txBody>
      </p:sp>
      <p:pic>
        <p:nvPicPr>
          <p:cNvPr id="6" name="图片 5">
            <a:extLst>
              <a:ext uri="{FF2B5EF4-FFF2-40B4-BE49-F238E27FC236}">
                <a16:creationId xmlns:a16="http://schemas.microsoft.com/office/drawing/2014/main" id="{E152A7F6-4BF1-4035-91FB-A988A1D46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739" y="3429000"/>
            <a:ext cx="6073861" cy="2835746"/>
          </a:xfrm>
          <a:prstGeom prst="rect">
            <a:avLst/>
          </a:prstGeom>
        </p:spPr>
      </p:pic>
      <p:sp>
        <p:nvSpPr>
          <p:cNvPr id="7" name="文本框 6">
            <a:extLst>
              <a:ext uri="{FF2B5EF4-FFF2-40B4-BE49-F238E27FC236}">
                <a16:creationId xmlns:a16="http://schemas.microsoft.com/office/drawing/2014/main" id="{2DED3C78-1E3D-4849-A65A-8C784A21A053}"/>
              </a:ext>
            </a:extLst>
          </p:cNvPr>
          <p:cNvSpPr txBox="1"/>
          <p:nvPr/>
        </p:nvSpPr>
        <p:spPr>
          <a:xfrm>
            <a:off x="6929524" y="2339751"/>
            <a:ext cx="3830101" cy="461665"/>
          </a:xfrm>
          <a:prstGeom prst="rect">
            <a:avLst/>
          </a:prstGeom>
          <a:noFill/>
        </p:spPr>
        <p:txBody>
          <a:bodyPr wrap="square">
            <a:spAutoFit/>
          </a:bodyPr>
          <a:lstStyle/>
          <a:p>
            <a:r>
              <a:rPr lang="en-US" altLang="zh-CN" sz="2400" dirty="0">
                <a:solidFill>
                  <a:schemeClr val="accent1"/>
                </a:solidFill>
              </a:rPr>
              <a:t> 1000-160 = </a:t>
            </a:r>
            <a:r>
              <a:rPr lang="en-US" altLang="zh-CN" sz="2400" b="1" dirty="0">
                <a:solidFill>
                  <a:schemeClr val="accent1"/>
                </a:solidFill>
              </a:rPr>
              <a:t>840 </a:t>
            </a:r>
            <a:r>
              <a:rPr lang="en-US" altLang="zh-CN" sz="2400" dirty="0">
                <a:solidFill>
                  <a:schemeClr val="accent1"/>
                </a:solidFill>
              </a:rPr>
              <a:t>(160</a:t>
            </a:r>
            <a:r>
              <a:rPr lang="zh-CN" altLang="en-US" sz="2400" dirty="0">
                <a:solidFill>
                  <a:schemeClr val="accent1"/>
                </a:solidFill>
              </a:rPr>
              <a:t>的补</a:t>
            </a:r>
            <a:r>
              <a:rPr lang="en-US" altLang="zh-CN" sz="2400" dirty="0">
                <a:solidFill>
                  <a:schemeClr val="accent1"/>
                </a:solidFill>
              </a:rPr>
              <a:t>)</a:t>
            </a:r>
            <a:endParaRPr lang="zh-CN" altLang="en-US" sz="2400" dirty="0"/>
          </a:p>
        </p:txBody>
      </p:sp>
      <p:sp>
        <p:nvSpPr>
          <p:cNvPr id="3" name="Slide Number Placeholder 2">
            <a:extLst>
              <a:ext uri="{FF2B5EF4-FFF2-40B4-BE49-F238E27FC236}">
                <a16:creationId xmlns:a16="http://schemas.microsoft.com/office/drawing/2014/main" id="{70A48E11-EF61-467F-AD7A-51F9AE892BF8}"/>
              </a:ext>
            </a:extLst>
          </p:cNvPr>
          <p:cNvSpPr>
            <a:spLocks noGrp="1"/>
          </p:cNvSpPr>
          <p:nvPr>
            <p:ph type="sldNum" sz="quarter" idx="12"/>
          </p:nvPr>
        </p:nvSpPr>
        <p:spPr/>
        <p:txBody>
          <a:bodyPr/>
          <a:lstStyle/>
          <a:p>
            <a:fld id="{EC78E7B1-3FC2-4821-B144-3AA6EF938D0A}" type="slidenum">
              <a:rPr lang="zh-CN" altLang="en-US" sz="1400" b="1" smtClean="0"/>
              <a:pPr/>
              <a:t>49</a:t>
            </a:fld>
            <a:r>
              <a:rPr lang="zh-CN" altLang="en-US"/>
              <a:t> </a:t>
            </a:r>
            <a:r>
              <a:rPr lang="en-US" altLang="zh-CN"/>
              <a:t>/ 56</a:t>
            </a:r>
            <a:endParaRPr lang="zh-CN" altLang="en-US" dirty="0"/>
          </a:p>
        </p:txBody>
      </p:sp>
    </p:spTree>
    <p:extLst>
      <p:ext uri="{BB962C8B-B14F-4D97-AF65-F5344CB8AC3E}">
        <p14:creationId xmlns:p14="http://schemas.microsoft.com/office/powerpoint/2010/main" val="401318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688CF-D135-46B9-BBC0-057413B8085E}"/>
              </a:ext>
            </a:extLst>
          </p:cNvPr>
          <p:cNvSpPr>
            <a:spLocks noGrp="1"/>
          </p:cNvSpPr>
          <p:nvPr>
            <p:ph type="title"/>
          </p:nvPr>
        </p:nvSpPr>
        <p:spPr>
          <a:xfrm>
            <a:off x="1989428" y="2453388"/>
            <a:ext cx="3667659" cy="2157602"/>
          </a:xfrm>
          <a:prstGeom prst="irregularSeal1">
            <a:avLst/>
          </a:prstGeom>
          <a:ln>
            <a:solidFill>
              <a:schemeClr val="bg1">
                <a:lumMod val="65000"/>
              </a:schemeClr>
            </a:solidFill>
          </a:ln>
        </p:spPr>
        <p:txBody>
          <a:bodyPr>
            <a:noAutofit/>
          </a:bodyPr>
          <a:lstStyle/>
          <a:p>
            <a:r>
              <a:rPr lang="zh-CN" altLang="en-US" sz="5000" spc="600" dirty="0"/>
              <a:t>应用</a:t>
            </a:r>
          </a:p>
        </p:txBody>
      </p:sp>
      <p:sp>
        <p:nvSpPr>
          <p:cNvPr id="5" name="文本框 4">
            <a:extLst>
              <a:ext uri="{FF2B5EF4-FFF2-40B4-BE49-F238E27FC236}">
                <a16:creationId xmlns:a16="http://schemas.microsoft.com/office/drawing/2014/main" id="{5711FA98-E4C7-4DB5-8B9E-E142470F00D0}"/>
              </a:ext>
            </a:extLst>
          </p:cNvPr>
          <p:cNvSpPr txBox="1"/>
          <p:nvPr/>
        </p:nvSpPr>
        <p:spPr>
          <a:xfrm>
            <a:off x="438375" y="542403"/>
            <a:ext cx="8863324" cy="523220"/>
          </a:xfrm>
          <a:prstGeom prst="rect">
            <a:avLst/>
          </a:prstGeom>
          <a:noFill/>
        </p:spPr>
        <p:txBody>
          <a:bodyPr wrap="none" rtlCol="0">
            <a:spAutoFit/>
          </a:bodyPr>
          <a:lstStyle/>
          <a:p>
            <a:r>
              <a:rPr lang="zh-CN" altLang="en-US" sz="2800" b="1" dirty="0"/>
              <a:t>组合逻辑</a:t>
            </a:r>
            <a:r>
              <a:rPr lang="zh-CN" altLang="en-US" sz="2200" dirty="0"/>
              <a:t>：</a:t>
            </a:r>
            <a:r>
              <a:rPr lang="zh-CN" altLang="en-US" sz="2200" dirty="0">
                <a:solidFill>
                  <a:schemeClr val="accent5">
                    <a:lumMod val="75000"/>
                  </a:schemeClr>
                </a:solidFill>
              </a:rPr>
              <a:t>加法器、选择器、比较器、译码器、编码器、校验器 </a:t>
            </a:r>
            <a:r>
              <a:rPr lang="en-US" altLang="zh-CN" sz="2200" dirty="0">
                <a:solidFill>
                  <a:schemeClr val="accent5">
                    <a:lumMod val="75000"/>
                  </a:schemeClr>
                </a:solidFill>
              </a:rPr>
              <a:t>……</a:t>
            </a:r>
            <a:endParaRPr lang="zh-CN" altLang="en-US" sz="2200" dirty="0">
              <a:solidFill>
                <a:schemeClr val="accent5">
                  <a:lumMod val="75000"/>
                </a:schemeClr>
              </a:solidFill>
            </a:endParaRPr>
          </a:p>
        </p:txBody>
      </p:sp>
      <p:sp>
        <p:nvSpPr>
          <p:cNvPr id="7" name="文本框 6">
            <a:extLst>
              <a:ext uri="{FF2B5EF4-FFF2-40B4-BE49-F238E27FC236}">
                <a16:creationId xmlns:a16="http://schemas.microsoft.com/office/drawing/2014/main" id="{CA6D84CB-FC77-42DC-9521-2D49AEEE3A59}"/>
              </a:ext>
            </a:extLst>
          </p:cNvPr>
          <p:cNvSpPr txBox="1"/>
          <p:nvPr/>
        </p:nvSpPr>
        <p:spPr>
          <a:xfrm>
            <a:off x="438375" y="1374124"/>
            <a:ext cx="7734810" cy="523220"/>
          </a:xfrm>
          <a:prstGeom prst="rect">
            <a:avLst/>
          </a:prstGeom>
          <a:noFill/>
        </p:spPr>
        <p:txBody>
          <a:bodyPr wrap="none" rtlCol="0">
            <a:spAutoFit/>
          </a:bodyPr>
          <a:lstStyle/>
          <a:p>
            <a:r>
              <a:rPr lang="zh-CN" altLang="en-US" sz="2800" b="1" dirty="0"/>
              <a:t>时序逻辑</a:t>
            </a:r>
            <a:r>
              <a:rPr lang="zh-CN" altLang="en-US" sz="2200" dirty="0"/>
              <a:t>：</a:t>
            </a:r>
            <a:r>
              <a:rPr lang="zh-CN" altLang="en-US" sz="2200" dirty="0">
                <a:solidFill>
                  <a:schemeClr val="accent5">
                    <a:lumMod val="75000"/>
                  </a:schemeClr>
                </a:solidFill>
              </a:rPr>
              <a:t>锁存器、触发器、寄存器、移位器、计数器 </a:t>
            </a:r>
            <a:r>
              <a:rPr lang="en-US" altLang="zh-CN" sz="2200" dirty="0">
                <a:solidFill>
                  <a:schemeClr val="accent5">
                    <a:lumMod val="75000"/>
                  </a:schemeClr>
                </a:solidFill>
              </a:rPr>
              <a:t>……</a:t>
            </a:r>
            <a:endParaRPr lang="zh-CN" altLang="en-US" sz="2200" dirty="0"/>
          </a:p>
        </p:txBody>
      </p:sp>
      <p:grpSp>
        <p:nvGrpSpPr>
          <p:cNvPr id="4" name="组合 3">
            <a:extLst>
              <a:ext uri="{FF2B5EF4-FFF2-40B4-BE49-F238E27FC236}">
                <a16:creationId xmlns:a16="http://schemas.microsoft.com/office/drawing/2014/main" id="{1BA08531-8139-41E1-89EC-E023E62E7E79}"/>
              </a:ext>
            </a:extLst>
          </p:cNvPr>
          <p:cNvGrpSpPr/>
          <p:nvPr/>
        </p:nvGrpSpPr>
        <p:grpSpPr>
          <a:xfrm>
            <a:off x="438375" y="3837709"/>
            <a:ext cx="11540339" cy="2828261"/>
            <a:chOff x="438375" y="3837709"/>
            <a:chExt cx="11540339" cy="2828261"/>
          </a:xfrm>
        </p:grpSpPr>
        <p:pic>
          <p:nvPicPr>
            <p:cNvPr id="45" name="图片 44">
              <a:extLst>
                <a:ext uri="{FF2B5EF4-FFF2-40B4-BE49-F238E27FC236}">
                  <a16:creationId xmlns:a16="http://schemas.microsoft.com/office/drawing/2014/main" id="{849E09A7-0709-4B5C-8E20-58FAA47E24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12493" y="3837709"/>
              <a:ext cx="4478245" cy="2198241"/>
            </a:xfrm>
            <a:prstGeom prst="rect">
              <a:avLst/>
            </a:prstGeom>
          </p:spPr>
        </p:pic>
        <p:sp>
          <p:nvSpPr>
            <p:cNvPr id="8" name="矩形 7">
              <a:extLst>
                <a:ext uri="{FF2B5EF4-FFF2-40B4-BE49-F238E27FC236}">
                  <a16:creationId xmlns:a16="http://schemas.microsoft.com/office/drawing/2014/main" id="{290AA637-9415-493B-B0F5-9700CD4BF97F}"/>
                </a:ext>
              </a:extLst>
            </p:cNvPr>
            <p:cNvSpPr/>
            <p:nvPr/>
          </p:nvSpPr>
          <p:spPr>
            <a:xfrm>
              <a:off x="438375" y="5392247"/>
              <a:ext cx="5755102" cy="523220"/>
            </a:xfrm>
            <a:prstGeom prst="rect">
              <a:avLst/>
            </a:prstGeom>
          </p:spPr>
          <p:txBody>
            <a:bodyPr wrap="none">
              <a:spAutoFit/>
            </a:bodyPr>
            <a:lstStyle/>
            <a:p>
              <a:r>
                <a:rPr lang="zh-CN" altLang="en-US" sz="2800" b="1" dirty="0"/>
                <a:t>部件实验</a:t>
              </a:r>
              <a:r>
                <a:rPr lang="zh-CN" altLang="en-US" sz="2400" dirty="0"/>
                <a:t>：</a:t>
              </a:r>
              <a:r>
                <a:rPr lang="en-US" altLang="zh-CN" sz="2400" dirty="0">
                  <a:solidFill>
                    <a:schemeClr val="accent5">
                      <a:lumMod val="75000"/>
                    </a:schemeClr>
                  </a:solidFill>
                </a:rPr>
                <a:t>ALU</a:t>
              </a:r>
              <a:r>
                <a:rPr lang="zh-CN" altLang="en-US" sz="2400" dirty="0"/>
                <a:t>、</a:t>
              </a:r>
              <a:r>
                <a:rPr lang="zh-CN" altLang="en-US" sz="2400" dirty="0">
                  <a:solidFill>
                    <a:schemeClr val="accent5">
                      <a:lumMod val="75000"/>
                    </a:schemeClr>
                  </a:solidFill>
                </a:rPr>
                <a:t>存储器</a:t>
              </a:r>
              <a:r>
                <a:rPr lang="zh-CN" altLang="en-US" sz="2400" dirty="0"/>
                <a:t>、</a:t>
              </a:r>
              <a:r>
                <a:rPr lang="zh-CN" altLang="en-US" sz="2400" dirty="0">
                  <a:solidFill>
                    <a:schemeClr val="accent5">
                      <a:lumMod val="75000"/>
                    </a:schemeClr>
                  </a:solidFill>
                </a:rPr>
                <a:t>总线控制器</a:t>
              </a:r>
            </a:p>
          </p:txBody>
        </p:sp>
        <p:sp>
          <p:nvSpPr>
            <p:cNvPr id="38" name="矩形 37">
              <a:extLst>
                <a:ext uri="{FF2B5EF4-FFF2-40B4-BE49-F238E27FC236}">
                  <a16:creationId xmlns:a16="http://schemas.microsoft.com/office/drawing/2014/main" id="{8B5FDA24-FDC3-41A5-A0FC-D87AEECFD9A7}"/>
                </a:ext>
              </a:extLst>
            </p:cNvPr>
            <p:cNvSpPr/>
            <p:nvPr/>
          </p:nvSpPr>
          <p:spPr>
            <a:xfrm>
              <a:off x="438375" y="6142750"/>
              <a:ext cx="11540339" cy="523220"/>
            </a:xfrm>
            <a:prstGeom prst="rect">
              <a:avLst/>
            </a:prstGeom>
          </p:spPr>
          <p:txBody>
            <a:bodyPr wrap="none">
              <a:spAutoFit/>
            </a:bodyPr>
            <a:lstStyle/>
            <a:p>
              <a:r>
                <a:rPr lang="zh-CN" altLang="en-US" sz="2800" b="1" dirty="0"/>
                <a:t>系统实验</a:t>
              </a:r>
              <a:r>
                <a:rPr lang="zh-CN" altLang="en-US" sz="2400" dirty="0"/>
                <a:t>：</a:t>
              </a:r>
              <a:r>
                <a:rPr lang="zh-CN" altLang="en-US" sz="2400" b="1" dirty="0">
                  <a:solidFill>
                    <a:schemeClr val="accent1"/>
                  </a:solidFill>
                </a:rPr>
                <a:t>交通灯控制器</a:t>
              </a:r>
              <a:r>
                <a:rPr lang="zh-CN" altLang="en-US" sz="2400" dirty="0"/>
                <a:t>、</a:t>
              </a:r>
              <a:r>
                <a:rPr lang="zh-CN" altLang="en-US" sz="2400" b="1" dirty="0">
                  <a:solidFill>
                    <a:schemeClr val="accent1"/>
                  </a:solidFill>
                </a:rPr>
                <a:t>电梯控制器</a:t>
              </a:r>
              <a:r>
                <a:rPr lang="zh-CN" altLang="en-US" sz="2400" dirty="0"/>
                <a:t>、</a:t>
              </a:r>
              <a:r>
                <a:rPr lang="zh-CN" altLang="en-US" sz="2400" b="1" dirty="0">
                  <a:solidFill>
                    <a:schemeClr val="accent1"/>
                  </a:solidFill>
                </a:rPr>
                <a:t>密码锁</a:t>
              </a:r>
              <a:r>
                <a:rPr lang="zh-CN" altLang="en-US" sz="2400" dirty="0"/>
                <a:t>、</a:t>
              </a:r>
              <a:r>
                <a:rPr lang="zh-CN" altLang="en-US" sz="2400" b="1" dirty="0">
                  <a:solidFill>
                    <a:schemeClr val="accent1"/>
                  </a:solidFill>
                </a:rPr>
                <a:t>电子秒表</a:t>
              </a:r>
              <a:r>
                <a:rPr lang="zh-CN" altLang="en-US" sz="2400" dirty="0">
                  <a:solidFill>
                    <a:schemeClr val="accent1"/>
                  </a:solidFill>
                </a:rPr>
                <a:t>、</a:t>
              </a:r>
              <a:r>
                <a:rPr lang="zh-CN" altLang="en-US" sz="2800" b="1" dirty="0">
                  <a:solidFill>
                    <a:srgbClr val="FF0000"/>
                  </a:solidFill>
                </a:rPr>
                <a:t>乒乓球游戏、</a:t>
              </a:r>
              <a:r>
                <a:rPr lang="en-US" altLang="zh-CN" sz="2800" b="1" dirty="0">
                  <a:solidFill>
                    <a:srgbClr val="FF0000"/>
                  </a:solidFill>
                </a:rPr>
                <a:t>CPU</a:t>
              </a:r>
              <a:endParaRPr lang="zh-CN" altLang="en-US" sz="2400" b="1" dirty="0">
                <a:solidFill>
                  <a:srgbClr val="FF0000"/>
                </a:solidFill>
              </a:endParaRPr>
            </a:p>
          </p:txBody>
        </p:sp>
      </p:grpSp>
      <p:pic>
        <p:nvPicPr>
          <p:cNvPr id="14" name="图片 13">
            <a:extLst>
              <a:ext uri="{FF2B5EF4-FFF2-40B4-BE49-F238E27FC236}">
                <a16:creationId xmlns:a16="http://schemas.microsoft.com/office/drawing/2014/main" id="{83F6A15B-4DFA-4906-9BAD-E0AD35F87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639" y="1088040"/>
            <a:ext cx="1280355" cy="2378931"/>
          </a:xfrm>
          <a:prstGeom prst="rect">
            <a:avLst/>
          </a:prstGeom>
        </p:spPr>
      </p:pic>
      <p:pic>
        <p:nvPicPr>
          <p:cNvPr id="9" name="图片 8">
            <a:extLst>
              <a:ext uri="{FF2B5EF4-FFF2-40B4-BE49-F238E27FC236}">
                <a16:creationId xmlns:a16="http://schemas.microsoft.com/office/drawing/2014/main" id="{2B6DD91C-F15A-44E0-9033-3A0DDDEBD3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060951" y="1194499"/>
            <a:ext cx="1611209" cy="2166011"/>
          </a:xfrm>
          <a:prstGeom prst="rect">
            <a:avLst/>
          </a:prstGeom>
        </p:spPr>
      </p:pic>
      <p:sp>
        <p:nvSpPr>
          <p:cNvPr id="6" name="Slide Number Placeholder 5">
            <a:extLst>
              <a:ext uri="{FF2B5EF4-FFF2-40B4-BE49-F238E27FC236}">
                <a16:creationId xmlns:a16="http://schemas.microsoft.com/office/drawing/2014/main" id="{C2421302-B972-4272-9BC4-12CBA1C0CD8E}"/>
              </a:ext>
            </a:extLst>
          </p:cNvPr>
          <p:cNvSpPr>
            <a:spLocks noGrp="1"/>
          </p:cNvSpPr>
          <p:nvPr>
            <p:ph type="sldNum" sz="quarter" idx="12"/>
          </p:nvPr>
        </p:nvSpPr>
        <p:spPr/>
        <p:txBody>
          <a:bodyPr/>
          <a:lstStyle/>
          <a:p>
            <a:fld id="{EC78E7B1-3FC2-4821-B144-3AA6EF938D0A}" type="slidenum">
              <a:rPr lang="zh-CN" altLang="en-US" sz="1400" b="1" smtClean="0"/>
              <a:pPr/>
              <a:t>5</a:t>
            </a:fld>
            <a:r>
              <a:rPr lang="zh-CN" altLang="en-US"/>
              <a:t> </a:t>
            </a:r>
            <a:r>
              <a:rPr lang="en-US" altLang="zh-CN"/>
              <a:t>/ 56</a:t>
            </a:r>
            <a:endParaRPr lang="zh-CN" altLang="en-US" dirty="0"/>
          </a:p>
        </p:txBody>
      </p:sp>
    </p:spTree>
    <p:extLst>
      <p:ext uri="{BB962C8B-B14F-4D97-AF65-F5344CB8AC3E}">
        <p14:creationId xmlns:p14="http://schemas.microsoft.com/office/powerpoint/2010/main" val="368894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oAutofit/>
          </a:bodyPr>
          <a:lstStyle/>
          <a:p>
            <a:r>
              <a:rPr lang="zh-CN" altLang="en-US" sz="4000" dirty="0"/>
              <a:t>其他形式的</a:t>
            </a:r>
            <a:r>
              <a:rPr lang="en-US" altLang="zh-CN" sz="4000" dirty="0"/>
              <a:t>BCD</a:t>
            </a:r>
            <a:r>
              <a:rPr lang="zh-CN" altLang="en-US" sz="4000" dirty="0"/>
              <a:t>码</a:t>
            </a:r>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2260990530"/>
              </p:ext>
            </p:extLst>
          </p:nvPr>
        </p:nvGraphicFramePr>
        <p:xfrm>
          <a:off x="448578" y="1341438"/>
          <a:ext cx="6130541" cy="5472610"/>
        </p:xfrm>
        <a:graphic>
          <a:graphicData uri="http://schemas.openxmlformats.org/drawingml/2006/table">
            <a:tbl>
              <a:tblPr firstRow="1" firstCol="1" bandRow="1">
                <a:tableStyleId>{7DF18680-E054-41AD-8BC1-D1AEF772440D}</a:tableStyleId>
              </a:tblPr>
              <a:tblGrid>
                <a:gridCol w="1663618">
                  <a:extLst>
                    <a:ext uri="{9D8B030D-6E8A-4147-A177-3AD203B41FA5}">
                      <a16:colId xmlns:a16="http://schemas.microsoft.com/office/drawing/2014/main" val="20000"/>
                    </a:ext>
                  </a:extLst>
                </a:gridCol>
                <a:gridCol w="2338261">
                  <a:extLst>
                    <a:ext uri="{9D8B030D-6E8A-4147-A177-3AD203B41FA5}">
                      <a16:colId xmlns:a16="http://schemas.microsoft.com/office/drawing/2014/main" val="20001"/>
                    </a:ext>
                  </a:extLst>
                </a:gridCol>
                <a:gridCol w="2128662">
                  <a:extLst>
                    <a:ext uri="{9D8B030D-6E8A-4147-A177-3AD203B41FA5}">
                      <a16:colId xmlns:a16="http://schemas.microsoft.com/office/drawing/2014/main" val="20002"/>
                    </a:ext>
                  </a:extLst>
                </a:gridCol>
              </a:tblGrid>
              <a:tr h="497510">
                <a:tc>
                  <a:txBody>
                    <a:bodyPr/>
                    <a:lstStyle/>
                    <a:p>
                      <a:pPr algn="ctr" fontAlgn="ctr"/>
                      <a:r>
                        <a:rPr lang="zh-CN" altLang="en-US" sz="2800" b="1" u="none" strike="noStrike" dirty="0">
                          <a:effectLst/>
                        </a:rPr>
                        <a:t>十进制数</a:t>
                      </a:r>
                      <a:endParaRPr lang="zh-CN" altLang="en-US" sz="2800" b="1" i="0" u="none" strike="noStrike" dirty="0">
                        <a:solidFill>
                          <a:srgbClr val="000000"/>
                        </a:solidFill>
                        <a:effectLst/>
                        <a:latin typeface="宋体"/>
                      </a:endParaRPr>
                    </a:p>
                  </a:txBody>
                  <a:tcPr marL="9525" marR="9525" marT="9525" marB="0" anchor="ctr"/>
                </a:tc>
                <a:tc>
                  <a:txBody>
                    <a:bodyPr/>
                    <a:lstStyle/>
                    <a:p>
                      <a:pPr algn="ctr" fontAlgn="ctr"/>
                      <a:r>
                        <a:rPr lang="en-US" sz="2800" b="1" u="none" strike="noStrike" dirty="0">
                          <a:effectLst/>
                        </a:rPr>
                        <a:t>8421</a:t>
                      </a:r>
                      <a:r>
                        <a:rPr lang="zh-CN" altLang="en-US" sz="2800" b="1" u="none" strike="noStrike" dirty="0">
                          <a:effectLst/>
                        </a:rPr>
                        <a:t>码</a:t>
                      </a:r>
                      <a:endParaRPr lang="zh-CN" altLang="en-US" sz="2800" b="1" i="0" u="none" strike="noStrike" dirty="0">
                        <a:solidFill>
                          <a:srgbClr val="000000"/>
                        </a:solidFill>
                        <a:effectLst/>
                        <a:latin typeface="宋体"/>
                      </a:endParaRPr>
                    </a:p>
                  </a:txBody>
                  <a:tcPr marL="9525" marR="9525" marT="9525" marB="0" anchor="ctr"/>
                </a:tc>
                <a:tc>
                  <a:txBody>
                    <a:bodyPr/>
                    <a:lstStyle/>
                    <a:p>
                      <a:pPr algn="ctr" fontAlgn="ctr"/>
                      <a:r>
                        <a:rPr lang="en-US" altLang="zh-CN" sz="2800" b="1" u="none" strike="noStrike" dirty="0">
                          <a:effectLst/>
                        </a:rPr>
                        <a:t>2421</a:t>
                      </a:r>
                      <a:r>
                        <a:rPr lang="zh-CN" altLang="en-US" sz="2800" b="1" u="none" strike="noStrike" dirty="0">
                          <a:effectLst/>
                        </a:rPr>
                        <a:t>码</a:t>
                      </a:r>
                      <a:endParaRPr lang="zh-CN" altLang="en-US" sz="28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r h="497510">
                <a:tc>
                  <a:txBody>
                    <a:bodyPr/>
                    <a:lstStyle/>
                    <a:p>
                      <a:pPr algn="ctr" fontAlgn="ctr"/>
                      <a:r>
                        <a:rPr lang="en-US" altLang="zh-CN" sz="2800" u="none" strike="noStrike" dirty="0">
                          <a:effectLst/>
                        </a:rPr>
                        <a:t>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0000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0000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1"/>
                  </a:ext>
                </a:extLst>
              </a:tr>
              <a:tr h="497510">
                <a:tc>
                  <a:txBody>
                    <a:bodyPr/>
                    <a:lstStyle/>
                    <a:p>
                      <a:pPr algn="ctr" fontAlgn="ctr"/>
                      <a:r>
                        <a:rPr lang="en-US" altLang="zh-CN" sz="2800" u="none" strike="noStrike" dirty="0">
                          <a:effectLst/>
                        </a:rPr>
                        <a:t>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0001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0001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2"/>
                  </a:ext>
                </a:extLst>
              </a:tr>
              <a:tr h="497510">
                <a:tc>
                  <a:txBody>
                    <a:bodyPr/>
                    <a:lstStyle/>
                    <a:p>
                      <a:pPr algn="ctr" fontAlgn="ctr"/>
                      <a:r>
                        <a:rPr lang="en-US" altLang="zh-CN" sz="2800" u="none" strike="noStrike" dirty="0">
                          <a:effectLst/>
                        </a:rPr>
                        <a:t>2</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0010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0010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3"/>
                  </a:ext>
                </a:extLst>
              </a:tr>
              <a:tr h="497510">
                <a:tc>
                  <a:txBody>
                    <a:bodyPr/>
                    <a:lstStyle/>
                    <a:p>
                      <a:pPr algn="ctr" fontAlgn="ctr"/>
                      <a:r>
                        <a:rPr lang="en-US" altLang="zh-CN" sz="2800" u="none" strike="noStrike" dirty="0">
                          <a:effectLst/>
                        </a:rPr>
                        <a:t>3</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0011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0011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4"/>
                  </a:ext>
                </a:extLst>
              </a:tr>
              <a:tr h="497510">
                <a:tc>
                  <a:txBody>
                    <a:bodyPr/>
                    <a:lstStyle/>
                    <a:p>
                      <a:pPr algn="ctr" fontAlgn="ctr"/>
                      <a:r>
                        <a:rPr lang="en-US" altLang="zh-CN" sz="2800" u="none" strike="noStrike" dirty="0">
                          <a:effectLst/>
                        </a:rPr>
                        <a:t>4</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0100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0100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5"/>
                  </a:ext>
                </a:extLst>
              </a:tr>
              <a:tr h="497510">
                <a:tc>
                  <a:txBody>
                    <a:bodyPr/>
                    <a:lstStyle/>
                    <a:p>
                      <a:pPr algn="ctr" fontAlgn="ctr"/>
                      <a:r>
                        <a:rPr lang="en-US" altLang="zh-CN" sz="2800" u="none" strike="noStrike" dirty="0">
                          <a:effectLst/>
                        </a:rPr>
                        <a:t>5</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0101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solidFill>
                            <a:srgbClr val="0070C0"/>
                          </a:solidFill>
                          <a:effectLst/>
                        </a:rPr>
                        <a:t>1011</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6"/>
                  </a:ext>
                </a:extLst>
              </a:tr>
              <a:tr h="497510">
                <a:tc>
                  <a:txBody>
                    <a:bodyPr/>
                    <a:lstStyle/>
                    <a:p>
                      <a:pPr algn="ctr" fontAlgn="ctr"/>
                      <a:r>
                        <a:rPr lang="en-US" altLang="zh-CN" sz="2800" u="none" strike="noStrike" dirty="0">
                          <a:effectLst/>
                        </a:rPr>
                        <a:t>6</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0110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solidFill>
                            <a:srgbClr val="0070C0"/>
                          </a:solidFill>
                          <a:effectLst/>
                        </a:rPr>
                        <a:t>1100</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7"/>
                  </a:ext>
                </a:extLst>
              </a:tr>
              <a:tr h="497510">
                <a:tc>
                  <a:txBody>
                    <a:bodyPr/>
                    <a:lstStyle/>
                    <a:p>
                      <a:pPr algn="ctr" fontAlgn="ctr"/>
                      <a:r>
                        <a:rPr lang="en-US" altLang="zh-CN" sz="2800" u="none" strike="noStrike" dirty="0">
                          <a:effectLst/>
                        </a:rPr>
                        <a:t>7</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0111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solidFill>
                            <a:srgbClr val="0070C0"/>
                          </a:solidFill>
                          <a:effectLst/>
                        </a:rPr>
                        <a:t>1101</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8"/>
                  </a:ext>
                </a:extLst>
              </a:tr>
              <a:tr h="497510">
                <a:tc>
                  <a:txBody>
                    <a:bodyPr/>
                    <a:lstStyle/>
                    <a:p>
                      <a:pPr algn="ctr" fontAlgn="ctr"/>
                      <a:r>
                        <a:rPr lang="en-US" altLang="zh-CN" sz="2800" u="none" strike="noStrike" dirty="0">
                          <a:effectLst/>
                        </a:rPr>
                        <a:t>8</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1000</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solidFill>
                            <a:srgbClr val="0070C0"/>
                          </a:solidFill>
                          <a:effectLst/>
                        </a:rPr>
                        <a:t>1110</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9"/>
                  </a:ext>
                </a:extLst>
              </a:tr>
              <a:tr h="497510">
                <a:tc>
                  <a:txBody>
                    <a:bodyPr/>
                    <a:lstStyle/>
                    <a:p>
                      <a:pPr algn="ctr" fontAlgn="ctr"/>
                      <a:r>
                        <a:rPr lang="en-US" altLang="zh-CN" sz="2800" u="none" strike="noStrike" dirty="0">
                          <a:effectLst/>
                        </a:rPr>
                        <a:t>9</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effectLst/>
                        </a:rPr>
                        <a:t>1001</a:t>
                      </a:r>
                      <a:endParaRPr lang="en-US" altLang="zh-CN" sz="2800" b="0" i="0" u="none" strike="noStrike" dirty="0">
                        <a:solidFill>
                          <a:srgbClr val="000000"/>
                        </a:solidFill>
                        <a:effectLst/>
                        <a:latin typeface="宋体"/>
                      </a:endParaRPr>
                    </a:p>
                  </a:txBody>
                  <a:tcPr marL="9525" marR="9525" marT="9525" marB="0" anchor="ctr"/>
                </a:tc>
                <a:tc>
                  <a:txBody>
                    <a:bodyPr/>
                    <a:lstStyle/>
                    <a:p>
                      <a:pPr algn="ctr" fontAlgn="ctr"/>
                      <a:r>
                        <a:rPr lang="en-US" altLang="zh-CN" sz="2800" u="none" strike="noStrike" dirty="0">
                          <a:solidFill>
                            <a:srgbClr val="0070C0"/>
                          </a:solidFill>
                          <a:effectLst/>
                        </a:rPr>
                        <a:t>1111</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1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780449802"/>
              </p:ext>
            </p:extLst>
          </p:nvPr>
        </p:nvGraphicFramePr>
        <p:xfrm>
          <a:off x="7192649" y="1340776"/>
          <a:ext cx="1440160" cy="5472599"/>
        </p:xfrm>
        <a:graphic>
          <a:graphicData uri="http://schemas.openxmlformats.org/drawingml/2006/table">
            <a:tbl>
              <a:tblPr firstRow="1" bandRow="1">
                <a:tableStyleId>{FABFCF23-3B69-468F-B69F-88F6DE6A72F2}</a:tableStyleId>
              </a:tblPr>
              <a:tblGrid>
                <a:gridCol w="1440160">
                  <a:extLst>
                    <a:ext uri="{9D8B030D-6E8A-4147-A177-3AD203B41FA5}">
                      <a16:colId xmlns:a16="http://schemas.microsoft.com/office/drawing/2014/main" val="20000"/>
                    </a:ext>
                  </a:extLst>
                </a:gridCol>
              </a:tblGrid>
              <a:tr h="497509">
                <a:tc>
                  <a:txBody>
                    <a:bodyPr/>
                    <a:lstStyle/>
                    <a:p>
                      <a:pPr algn="ctr" fontAlgn="ctr"/>
                      <a:r>
                        <a:rPr lang="zh-CN" altLang="en-US" sz="2800" b="1" u="none" strike="noStrike" dirty="0">
                          <a:effectLst/>
                        </a:rPr>
                        <a:t>余</a:t>
                      </a:r>
                      <a:r>
                        <a:rPr lang="en-US" altLang="zh-CN" sz="2800" b="1" u="none" strike="noStrike" dirty="0">
                          <a:effectLst/>
                        </a:rPr>
                        <a:t>3</a:t>
                      </a:r>
                      <a:r>
                        <a:rPr lang="zh-CN" altLang="en-US" sz="2800" b="1" u="none" strike="noStrike" dirty="0">
                          <a:effectLst/>
                        </a:rPr>
                        <a:t>码</a:t>
                      </a:r>
                      <a:endParaRPr lang="zh-CN" altLang="en-US" sz="28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r h="497509">
                <a:tc>
                  <a:txBody>
                    <a:bodyPr/>
                    <a:lstStyle/>
                    <a:p>
                      <a:pPr algn="ctr" fontAlgn="ctr"/>
                      <a:r>
                        <a:rPr lang="en-US" altLang="zh-CN" sz="2800" u="none" strike="noStrike" dirty="0">
                          <a:effectLst/>
                        </a:rPr>
                        <a:t>0011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1"/>
                  </a:ext>
                </a:extLst>
              </a:tr>
              <a:tr h="497509">
                <a:tc>
                  <a:txBody>
                    <a:bodyPr/>
                    <a:lstStyle/>
                    <a:p>
                      <a:pPr algn="ctr" fontAlgn="ctr"/>
                      <a:r>
                        <a:rPr lang="en-US" altLang="zh-CN" sz="2800" u="none" strike="noStrike">
                          <a:effectLst/>
                        </a:rPr>
                        <a:t>0100</a:t>
                      </a:r>
                      <a:endParaRPr lang="en-US" altLang="zh-CN" sz="2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2"/>
                  </a:ext>
                </a:extLst>
              </a:tr>
              <a:tr h="497509">
                <a:tc>
                  <a:txBody>
                    <a:bodyPr/>
                    <a:lstStyle/>
                    <a:p>
                      <a:pPr algn="ctr" fontAlgn="ctr"/>
                      <a:r>
                        <a:rPr lang="en-US" altLang="zh-CN" sz="2800" u="none" strike="noStrike">
                          <a:effectLst/>
                        </a:rPr>
                        <a:t>0101</a:t>
                      </a:r>
                      <a:endParaRPr lang="en-US" altLang="zh-CN" sz="2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3"/>
                  </a:ext>
                </a:extLst>
              </a:tr>
              <a:tr h="497509">
                <a:tc>
                  <a:txBody>
                    <a:bodyPr/>
                    <a:lstStyle/>
                    <a:p>
                      <a:pPr algn="ctr" fontAlgn="ctr"/>
                      <a:r>
                        <a:rPr lang="en-US" altLang="zh-CN" sz="2800" u="none" strike="noStrike">
                          <a:effectLst/>
                        </a:rPr>
                        <a:t>0110</a:t>
                      </a:r>
                      <a:endParaRPr lang="en-US" altLang="zh-CN" sz="2800" b="0" i="0" u="none" strike="noStrike">
                        <a:solidFill>
                          <a:srgbClr val="000000"/>
                        </a:solidFill>
                        <a:effectLst/>
                        <a:latin typeface="宋体"/>
                      </a:endParaRPr>
                    </a:p>
                  </a:txBody>
                  <a:tcPr marL="9525" marR="9525" marT="9525" marB="0" anchor="ctr"/>
                </a:tc>
                <a:extLst>
                  <a:ext uri="{0D108BD9-81ED-4DB2-BD59-A6C34878D82A}">
                    <a16:rowId xmlns:a16="http://schemas.microsoft.com/office/drawing/2014/main" val="10004"/>
                  </a:ext>
                </a:extLst>
              </a:tr>
              <a:tr h="497509">
                <a:tc>
                  <a:txBody>
                    <a:bodyPr/>
                    <a:lstStyle/>
                    <a:p>
                      <a:pPr algn="ctr" fontAlgn="ctr"/>
                      <a:r>
                        <a:rPr lang="en-US" altLang="zh-CN" sz="2800" u="none" strike="noStrike" dirty="0">
                          <a:effectLst/>
                        </a:rPr>
                        <a:t>0111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5"/>
                  </a:ext>
                </a:extLst>
              </a:tr>
              <a:tr h="497509">
                <a:tc>
                  <a:txBody>
                    <a:bodyPr/>
                    <a:lstStyle/>
                    <a:p>
                      <a:pPr algn="ctr" fontAlgn="ctr"/>
                      <a:r>
                        <a:rPr lang="en-US" altLang="zh-CN" sz="2800" u="none" strike="noStrike" dirty="0">
                          <a:solidFill>
                            <a:srgbClr val="0070C0"/>
                          </a:solidFill>
                          <a:effectLst/>
                        </a:rPr>
                        <a:t>1000</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6"/>
                  </a:ext>
                </a:extLst>
              </a:tr>
              <a:tr h="497509">
                <a:tc>
                  <a:txBody>
                    <a:bodyPr/>
                    <a:lstStyle/>
                    <a:p>
                      <a:pPr algn="ctr" fontAlgn="ctr"/>
                      <a:r>
                        <a:rPr lang="en-US" altLang="zh-CN" sz="2800" u="none" strike="noStrike" dirty="0">
                          <a:solidFill>
                            <a:srgbClr val="0070C0"/>
                          </a:solidFill>
                          <a:effectLst/>
                        </a:rPr>
                        <a:t>1001</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7"/>
                  </a:ext>
                </a:extLst>
              </a:tr>
              <a:tr h="497509">
                <a:tc>
                  <a:txBody>
                    <a:bodyPr/>
                    <a:lstStyle/>
                    <a:p>
                      <a:pPr algn="ctr" fontAlgn="ctr"/>
                      <a:r>
                        <a:rPr lang="en-US" altLang="zh-CN" sz="2800" u="none" strike="noStrike" dirty="0">
                          <a:solidFill>
                            <a:srgbClr val="0070C0"/>
                          </a:solidFill>
                          <a:effectLst/>
                        </a:rPr>
                        <a:t>1010</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8"/>
                  </a:ext>
                </a:extLst>
              </a:tr>
              <a:tr h="497509">
                <a:tc>
                  <a:txBody>
                    <a:bodyPr/>
                    <a:lstStyle/>
                    <a:p>
                      <a:pPr algn="ctr" fontAlgn="ctr"/>
                      <a:r>
                        <a:rPr lang="en-US" altLang="zh-CN" sz="2800" u="none" strike="noStrike" dirty="0">
                          <a:solidFill>
                            <a:srgbClr val="0070C0"/>
                          </a:solidFill>
                          <a:effectLst/>
                        </a:rPr>
                        <a:t>1011</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09"/>
                  </a:ext>
                </a:extLst>
              </a:tr>
              <a:tr h="497509">
                <a:tc>
                  <a:txBody>
                    <a:bodyPr/>
                    <a:lstStyle/>
                    <a:p>
                      <a:pPr algn="ctr" fontAlgn="ctr"/>
                      <a:r>
                        <a:rPr lang="en-US" altLang="zh-CN" sz="2800" u="none" strike="noStrike" dirty="0">
                          <a:solidFill>
                            <a:srgbClr val="0070C0"/>
                          </a:solidFill>
                          <a:effectLst/>
                        </a:rPr>
                        <a:t>1100</a:t>
                      </a:r>
                      <a:endParaRPr lang="en-US" altLang="zh-CN" sz="2800" b="0" i="0" u="none" strike="noStrike" dirty="0">
                        <a:solidFill>
                          <a:srgbClr val="0070C0"/>
                        </a:solidFill>
                        <a:effectLst/>
                        <a:latin typeface="宋体"/>
                      </a:endParaRPr>
                    </a:p>
                  </a:txBody>
                  <a:tcPr marL="9525" marR="9525" marT="9525" marB="0" anchor="ctr"/>
                </a:tc>
                <a:extLst>
                  <a:ext uri="{0D108BD9-81ED-4DB2-BD59-A6C34878D82A}">
                    <a16:rowId xmlns:a16="http://schemas.microsoft.com/office/drawing/2014/main" val="1001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16507165"/>
              </p:ext>
            </p:extLst>
          </p:nvPr>
        </p:nvGraphicFramePr>
        <p:xfrm>
          <a:off x="8632809" y="1340767"/>
          <a:ext cx="2941952" cy="5472599"/>
        </p:xfrm>
        <a:graphic>
          <a:graphicData uri="http://schemas.openxmlformats.org/drawingml/2006/table">
            <a:tbl>
              <a:tblPr firstRow="1" bandRow="1">
                <a:tableStyleId>{FABFCF23-3B69-468F-B69F-88F6DE6A72F2}</a:tableStyleId>
              </a:tblPr>
              <a:tblGrid>
                <a:gridCol w="2941952">
                  <a:extLst>
                    <a:ext uri="{9D8B030D-6E8A-4147-A177-3AD203B41FA5}">
                      <a16:colId xmlns:a16="http://schemas.microsoft.com/office/drawing/2014/main" val="20000"/>
                    </a:ext>
                  </a:extLst>
                </a:gridCol>
              </a:tblGrid>
              <a:tr h="497509">
                <a:tc>
                  <a:txBody>
                    <a:bodyPr/>
                    <a:lstStyle/>
                    <a:p>
                      <a:pPr algn="l" fontAlgn="ctr"/>
                      <a:r>
                        <a:rPr lang="en-US" altLang="zh-CN" sz="2800" b="1" u="none" strike="noStrike" dirty="0">
                          <a:effectLst/>
                        </a:rPr>
                        <a:t>       8  4 -2 -1 </a:t>
                      </a:r>
                      <a:r>
                        <a:rPr lang="zh-CN" altLang="en-US" sz="2800" b="1" u="none" strike="noStrike" dirty="0">
                          <a:effectLst/>
                        </a:rPr>
                        <a:t>码</a:t>
                      </a:r>
                      <a:endParaRPr lang="zh-CN" altLang="en-US" sz="2800" b="1"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0"/>
                  </a:ext>
                </a:extLst>
              </a:tr>
              <a:tr h="497509">
                <a:tc>
                  <a:txBody>
                    <a:bodyPr/>
                    <a:lstStyle/>
                    <a:p>
                      <a:pPr algn="ctr" fontAlgn="ctr"/>
                      <a:r>
                        <a:rPr lang="en-US" altLang="zh-CN" sz="2800" u="none" strike="noStrike" dirty="0">
                          <a:effectLst/>
                        </a:rPr>
                        <a:t>0  0  0  0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1"/>
                  </a:ext>
                </a:extLst>
              </a:tr>
              <a:tr h="497509">
                <a:tc>
                  <a:txBody>
                    <a:bodyPr/>
                    <a:lstStyle/>
                    <a:p>
                      <a:pPr algn="ctr" fontAlgn="ctr"/>
                      <a:r>
                        <a:rPr lang="en-US" altLang="zh-CN" sz="2800" u="none" strike="noStrike" dirty="0">
                          <a:effectLst/>
                        </a:rPr>
                        <a:t>0  1  1  1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2"/>
                  </a:ext>
                </a:extLst>
              </a:tr>
              <a:tr h="497509">
                <a:tc>
                  <a:txBody>
                    <a:bodyPr/>
                    <a:lstStyle/>
                    <a:p>
                      <a:pPr algn="ctr" fontAlgn="ctr"/>
                      <a:r>
                        <a:rPr lang="en-US" altLang="zh-CN" sz="2800" u="none" strike="noStrike" dirty="0">
                          <a:effectLst/>
                        </a:rPr>
                        <a:t>0  1  1  0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3"/>
                  </a:ext>
                </a:extLst>
              </a:tr>
              <a:tr h="497509">
                <a:tc>
                  <a:txBody>
                    <a:bodyPr/>
                    <a:lstStyle/>
                    <a:p>
                      <a:pPr algn="ctr" fontAlgn="ctr"/>
                      <a:r>
                        <a:rPr lang="en-US" altLang="zh-CN" sz="2800" u="none" strike="noStrike" dirty="0">
                          <a:effectLst/>
                        </a:rPr>
                        <a:t>0  1  0  1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4"/>
                  </a:ext>
                </a:extLst>
              </a:tr>
              <a:tr h="497509">
                <a:tc>
                  <a:txBody>
                    <a:bodyPr/>
                    <a:lstStyle/>
                    <a:p>
                      <a:pPr algn="ctr" fontAlgn="ctr"/>
                      <a:r>
                        <a:rPr lang="en-US" altLang="zh-CN" sz="2800" u="none" strike="noStrike" dirty="0">
                          <a:effectLst/>
                        </a:rPr>
                        <a:t>0  1  0  0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5"/>
                  </a:ext>
                </a:extLst>
              </a:tr>
              <a:tr h="497509">
                <a:tc>
                  <a:txBody>
                    <a:bodyPr/>
                    <a:lstStyle/>
                    <a:p>
                      <a:pPr algn="ctr" fontAlgn="ctr"/>
                      <a:r>
                        <a:rPr lang="en-US" altLang="zh-CN" sz="2800" u="none" strike="noStrike" dirty="0">
                          <a:effectLst/>
                        </a:rPr>
                        <a:t>1  0  1  1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6"/>
                  </a:ext>
                </a:extLst>
              </a:tr>
              <a:tr h="497509">
                <a:tc>
                  <a:txBody>
                    <a:bodyPr/>
                    <a:lstStyle/>
                    <a:p>
                      <a:pPr algn="ctr" fontAlgn="ctr"/>
                      <a:r>
                        <a:rPr lang="en-US" altLang="zh-CN" sz="2800" u="none" strike="noStrike" dirty="0">
                          <a:effectLst/>
                        </a:rPr>
                        <a:t>1  0  1  0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7"/>
                  </a:ext>
                </a:extLst>
              </a:tr>
              <a:tr h="497509">
                <a:tc>
                  <a:txBody>
                    <a:bodyPr/>
                    <a:lstStyle/>
                    <a:p>
                      <a:pPr algn="ctr" fontAlgn="ctr"/>
                      <a:r>
                        <a:rPr lang="en-US" altLang="zh-CN" sz="2800" u="none" strike="noStrike" dirty="0">
                          <a:effectLst/>
                        </a:rPr>
                        <a:t>1  0  0  1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8"/>
                  </a:ext>
                </a:extLst>
              </a:tr>
              <a:tr h="497509">
                <a:tc>
                  <a:txBody>
                    <a:bodyPr/>
                    <a:lstStyle/>
                    <a:p>
                      <a:pPr algn="ctr" fontAlgn="ctr"/>
                      <a:r>
                        <a:rPr lang="en-US" altLang="zh-CN" sz="2800" u="none" strike="noStrike" dirty="0">
                          <a:effectLst/>
                        </a:rPr>
                        <a:t>1  0  0  0</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09"/>
                  </a:ext>
                </a:extLst>
              </a:tr>
              <a:tr h="497509">
                <a:tc>
                  <a:txBody>
                    <a:bodyPr/>
                    <a:lstStyle/>
                    <a:p>
                      <a:pPr algn="ctr" fontAlgn="ctr"/>
                      <a:r>
                        <a:rPr lang="en-US" altLang="zh-CN" sz="2800" u="none" strike="noStrike" dirty="0">
                          <a:effectLst/>
                        </a:rPr>
                        <a:t>1  1  1  1</a:t>
                      </a:r>
                      <a:endParaRPr lang="en-US" altLang="zh-CN" sz="2800" b="0" i="0" u="none" strike="noStrike" dirty="0">
                        <a:solidFill>
                          <a:srgbClr val="000000"/>
                        </a:solidFill>
                        <a:effectLst/>
                        <a:latin typeface="宋体"/>
                      </a:endParaRPr>
                    </a:p>
                  </a:txBody>
                  <a:tcPr marL="9525" marR="9525" marT="9525" marB="0" anchor="ct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7058147" y="728600"/>
                <a:ext cx="1574662"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i="1">
                          <a:solidFill>
                            <a:schemeClr val="bg1">
                              <a:lumMod val="50000"/>
                            </a:schemeClr>
                          </a:solidFill>
                          <a:latin typeface="Cambria Math"/>
                        </a:rPr>
                        <m:t>8421</m:t>
                      </m:r>
                      <m:r>
                        <a:rPr lang="zh-CN" altLang="en-US" sz="2000" i="1">
                          <a:solidFill>
                            <a:schemeClr val="bg1">
                              <a:lumMod val="50000"/>
                            </a:schemeClr>
                          </a:solidFill>
                          <a:latin typeface="Cambria Math"/>
                        </a:rPr>
                        <m:t>码</m:t>
                      </m:r>
                      <m:r>
                        <a:rPr lang="en-US" altLang="zh-CN" sz="2000" i="1">
                          <a:solidFill>
                            <a:schemeClr val="bg1">
                              <a:lumMod val="50000"/>
                            </a:schemeClr>
                          </a:solidFill>
                          <a:latin typeface="Cambria Math"/>
                        </a:rPr>
                        <m:t>+3</m:t>
                      </m:r>
                    </m:oMath>
                  </m:oMathPara>
                </a14:m>
                <a:endParaRPr lang="zh-CN" altLang="en-US" sz="2000" dirty="0">
                  <a:solidFill>
                    <a:schemeClr val="bg1">
                      <a:lumMod val="50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058147" y="728600"/>
                <a:ext cx="1574662" cy="400110"/>
              </a:xfrm>
              <a:prstGeom prst="rect">
                <a:avLst/>
              </a:prstGeom>
              <a:blipFill>
                <a:blip r:embed="rId3"/>
                <a:stretch>
                  <a:fillRect b="-9231"/>
                </a:stretch>
              </a:blipFill>
            </p:spPr>
            <p:txBody>
              <a:bodyPr/>
              <a:lstStyle/>
              <a:p>
                <a:r>
                  <a:rPr lang="zh-CN" altLang="en-US">
                    <a:noFill/>
                  </a:rPr>
                  <a:t> </a:t>
                </a:r>
              </a:p>
            </p:txBody>
          </p:sp>
        </mc:Fallback>
      </mc:AlternateContent>
      <p:sp>
        <p:nvSpPr>
          <p:cNvPr id="11" name="TextBox 10"/>
          <p:cNvSpPr txBox="1"/>
          <p:nvPr/>
        </p:nvSpPr>
        <p:spPr>
          <a:xfrm>
            <a:off x="2840587" y="940647"/>
            <a:ext cx="954107" cy="400110"/>
          </a:xfrm>
          <a:prstGeom prst="rect">
            <a:avLst/>
          </a:prstGeom>
          <a:noFill/>
        </p:spPr>
        <p:txBody>
          <a:bodyPr wrap="none" rtlCol="0">
            <a:spAutoFit/>
          </a:bodyPr>
          <a:lstStyle/>
          <a:p>
            <a:r>
              <a:rPr lang="zh-CN" altLang="en-US" sz="2000" b="1" dirty="0">
                <a:solidFill>
                  <a:srgbClr val="C00000"/>
                </a:solidFill>
                <a:latin typeface="楷体" pitchFamily="49" charset="-122"/>
                <a:ea typeface="楷体" pitchFamily="49" charset="-122"/>
              </a:rPr>
              <a:t>有权码</a:t>
            </a:r>
          </a:p>
        </p:txBody>
      </p:sp>
      <p:grpSp>
        <p:nvGrpSpPr>
          <p:cNvPr id="17" name="组合 16"/>
          <p:cNvGrpSpPr/>
          <p:nvPr/>
        </p:nvGrpSpPr>
        <p:grpSpPr>
          <a:xfrm>
            <a:off x="4946540" y="3068958"/>
            <a:ext cx="1689262" cy="2520280"/>
            <a:chOff x="3565108" y="3068960"/>
            <a:chExt cx="1689262" cy="2520280"/>
          </a:xfrm>
        </p:grpSpPr>
        <p:sp>
          <p:nvSpPr>
            <p:cNvPr id="12" name="TextBox 11"/>
            <p:cNvSpPr txBox="1"/>
            <p:nvPr/>
          </p:nvSpPr>
          <p:spPr>
            <a:xfrm>
              <a:off x="4811620" y="3865016"/>
              <a:ext cx="442750" cy="1015663"/>
            </a:xfrm>
            <a:prstGeom prst="rect">
              <a:avLst/>
            </a:prstGeom>
            <a:noFill/>
          </p:spPr>
          <p:txBody>
            <a:bodyPr wrap="none" rtlCol="0">
              <a:spAutoFit/>
            </a:bodyPr>
            <a:lstStyle/>
            <a:p>
              <a:r>
                <a:rPr lang="zh-CN" altLang="en-US" sz="2000" b="1" dirty="0">
                  <a:solidFill>
                    <a:srgbClr val="C00000"/>
                  </a:solidFill>
                  <a:latin typeface="楷体" pitchFamily="49" charset="-122"/>
                  <a:ea typeface="楷体" pitchFamily="49" charset="-122"/>
                </a:rPr>
                <a:t>自</a:t>
              </a:r>
              <a:endParaRPr lang="en-US" altLang="zh-CN" sz="2000" b="1" dirty="0">
                <a:solidFill>
                  <a:srgbClr val="C00000"/>
                </a:solidFill>
                <a:latin typeface="楷体" pitchFamily="49" charset="-122"/>
                <a:ea typeface="楷体" pitchFamily="49" charset="-122"/>
              </a:endParaRPr>
            </a:p>
            <a:p>
              <a:r>
                <a:rPr lang="zh-CN" altLang="en-US" sz="2000" b="1">
                  <a:solidFill>
                    <a:srgbClr val="C00000"/>
                  </a:solidFill>
                  <a:latin typeface="楷体" pitchFamily="49" charset="-122"/>
                  <a:ea typeface="楷体" pitchFamily="49" charset="-122"/>
                </a:rPr>
                <a:t>反</a:t>
              </a:r>
              <a:endParaRPr lang="en-US" altLang="zh-CN" sz="2000" b="1">
                <a:solidFill>
                  <a:srgbClr val="C00000"/>
                </a:solidFill>
                <a:latin typeface="楷体" pitchFamily="49" charset="-122"/>
                <a:ea typeface="楷体" pitchFamily="49" charset="-122"/>
              </a:endParaRPr>
            </a:p>
            <a:p>
              <a:r>
                <a:rPr lang="zh-CN" altLang="en-US" sz="2000" b="1">
                  <a:solidFill>
                    <a:srgbClr val="C00000"/>
                  </a:solidFill>
                  <a:latin typeface="楷体" pitchFamily="49" charset="-122"/>
                  <a:ea typeface="楷体" pitchFamily="49" charset="-122"/>
                </a:rPr>
                <a:t>码</a:t>
              </a:r>
              <a:endParaRPr lang="zh-CN" altLang="en-US" sz="2000" b="1" dirty="0">
                <a:solidFill>
                  <a:srgbClr val="C00000"/>
                </a:solidFill>
                <a:latin typeface="楷体" pitchFamily="49" charset="-122"/>
                <a:ea typeface="楷体" pitchFamily="49" charset="-122"/>
              </a:endParaRPr>
            </a:p>
          </p:txBody>
        </p:sp>
        <p:sp>
          <p:nvSpPr>
            <p:cNvPr id="14" name="左中括号 13"/>
            <p:cNvSpPr/>
            <p:nvPr/>
          </p:nvSpPr>
          <p:spPr>
            <a:xfrm flipH="1">
              <a:off x="4580498" y="4041067"/>
              <a:ext cx="95616" cy="576064"/>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5" name="右中括号 14"/>
            <p:cNvSpPr/>
            <p:nvPr/>
          </p:nvSpPr>
          <p:spPr>
            <a:xfrm>
              <a:off x="4639329" y="3573016"/>
              <a:ext cx="214114" cy="1584176"/>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6" name="左中括号 15"/>
            <p:cNvSpPr/>
            <p:nvPr/>
          </p:nvSpPr>
          <p:spPr>
            <a:xfrm>
              <a:off x="3565108" y="3068960"/>
              <a:ext cx="188728" cy="252028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sp>
        <p:nvSpPr>
          <p:cNvPr id="18" name="TextBox 17"/>
          <p:cNvSpPr txBox="1"/>
          <p:nvPr/>
        </p:nvSpPr>
        <p:spPr>
          <a:xfrm>
            <a:off x="9352890" y="967080"/>
            <a:ext cx="1476686" cy="400110"/>
          </a:xfrm>
          <a:prstGeom prst="rect">
            <a:avLst/>
          </a:prstGeom>
          <a:noFill/>
        </p:spPr>
        <p:txBody>
          <a:bodyPr wrap="none" rtlCol="0">
            <a:spAutoFit/>
          </a:bodyPr>
          <a:lstStyle/>
          <a:p>
            <a:r>
              <a:rPr lang="zh-CN" altLang="en-US" sz="2000" b="1" dirty="0">
                <a:solidFill>
                  <a:srgbClr val="C00000"/>
                </a:solidFill>
                <a:latin typeface="楷体" pitchFamily="49" charset="-122"/>
                <a:ea typeface="楷体" pitchFamily="49" charset="-122"/>
              </a:rPr>
              <a:t>正负权值码</a:t>
            </a:r>
          </a:p>
        </p:txBody>
      </p:sp>
      <p:sp>
        <p:nvSpPr>
          <p:cNvPr id="8" name="文本框 7"/>
          <p:cNvSpPr txBox="1"/>
          <p:nvPr/>
        </p:nvSpPr>
        <p:spPr>
          <a:xfrm>
            <a:off x="4454097" y="2609397"/>
            <a:ext cx="492443" cy="3439403"/>
          </a:xfrm>
          <a:prstGeom prst="rect">
            <a:avLst/>
          </a:prstGeom>
          <a:noFill/>
        </p:spPr>
        <p:txBody>
          <a:bodyPr vert="eaVert" wrap="none" rtlCol="0">
            <a:spAutoFit/>
          </a:bodyPr>
          <a:lstStyle/>
          <a:p>
            <a:r>
              <a:rPr lang="zh-CN" altLang="en-US" sz="2000" dirty="0"/>
              <a:t>十进制也可以取反了，如</a:t>
            </a:r>
            <a:r>
              <a:rPr lang="en-US" altLang="zh-CN" sz="2000" dirty="0"/>
              <a:t>2</a:t>
            </a:r>
            <a:r>
              <a:rPr lang="zh-CN" altLang="en-US" sz="2000" dirty="0"/>
              <a:t>与</a:t>
            </a:r>
            <a:r>
              <a:rPr lang="en-US" altLang="zh-CN" sz="2000" dirty="0"/>
              <a:t>7</a:t>
            </a:r>
            <a:endParaRPr lang="zh-CN" altLang="en-US" sz="2000" dirty="0"/>
          </a:p>
        </p:txBody>
      </p:sp>
      <p:sp>
        <p:nvSpPr>
          <p:cNvPr id="19" name="TextBox 10">
            <a:extLst>
              <a:ext uri="{FF2B5EF4-FFF2-40B4-BE49-F238E27FC236}">
                <a16:creationId xmlns:a16="http://schemas.microsoft.com/office/drawing/2014/main" id="{262EFC1A-654F-4A68-837D-909DC063C5A1}"/>
              </a:ext>
            </a:extLst>
          </p:cNvPr>
          <p:cNvSpPr txBox="1"/>
          <p:nvPr/>
        </p:nvSpPr>
        <p:spPr>
          <a:xfrm>
            <a:off x="5009027" y="940647"/>
            <a:ext cx="954107" cy="400110"/>
          </a:xfrm>
          <a:prstGeom prst="rect">
            <a:avLst/>
          </a:prstGeom>
          <a:noFill/>
        </p:spPr>
        <p:txBody>
          <a:bodyPr wrap="none" rtlCol="0">
            <a:spAutoFit/>
          </a:bodyPr>
          <a:lstStyle/>
          <a:p>
            <a:r>
              <a:rPr lang="zh-CN" altLang="en-US" sz="2000" b="1" dirty="0">
                <a:solidFill>
                  <a:srgbClr val="C00000"/>
                </a:solidFill>
                <a:latin typeface="楷体" pitchFamily="49" charset="-122"/>
                <a:ea typeface="楷体" pitchFamily="49" charset="-122"/>
              </a:rPr>
              <a:t>有权码</a:t>
            </a:r>
          </a:p>
        </p:txBody>
      </p:sp>
      <p:sp>
        <p:nvSpPr>
          <p:cNvPr id="20" name="TextBox 10">
            <a:extLst>
              <a:ext uri="{FF2B5EF4-FFF2-40B4-BE49-F238E27FC236}">
                <a16:creationId xmlns:a16="http://schemas.microsoft.com/office/drawing/2014/main" id="{B423CCE0-A678-49CE-8B90-32443F91B528}"/>
              </a:ext>
            </a:extLst>
          </p:cNvPr>
          <p:cNvSpPr txBox="1"/>
          <p:nvPr/>
        </p:nvSpPr>
        <p:spPr>
          <a:xfrm>
            <a:off x="7339594" y="965772"/>
            <a:ext cx="958917" cy="400110"/>
          </a:xfrm>
          <a:prstGeom prst="rect">
            <a:avLst/>
          </a:prstGeom>
          <a:noFill/>
        </p:spPr>
        <p:txBody>
          <a:bodyPr wrap="none" rtlCol="0">
            <a:spAutoFit/>
          </a:bodyPr>
          <a:lstStyle/>
          <a:p>
            <a:r>
              <a:rPr lang="zh-CN" altLang="en-US" sz="2000" b="1" dirty="0">
                <a:solidFill>
                  <a:srgbClr val="C00000"/>
                </a:solidFill>
                <a:latin typeface="楷体" pitchFamily="49" charset="-122"/>
                <a:ea typeface="楷体" pitchFamily="49" charset="-122"/>
              </a:rPr>
              <a:t>偏权码</a:t>
            </a:r>
          </a:p>
        </p:txBody>
      </p:sp>
      <p:sp>
        <p:nvSpPr>
          <p:cNvPr id="9" name="Slide Number Placeholder 8">
            <a:extLst>
              <a:ext uri="{FF2B5EF4-FFF2-40B4-BE49-F238E27FC236}">
                <a16:creationId xmlns:a16="http://schemas.microsoft.com/office/drawing/2014/main" id="{3BF7E22B-3BEB-4642-A28D-5AEA90814AB0}"/>
              </a:ext>
            </a:extLst>
          </p:cNvPr>
          <p:cNvSpPr>
            <a:spLocks noGrp="1"/>
          </p:cNvSpPr>
          <p:nvPr>
            <p:ph type="sldNum" sz="quarter" idx="12"/>
          </p:nvPr>
        </p:nvSpPr>
        <p:spPr/>
        <p:txBody>
          <a:bodyPr/>
          <a:lstStyle/>
          <a:p>
            <a:fld id="{EC78E7B1-3FC2-4821-B144-3AA6EF938D0A}" type="slidenum">
              <a:rPr lang="zh-CN" altLang="en-US" sz="1400" b="1" smtClean="0"/>
              <a:pPr/>
              <a:t>50</a:t>
            </a:fld>
            <a:r>
              <a:rPr lang="zh-CN" altLang="en-US"/>
              <a:t> </a:t>
            </a:r>
            <a:r>
              <a:rPr lang="en-US" altLang="zh-CN"/>
              <a:t>/ 56</a:t>
            </a:r>
            <a:endParaRPr lang="zh-CN" altLang="en-US" dirty="0"/>
          </a:p>
        </p:txBody>
      </p:sp>
    </p:spTree>
    <p:extLst>
      <p:ext uri="{BB962C8B-B14F-4D97-AF65-F5344CB8AC3E}">
        <p14:creationId xmlns:p14="http://schemas.microsoft.com/office/powerpoint/2010/main" val="32145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chor="ctr">
            <a:normAutofit/>
          </a:bodyPr>
          <a:lstStyle/>
          <a:p>
            <a:r>
              <a:rPr lang="en-US" altLang="zh-CN" dirty="0"/>
              <a:t>(ASCII</a:t>
            </a:r>
            <a:r>
              <a:rPr lang="zh-CN" altLang="en-US" dirty="0"/>
              <a:t>码</a:t>
            </a:r>
            <a:r>
              <a:rPr lang="en-US" altLang="zh-CN" dirty="0"/>
              <a:t>) </a:t>
            </a:r>
            <a:r>
              <a:rPr lang="zh-CN" altLang="en-US" sz="4000" dirty="0"/>
              <a:t>美国信息交换标准代码</a:t>
            </a:r>
            <a:endParaRPr lang="en-US" altLang="zh-CN" sz="3600" dirty="0"/>
          </a:p>
        </p:txBody>
      </p:sp>
      <p:sp>
        <p:nvSpPr>
          <p:cNvPr id="2" name="TextBox 1"/>
          <p:cNvSpPr txBox="1"/>
          <p:nvPr/>
        </p:nvSpPr>
        <p:spPr>
          <a:xfrm>
            <a:off x="7621898" y="2403280"/>
            <a:ext cx="4256293" cy="169802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t>最常用的一种字符编码</a:t>
            </a:r>
            <a:endParaRPr lang="en-US" altLang="zh-CN" sz="2400" dirty="0"/>
          </a:p>
          <a:p>
            <a:pPr marL="342900" indent="-342900">
              <a:lnSpc>
                <a:spcPct val="150000"/>
              </a:lnSpc>
              <a:buFont typeface="Arial" panose="020B0604020202020204" pitchFamily="34" charset="0"/>
              <a:buChar char="•"/>
            </a:pPr>
            <a:r>
              <a:rPr lang="en-US" altLang="zh-CN" sz="2400" dirty="0"/>
              <a:t>7</a:t>
            </a:r>
            <a:r>
              <a:rPr lang="zh-CN" altLang="en-US" sz="2400" dirty="0"/>
              <a:t>位二进制数表达</a:t>
            </a:r>
            <a:r>
              <a:rPr lang="en-US" altLang="zh-CN" sz="2400" dirty="0"/>
              <a:t>128</a:t>
            </a:r>
            <a:r>
              <a:rPr lang="zh-CN" altLang="en-US" sz="2400" dirty="0"/>
              <a:t>个字符</a:t>
            </a:r>
            <a:endParaRPr lang="en-US" altLang="zh-CN" sz="2400" dirty="0"/>
          </a:p>
          <a:p>
            <a:pPr marL="342900" indent="-342900">
              <a:lnSpc>
                <a:spcPct val="150000"/>
              </a:lnSpc>
              <a:buFont typeface="Arial" panose="020B0604020202020204" pitchFamily="34" charset="0"/>
              <a:buChar char="•"/>
            </a:pPr>
            <a:r>
              <a:rPr lang="zh-CN" altLang="en-US" sz="2400" dirty="0"/>
              <a:t>最左侧增加</a:t>
            </a:r>
            <a:r>
              <a:rPr lang="en-US" altLang="zh-CN" sz="2400" dirty="0"/>
              <a:t>1</a:t>
            </a:r>
            <a:r>
              <a:rPr lang="zh-CN" altLang="en-US" sz="2400" dirty="0"/>
              <a:t>位奇偶校验位</a:t>
            </a:r>
          </a:p>
        </p:txBody>
      </p:sp>
      <p:pic>
        <p:nvPicPr>
          <p:cNvPr id="8" name="Picture 2" descr="https://sqljunkieshare.files.wordpress.com/2012/01/standard-ascii-table.jpg?w=620">
            <a:extLst>
              <a:ext uri="{FF2B5EF4-FFF2-40B4-BE49-F238E27FC236}">
                <a16:creationId xmlns:a16="http://schemas.microsoft.com/office/drawing/2014/main" id="{9D2AC1B4-7BA0-46C5-B2E2-A4E2B9997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63" y="900000"/>
            <a:ext cx="7025943" cy="59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2442BF9-0796-4071-830D-AEB41BA43C26}"/>
              </a:ext>
            </a:extLst>
          </p:cNvPr>
          <p:cNvSpPr>
            <a:spLocks noGrp="1"/>
          </p:cNvSpPr>
          <p:nvPr>
            <p:ph type="sldNum" sz="quarter" idx="12"/>
          </p:nvPr>
        </p:nvSpPr>
        <p:spPr/>
        <p:txBody>
          <a:bodyPr/>
          <a:lstStyle/>
          <a:p>
            <a:fld id="{EC78E7B1-3FC2-4821-B144-3AA6EF938D0A}" type="slidenum">
              <a:rPr lang="zh-CN" altLang="en-US" sz="1400" b="1" smtClean="0"/>
              <a:pPr/>
              <a:t>51</a:t>
            </a:fld>
            <a:r>
              <a:rPr lang="zh-CN" altLang="en-US"/>
              <a:t> </a:t>
            </a:r>
            <a:r>
              <a:rPr lang="en-US" altLang="zh-CN"/>
              <a:t>/ 56</a:t>
            </a:r>
            <a:endParaRPr lang="zh-CN" altLang="en-US" dirty="0"/>
          </a:p>
        </p:txBody>
      </p:sp>
    </p:spTree>
    <p:extLst>
      <p:ext uri="{BB962C8B-B14F-4D97-AF65-F5344CB8AC3E}">
        <p14:creationId xmlns:p14="http://schemas.microsoft.com/office/powerpoint/2010/main" val="3411630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9E11B-6F9B-4CA0-BDED-45BB46F13CBD}"/>
              </a:ext>
            </a:extLst>
          </p:cNvPr>
          <p:cNvSpPr>
            <a:spLocks noGrp="1"/>
          </p:cNvSpPr>
          <p:nvPr>
            <p:ph type="title"/>
          </p:nvPr>
        </p:nvSpPr>
        <p:spPr/>
        <p:txBody>
          <a:bodyPr/>
          <a:lstStyle/>
          <a:p>
            <a:r>
              <a:rPr lang="zh-CN" altLang="en-US" dirty="0"/>
              <a:t>格雷码</a:t>
            </a:r>
          </a:p>
        </p:txBody>
      </p:sp>
      <p:pic>
        <p:nvPicPr>
          <p:cNvPr id="7" name="图片 6">
            <a:extLst>
              <a:ext uri="{FF2B5EF4-FFF2-40B4-BE49-F238E27FC236}">
                <a16:creationId xmlns:a16="http://schemas.microsoft.com/office/drawing/2014/main" id="{FCB77B96-9B29-41A8-B180-22BEA56C0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00" y="1333795"/>
            <a:ext cx="2677062" cy="2088109"/>
          </a:xfrm>
          <a:prstGeom prst="rect">
            <a:avLst/>
          </a:prstGeom>
        </p:spPr>
      </p:pic>
      <p:sp>
        <p:nvSpPr>
          <p:cNvPr id="8" name="文本框 7">
            <a:extLst>
              <a:ext uri="{FF2B5EF4-FFF2-40B4-BE49-F238E27FC236}">
                <a16:creationId xmlns:a16="http://schemas.microsoft.com/office/drawing/2014/main" id="{D977B940-AB64-42FE-A8F3-EB66F483CE83}"/>
              </a:ext>
            </a:extLst>
          </p:cNvPr>
          <p:cNvSpPr txBox="1"/>
          <p:nvPr/>
        </p:nvSpPr>
        <p:spPr>
          <a:xfrm>
            <a:off x="1712628" y="894454"/>
            <a:ext cx="1467068" cy="400110"/>
          </a:xfrm>
          <a:prstGeom prst="rect">
            <a:avLst/>
          </a:prstGeom>
          <a:noFill/>
        </p:spPr>
        <p:txBody>
          <a:bodyPr wrap="none" rtlCol="0">
            <a:spAutoFit/>
          </a:bodyPr>
          <a:lstStyle/>
          <a:p>
            <a:r>
              <a:rPr lang="zh-CN" altLang="en-US" sz="2000" b="1" dirty="0"/>
              <a:t>角度传感器</a:t>
            </a:r>
          </a:p>
        </p:txBody>
      </p:sp>
      <p:grpSp>
        <p:nvGrpSpPr>
          <p:cNvPr id="16" name="组合 15">
            <a:extLst>
              <a:ext uri="{FF2B5EF4-FFF2-40B4-BE49-F238E27FC236}">
                <a16:creationId xmlns:a16="http://schemas.microsoft.com/office/drawing/2014/main" id="{B4A8F458-1604-49EF-80B4-EDF528BFF401}"/>
              </a:ext>
            </a:extLst>
          </p:cNvPr>
          <p:cNvGrpSpPr/>
          <p:nvPr/>
        </p:nvGrpSpPr>
        <p:grpSpPr>
          <a:xfrm>
            <a:off x="1029422" y="3900235"/>
            <a:ext cx="2880000" cy="2927713"/>
            <a:chOff x="1121438" y="3951994"/>
            <a:chExt cx="2880000" cy="2927713"/>
          </a:xfrm>
        </p:grpSpPr>
        <p:pic>
          <p:nvPicPr>
            <p:cNvPr id="10" name="图片 9">
              <a:extLst>
                <a:ext uri="{FF2B5EF4-FFF2-40B4-BE49-F238E27FC236}">
                  <a16:creationId xmlns:a16="http://schemas.microsoft.com/office/drawing/2014/main" id="{F842F133-A030-4ABA-A97B-566778C2B8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2906" y="4071883"/>
              <a:ext cx="2677064" cy="2677064"/>
            </a:xfrm>
            <a:prstGeom prst="rect">
              <a:avLst/>
            </a:prstGeom>
          </p:spPr>
        </p:pic>
        <p:cxnSp>
          <p:nvCxnSpPr>
            <p:cNvPr id="12" name="直接连接符 11">
              <a:extLst>
                <a:ext uri="{FF2B5EF4-FFF2-40B4-BE49-F238E27FC236}">
                  <a16:creationId xmlns:a16="http://schemas.microsoft.com/office/drawing/2014/main" id="{6158E03A-5353-41F1-B456-CD638837D4D8}"/>
                </a:ext>
              </a:extLst>
            </p:cNvPr>
            <p:cNvCxnSpPr>
              <a:cxnSpLocks/>
            </p:cNvCxnSpPr>
            <p:nvPr/>
          </p:nvCxnSpPr>
          <p:spPr>
            <a:xfrm>
              <a:off x="1121438" y="541041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685AAEA-599F-47FB-9E51-6279701BECF9}"/>
                </a:ext>
              </a:extLst>
            </p:cNvPr>
            <p:cNvCxnSpPr>
              <a:cxnSpLocks/>
            </p:cNvCxnSpPr>
            <p:nvPr/>
          </p:nvCxnSpPr>
          <p:spPr>
            <a:xfrm rot="5400000">
              <a:off x="1121438" y="5391994"/>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98D51A-BFD0-4E31-A358-8C1F1D2D9D34}"/>
                </a:ext>
              </a:extLst>
            </p:cNvPr>
            <p:cNvCxnSpPr>
              <a:cxnSpLocks/>
            </p:cNvCxnSpPr>
            <p:nvPr/>
          </p:nvCxnSpPr>
          <p:spPr>
            <a:xfrm rot="2700000">
              <a:off x="1150051" y="5439707"/>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181A490-D601-4A89-B698-05E2760645EB}"/>
                </a:ext>
              </a:extLst>
            </p:cNvPr>
            <p:cNvCxnSpPr>
              <a:cxnSpLocks/>
            </p:cNvCxnSpPr>
            <p:nvPr/>
          </p:nvCxnSpPr>
          <p:spPr>
            <a:xfrm rot="-2700000">
              <a:off x="1121438" y="5410415"/>
              <a:ext cx="288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4E190DC1-FD51-4EB0-A885-2B0E7165B37C}"/>
              </a:ext>
            </a:extLst>
          </p:cNvPr>
          <p:cNvSpPr txBox="1"/>
          <p:nvPr/>
        </p:nvSpPr>
        <p:spPr>
          <a:xfrm>
            <a:off x="3572866" y="4649484"/>
            <a:ext cx="699230" cy="461665"/>
          </a:xfrm>
          <a:prstGeom prst="rect">
            <a:avLst/>
          </a:prstGeom>
          <a:noFill/>
        </p:spPr>
        <p:txBody>
          <a:bodyPr wrap="none" rtlCol="0">
            <a:spAutoFit/>
          </a:bodyPr>
          <a:lstStyle/>
          <a:p>
            <a:r>
              <a:rPr lang="en-US" altLang="zh-CN" sz="2400" b="1" dirty="0"/>
              <a:t>000</a:t>
            </a:r>
            <a:endParaRPr lang="zh-CN" altLang="en-US" sz="2000" b="1" dirty="0"/>
          </a:p>
        </p:txBody>
      </p:sp>
      <p:sp>
        <p:nvSpPr>
          <p:cNvPr id="18" name="文本框 17">
            <a:extLst>
              <a:ext uri="{FF2B5EF4-FFF2-40B4-BE49-F238E27FC236}">
                <a16:creationId xmlns:a16="http://schemas.microsoft.com/office/drawing/2014/main" id="{DE26FDA8-B68E-402B-BF70-E9E8F9DA7663}"/>
              </a:ext>
            </a:extLst>
          </p:cNvPr>
          <p:cNvSpPr txBox="1"/>
          <p:nvPr/>
        </p:nvSpPr>
        <p:spPr>
          <a:xfrm>
            <a:off x="3559699" y="5646262"/>
            <a:ext cx="699230" cy="461665"/>
          </a:xfrm>
          <a:prstGeom prst="rect">
            <a:avLst/>
          </a:prstGeom>
          <a:noFill/>
        </p:spPr>
        <p:txBody>
          <a:bodyPr wrap="none" rtlCol="0">
            <a:spAutoFit/>
          </a:bodyPr>
          <a:lstStyle/>
          <a:p>
            <a:r>
              <a:rPr lang="en-US" altLang="zh-CN" sz="2400" b="1" dirty="0"/>
              <a:t>100</a:t>
            </a:r>
            <a:endParaRPr lang="zh-CN" altLang="en-US" sz="2000" b="1" dirty="0"/>
          </a:p>
        </p:txBody>
      </p:sp>
      <p:sp>
        <p:nvSpPr>
          <p:cNvPr id="19" name="文本框 18">
            <a:extLst>
              <a:ext uri="{FF2B5EF4-FFF2-40B4-BE49-F238E27FC236}">
                <a16:creationId xmlns:a16="http://schemas.microsoft.com/office/drawing/2014/main" id="{D7822828-53D0-4258-81F7-141BA52D6710}"/>
              </a:ext>
            </a:extLst>
          </p:cNvPr>
          <p:cNvSpPr txBox="1"/>
          <p:nvPr/>
        </p:nvSpPr>
        <p:spPr>
          <a:xfrm>
            <a:off x="2659561" y="3810537"/>
            <a:ext cx="699230" cy="461665"/>
          </a:xfrm>
          <a:prstGeom prst="rect">
            <a:avLst/>
          </a:prstGeom>
          <a:noFill/>
        </p:spPr>
        <p:txBody>
          <a:bodyPr wrap="none" rtlCol="0">
            <a:spAutoFit/>
          </a:bodyPr>
          <a:lstStyle/>
          <a:p>
            <a:r>
              <a:rPr lang="en-US" altLang="zh-CN" sz="2400" b="1" dirty="0"/>
              <a:t>001</a:t>
            </a:r>
            <a:endParaRPr lang="zh-CN" altLang="en-US" sz="2000" b="1" dirty="0"/>
          </a:p>
        </p:txBody>
      </p:sp>
      <p:sp>
        <p:nvSpPr>
          <p:cNvPr id="20" name="文本框 19">
            <a:extLst>
              <a:ext uri="{FF2B5EF4-FFF2-40B4-BE49-F238E27FC236}">
                <a16:creationId xmlns:a16="http://schemas.microsoft.com/office/drawing/2014/main" id="{81A42D6D-E197-413B-ACBD-FFA15E1FAE25}"/>
              </a:ext>
            </a:extLst>
          </p:cNvPr>
          <p:cNvSpPr txBox="1"/>
          <p:nvPr/>
        </p:nvSpPr>
        <p:spPr>
          <a:xfrm>
            <a:off x="1611600" y="3794092"/>
            <a:ext cx="699230" cy="461665"/>
          </a:xfrm>
          <a:prstGeom prst="rect">
            <a:avLst/>
          </a:prstGeom>
          <a:noFill/>
        </p:spPr>
        <p:txBody>
          <a:bodyPr wrap="none" rtlCol="0">
            <a:spAutoFit/>
          </a:bodyPr>
          <a:lstStyle/>
          <a:p>
            <a:r>
              <a:rPr lang="en-US" altLang="zh-CN" sz="2400" b="1" dirty="0"/>
              <a:t>011</a:t>
            </a:r>
            <a:endParaRPr lang="zh-CN" altLang="en-US" sz="2000" b="1" dirty="0"/>
          </a:p>
        </p:txBody>
      </p:sp>
      <p:sp>
        <p:nvSpPr>
          <p:cNvPr id="22" name="文本框 21">
            <a:extLst>
              <a:ext uri="{FF2B5EF4-FFF2-40B4-BE49-F238E27FC236}">
                <a16:creationId xmlns:a16="http://schemas.microsoft.com/office/drawing/2014/main" id="{8F4318D8-FB4E-40F9-805E-0E3E2F264A15}"/>
              </a:ext>
            </a:extLst>
          </p:cNvPr>
          <p:cNvSpPr txBox="1"/>
          <p:nvPr/>
        </p:nvSpPr>
        <p:spPr>
          <a:xfrm>
            <a:off x="591503" y="4717393"/>
            <a:ext cx="699230" cy="461665"/>
          </a:xfrm>
          <a:prstGeom prst="rect">
            <a:avLst/>
          </a:prstGeom>
          <a:noFill/>
        </p:spPr>
        <p:txBody>
          <a:bodyPr wrap="none" rtlCol="0">
            <a:spAutoFit/>
          </a:bodyPr>
          <a:lstStyle/>
          <a:p>
            <a:r>
              <a:rPr lang="en-US" altLang="zh-CN" sz="2400" b="1" dirty="0"/>
              <a:t>010</a:t>
            </a:r>
            <a:endParaRPr lang="zh-CN" altLang="en-US" sz="2000" b="1" dirty="0"/>
          </a:p>
        </p:txBody>
      </p:sp>
      <p:sp>
        <p:nvSpPr>
          <p:cNvPr id="23" name="文本框 22">
            <a:extLst>
              <a:ext uri="{FF2B5EF4-FFF2-40B4-BE49-F238E27FC236}">
                <a16:creationId xmlns:a16="http://schemas.microsoft.com/office/drawing/2014/main" id="{ADF0ED18-05EB-4D39-889E-BF60FFF2C97A}"/>
              </a:ext>
            </a:extLst>
          </p:cNvPr>
          <p:cNvSpPr txBox="1"/>
          <p:nvPr/>
        </p:nvSpPr>
        <p:spPr>
          <a:xfrm>
            <a:off x="2731596" y="6347599"/>
            <a:ext cx="699230" cy="461665"/>
          </a:xfrm>
          <a:prstGeom prst="rect">
            <a:avLst/>
          </a:prstGeom>
          <a:noFill/>
        </p:spPr>
        <p:txBody>
          <a:bodyPr wrap="none" rtlCol="0">
            <a:spAutoFit/>
          </a:bodyPr>
          <a:lstStyle/>
          <a:p>
            <a:r>
              <a:rPr lang="en-US" altLang="zh-CN" sz="2400" b="1" dirty="0"/>
              <a:t>101</a:t>
            </a:r>
            <a:endParaRPr lang="zh-CN" altLang="en-US" sz="2000" b="1" dirty="0"/>
          </a:p>
        </p:txBody>
      </p:sp>
      <p:sp>
        <p:nvSpPr>
          <p:cNvPr id="24" name="文本框 23">
            <a:extLst>
              <a:ext uri="{FF2B5EF4-FFF2-40B4-BE49-F238E27FC236}">
                <a16:creationId xmlns:a16="http://schemas.microsoft.com/office/drawing/2014/main" id="{298F8B88-3A2C-412B-963E-92E143FC5F26}"/>
              </a:ext>
            </a:extLst>
          </p:cNvPr>
          <p:cNvSpPr txBox="1"/>
          <p:nvPr/>
        </p:nvSpPr>
        <p:spPr>
          <a:xfrm>
            <a:off x="591503" y="5706335"/>
            <a:ext cx="699230" cy="461665"/>
          </a:xfrm>
          <a:prstGeom prst="rect">
            <a:avLst/>
          </a:prstGeom>
          <a:noFill/>
        </p:spPr>
        <p:txBody>
          <a:bodyPr wrap="none" rtlCol="0">
            <a:spAutoFit/>
          </a:bodyPr>
          <a:lstStyle/>
          <a:p>
            <a:r>
              <a:rPr lang="en-US" altLang="zh-CN" sz="2400" b="1" dirty="0"/>
              <a:t>011</a:t>
            </a:r>
            <a:endParaRPr lang="zh-CN" altLang="en-US" sz="2000" b="1" dirty="0"/>
          </a:p>
        </p:txBody>
      </p:sp>
      <p:sp>
        <p:nvSpPr>
          <p:cNvPr id="25" name="文本框 24">
            <a:extLst>
              <a:ext uri="{FF2B5EF4-FFF2-40B4-BE49-F238E27FC236}">
                <a16:creationId xmlns:a16="http://schemas.microsoft.com/office/drawing/2014/main" id="{FFF3A6C4-1A86-41CE-A0F0-1ECA2CCDC9C6}"/>
              </a:ext>
            </a:extLst>
          </p:cNvPr>
          <p:cNvSpPr txBox="1"/>
          <p:nvPr/>
        </p:nvSpPr>
        <p:spPr>
          <a:xfrm>
            <a:off x="1508019" y="6374128"/>
            <a:ext cx="699230" cy="461665"/>
          </a:xfrm>
          <a:prstGeom prst="rect">
            <a:avLst/>
          </a:prstGeom>
          <a:noFill/>
        </p:spPr>
        <p:txBody>
          <a:bodyPr wrap="none" rtlCol="0">
            <a:spAutoFit/>
          </a:bodyPr>
          <a:lstStyle/>
          <a:p>
            <a:r>
              <a:rPr lang="en-US" altLang="zh-CN" sz="2400" b="1" dirty="0"/>
              <a:t>111</a:t>
            </a:r>
            <a:endParaRPr lang="zh-CN" altLang="en-US" sz="2000" b="1" dirty="0"/>
          </a:p>
        </p:txBody>
      </p:sp>
      <p:sp>
        <p:nvSpPr>
          <p:cNvPr id="28" name="文本框 27">
            <a:extLst>
              <a:ext uri="{FF2B5EF4-FFF2-40B4-BE49-F238E27FC236}">
                <a16:creationId xmlns:a16="http://schemas.microsoft.com/office/drawing/2014/main" id="{8B096451-A4C2-4FB8-ACB0-19351BD6F161}"/>
              </a:ext>
            </a:extLst>
          </p:cNvPr>
          <p:cNvSpPr txBox="1"/>
          <p:nvPr/>
        </p:nvSpPr>
        <p:spPr>
          <a:xfrm>
            <a:off x="5357957" y="1337033"/>
            <a:ext cx="5285791" cy="114403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任意相邻两数只有一位发生变化。</a:t>
            </a:r>
            <a:endParaRPr lang="en-US" altLang="zh-CN" sz="2400" dirty="0"/>
          </a:p>
          <a:p>
            <a:pPr marL="285750" indent="-285750">
              <a:lnSpc>
                <a:spcPct val="150000"/>
              </a:lnSpc>
              <a:buFont typeface="Arial" panose="020B0604020202020204" pitchFamily="34" charset="0"/>
              <a:buChar char="•"/>
            </a:pPr>
            <a:r>
              <a:rPr lang="zh-CN" altLang="en-US" sz="2400" dirty="0"/>
              <a:t>最高位的</a:t>
            </a:r>
            <a:r>
              <a:rPr lang="en-US" altLang="zh-CN" sz="2400" dirty="0"/>
              <a:t>0</a:t>
            </a:r>
            <a:r>
              <a:rPr lang="zh-CN" altLang="en-US" sz="2400" dirty="0"/>
              <a:t>和</a:t>
            </a:r>
            <a:r>
              <a:rPr lang="en-US" altLang="zh-CN" sz="2400" dirty="0"/>
              <a:t>1</a:t>
            </a:r>
            <a:r>
              <a:rPr lang="zh-CN" altLang="en-US" sz="2400" dirty="0"/>
              <a:t>只改变一次。</a:t>
            </a:r>
          </a:p>
        </p:txBody>
      </p:sp>
      <p:grpSp>
        <p:nvGrpSpPr>
          <p:cNvPr id="31" name="组合 30">
            <a:extLst>
              <a:ext uri="{FF2B5EF4-FFF2-40B4-BE49-F238E27FC236}">
                <a16:creationId xmlns:a16="http://schemas.microsoft.com/office/drawing/2014/main" id="{E7DA5DED-ED37-461B-A2DC-CB6E676DE840}"/>
              </a:ext>
            </a:extLst>
          </p:cNvPr>
          <p:cNvGrpSpPr/>
          <p:nvPr/>
        </p:nvGrpSpPr>
        <p:grpSpPr>
          <a:xfrm>
            <a:off x="8137593" y="2607286"/>
            <a:ext cx="385042" cy="1034597"/>
            <a:chOff x="8833211" y="3090070"/>
            <a:chExt cx="385042" cy="1034597"/>
          </a:xfrm>
        </p:grpSpPr>
        <p:sp>
          <p:nvSpPr>
            <p:cNvPr id="29" name="文本框 28">
              <a:extLst>
                <a:ext uri="{FF2B5EF4-FFF2-40B4-BE49-F238E27FC236}">
                  <a16:creationId xmlns:a16="http://schemas.microsoft.com/office/drawing/2014/main" id="{8BA8E288-4AB2-4AA4-9ECD-D47BB85066AD}"/>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0</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00C049EA-4ED0-4FB2-9606-460ADD38BF40}"/>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1</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grpSp>
      <p:grpSp>
        <p:nvGrpSpPr>
          <p:cNvPr id="70" name="组合 69">
            <a:extLst>
              <a:ext uri="{FF2B5EF4-FFF2-40B4-BE49-F238E27FC236}">
                <a16:creationId xmlns:a16="http://schemas.microsoft.com/office/drawing/2014/main" id="{2072DBE7-A647-40F1-8205-1372ACA1E7CA}"/>
              </a:ext>
            </a:extLst>
          </p:cNvPr>
          <p:cNvGrpSpPr/>
          <p:nvPr/>
        </p:nvGrpSpPr>
        <p:grpSpPr>
          <a:xfrm>
            <a:off x="7248225" y="2607286"/>
            <a:ext cx="385042" cy="2088988"/>
            <a:chOff x="8084088" y="2461429"/>
            <a:chExt cx="385042" cy="2088988"/>
          </a:xfrm>
        </p:grpSpPr>
        <p:grpSp>
          <p:nvGrpSpPr>
            <p:cNvPr id="32" name="组合 31">
              <a:extLst>
                <a:ext uri="{FF2B5EF4-FFF2-40B4-BE49-F238E27FC236}">
                  <a16:creationId xmlns:a16="http://schemas.microsoft.com/office/drawing/2014/main" id="{B40F7A1F-C22C-4445-8439-B69F9B8BAF41}"/>
                </a:ext>
              </a:extLst>
            </p:cNvPr>
            <p:cNvGrpSpPr/>
            <p:nvPr/>
          </p:nvGrpSpPr>
          <p:grpSpPr>
            <a:xfrm>
              <a:off x="8084088" y="2461429"/>
              <a:ext cx="385042" cy="1034597"/>
              <a:chOff x="8833211" y="3090070"/>
              <a:chExt cx="385042" cy="1034597"/>
            </a:xfrm>
          </p:grpSpPr>
          <p:sp>
            <p:nvSpPr>
              <p:cNvPr id="33" name="文本框 32">
                <a:extLst>
                  <a:ext uri="{FF2B5EF4-FFF2-40B4-BE49-F238E27FC236}">
                    <a16:creationId xmlns:a16="http://schemas.microsoft.com/office/drawing/2014/main" id="{28FA41E6-2DA5-4A2A-9982-55B33EE7D06F}"/>
                  </a:ext>
                </a:extLst>
              </p:cNvPr>
              <p:cNvSpPr txBox="1"/>
              <p:nvPr/>
            </p:nvSpPr>
            <p:spPr>
              <a:xfrm>
                <a:off x="8833211" y="3090070"/>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0</a:t>
                </a:r>
                <a:endParaRPr lang="zh-CN" altLang="en-US" sz="1600" b="1"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A6FE8F2D-9620-4816-8A8F-7E350014F37F}"/>
                  </a:ext>
                </a:extLst>
              </p:cNvPr>
              <p:cNvSpPr txBox="1"/>
              <p:nvPr/>
            </p:nvSpPr>
            <p:spPr>
              <a:xfrm>
                <a:off x="8833211" y="3601447"/>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0</a:t>
                </a:r>
                <a:endParaRPr lang="zh-CN" altLang="en-US" sz="1600" b="1" dirty="0">
                  <a:latin typeface="Arial" panose="020B0604020202020204" pitchFamily="34" charset="0"/>
                  <a:cs typeface="Arial" panose="020B0604020202020204" pitchFamily="34" charset="0"/>
                </a:endParaRPr>
              </a:p>
            </p:txBody>
          </p:sp>
        </p:grpSp>
        <p:grpSp>
          <p:nvGrpSpPr>
            <p:cNvPr id="35" name="组合 34">
              <a:extLst>
                <a:ext uri="{FF2B5EF4-FFF2-40B4-BE49-F238E27FC236}">
                  <a16:creationId xmlns:a16="http://schemas.microsoft.com/office/drawing/2014/main" id="{7E104022-D423-4692-84ED-8CA8DDF9FD00}"/>
                </a:ext>
              </a:extLst>
            </p:cNvPr>
            <p:cNvGrpSpPr/>
            <p:nvPr/>
          </p:nvGrpSpPr>
          <p:grpSpPr>
            <a:xfrm>
              <a:off x="8084088" y="3515820"/>
              <a:ext cx="385042" cy="1034597"/>
              <a:chOff x="8833211" y="3090070"/>
              <a:chExt cx="385042" cy="1034597"/>
            </a:xfrm>
          </p:grpSpPr>
          <p:sp>
            <p:nvSpPr>
              <p:cNvPr id="36" name="文本框 35">
                <a:extLst>
                  <a:ext uri="{FF2B5EF4-FFF2-40B4-BE49-F238E27FC236}">
                    <a16:creationId xmlns:a16="http://schemas.microsoft.com/office/drawing/2014/main" id="{0AA5C40E-3764-4692-B304-EDF2EF945886}"/>
                  </a:ext>
                </a:extLst>
              </p:cNvPr>
              <p:cNvSpPr txBox="1"/>
              <p:nvPr/>
            </p:nvSpPr>
            <p:spPr>
              <a:xfrm>
                <a:off x="8833211" y="3090070"/>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1</a:t>
                </a:r>
                <a:endParaRPr lang="zh-CN" altLang="en-US" sz="1600" b="1"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328FC12D-00F9-49FB-B819-3C2405F04327}"/>
                  </a:ext>
                </a:extLst>
              </p:cNvPr>
              <p:cNvSpPr txBox="1"/>
              <p:nvPr/>
            </p:nvSpPr>
            <p:spPr>
              <a:xfrm>
                <a:off x="8833211" y="3601447"/>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1</a:t>
                </a:r>
                <a:endParaRPr lang="zh-CN" altLang="en-US" sz="1600" b="1" dirty="0">
                  <a:latin typeface="Arial" panose="020B0604020202020204" pitchFamily="34" charset="0"/>
                  <a:cs typeface="Arial" panose="020B0604020202020204" pitchFamily="34" charset="0"/>
                </a:endParaRPr>
              </a:p>
            </p:txBody>
          </p:sp>
        </p:grpSp>
      </p:grpSp>
      <p:grpSp>
        <p:nvGrpSpPr>
          <p:cNvPr id="38" name="组合 37">
            <a:extLst>
              <a:ext uri="{FF2B5EF4-FFF2-40B4-BE49-F238E27FC236}">
                <a16:creationId xmlns:a16="http://schemas.microsoft.com/office/drawing/2014/main" id="{37868DC2-BEF0-4F6C-A4D7-D0A6029C023F}"/>
              </a:ext>
            </a:extLst>
          </p:cNvPr>
          <p:cNvGrpSpPr/>
          <p:nvPr/>
        </p:nvGrpSpPr>
        <p:grpSpPr>
          <a:xfrm>
            <a:off x="8137593" y="3661677"/>
            <a:ext cx="385042" cy="1034597"/>
            <a:chOff x="8833211" y="3090070"/>
            <a:chExt cx="385042" cy="1034597"/>
          </a:xfrm>
        </p:grpSpPr>
        <p:sp>
          <p:nvSpPr>
            <p:cNvPr id="39" name="文本框 38">
              <a:extLst>
                <a:ext uri="{FF2B5EF4-FFF2-40B4-BE49-F238E27FC236}">
                  <a16:creationId xmlns:a16="http://schemas.microsoft.com/office/drawing/2014/main" id="{F11F9944-24C8-4D44-A38C-7F268FBCDCFF}"/>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1</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F094A7A1-EB7B-490B-9D19-8C72AF634999}"/>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0</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grpSp>
      <p:grpSp>
        <p:nvGrpSpPr>
          <p:cNvPr id="71" name="组合 70">
            <a:extLst>
              <a:ext uri="{FF2B5EF4-FFF2-40B4-BE49-F238E27FC236}">
                <a16:creationId xmlns:a16="http://schemas.microsoft.com/office/drawing/2014/main" id="{4997AEBD-498C-49AA-A570-70B5342AFC93}"/>
              </a:ext>
            </a:extLst>
          </p:cNvPr>
          <p:cNvGrpSpPr/>
          <p:nvPr/>
        </p:nvGrpSpPr>
        <p:grpSpPr>
          <a:xfrm>
            <a:off x="8015677" y="3441828"/>
            <a:ext cx="2101623" cy="400110"/>
            <a:chOff x="8851540" y="3295971"/>
            <a:chExt cx="2101623" cy="400110"/>
          </a:xfrm>
        </p:grpSpPr>
        <p:cxnSp>
          <p:nvCxnSpPr>
            <p:cNvPr id="42" name="直接连接符 41">
              <a:extLst>
                <a:ext uri="{FF2B5EF4-FFF2-40B4-BE49-F238E27FC236}">
                  <a16:creationId xmlns:a16="http://schemas.microsoft.com/office/drawing/2014/main" id="{4DA2B003-E421-4526-AEDC-AC98170A4BD6}"/>
                </a:ext>
              </a:extLst>
            </p:cNvPr>
            <p:cNvCxnSpPr>
              <a:cxnSpLocks/>
            </p:cNvCxnSpPr>
            <p:nvPr/>
          </p:nvCxnSpPr>
          <p:spPr>
            <a:xfrm>
              <a:off x="8851540" y="3496026"/>
              <a:ext cx="72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B875EA85-A19C-4835-AFBC-660CC92D382E}"/>
                </a:ext>
              </a:extLst>
            </p:cNvPr>
            <p:cNvSpPr txBox="1"/>
            <p:nvPr/>
          </p:nvSpPr>
          <p:spPr>
            <a:xfrm>
              <a:off x="9999056" y="3295971"/>
              <a:ext cx="954107" cy="400110"/>
            </a:xfrm>
            <a:prstGeom prst="rect">
              <a:avLst/>
            </a:prstGeom>
            <a:noFill/>
          </p:spPr>
          <p:txBody>
            <a:bodyPr wrap="none" rtlCol="0">
              <a:spAutoFit/>
            </a:bodyPr>
            <a:lstStyle/>
            <a:p>
              <a:r>
                <a:rPr lang="zh-CN" altLang="en-US" sz="2000" b="1" dirty="0">
                  <a:solidFill>
                    <a:schemeClr val="accent1"/>
                  </a:solidFill>
                </a:rPr>
                <a:t>对称轴</a:t>
              </a:r>
            </a:p>
          </p:txBody>
        </p:sp>
      </p:grpSp>
      <p:grpSp>
        <p:nvGrpSpPr>
          <p:cNvPr id="73" name="组合 72">
            <a:extLst>
              <a:ext uri="{FF2B5EF4-FFF2-40B4-BE49-F238E27FC236}">
                <a16:creationId xmlns:a16="http://schemas.microsoft.com/office/drawing/2014/main" id="{85D76B13-C9AD-4CA5-B1C6-8563EE46F74A}"/>
              </a:ext>
            </a:extLst>
          </p:cNvPr>
          <p:cNvGrpSpPr/>
          <p:nvPr/>
        </p:nvGrpSpPr>
        <p:grpSpPr>
          <a:xfrm>
            <a:off x="7118853" y="4502534"/>
            <a:ext cx="2998447" cy="400110"/>
            <a:chOff x="7954716" y="4356677"/>
            <a:chExt cx="2998447" cy="400110"/>
          </a:xfrm>
        </p:grpSpPr>
        <p:cxnSp>
          <p:nvCxnSpPr>
            <p:cNvPr id="44" name="直接连接符 43">
              <a:extLst>
                <a:ext uri="{FF2B5EF4-FFF2-40B4-BE49-F238E27FC236}">
                  <a16:creationId xmlns:a16="http://schemas.microsoft.com/office/drawing/2014/main" id="{DD14C87D-10D0-43D0-A744-0787BE1A7574}"/>
                </a:ext>
              </a:extLst>
            </p:cNvPr>
            <p:cNvCxnSpPr>
              <a:cxnSpLocks/>
            </p:cNvCxnSpPr>
            <p:nvPr/>
          </p:nvCxnSpPr>
          <p:spPr>
            <a:xfrm>
              <a:off x="7954716" y="4556732"/>
              <a:ext cx="176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FA90220-725C-4F49-8997-217F98ED8192}"/>
                </a:ext>
              </a:extLst>
            </p:cNvPr>
            <p:cNvSpPr txBox="1"/>
            <p:nvPr/>
          </p:nvSpPr>
          <p:spPr>
            <a:xfrm>
              <a:off x="9999056" y="4356677"/>
              <a:ext cx="954107" cy="400110"/>
            </a:xfrm>
            <a:prstGeom prst="rect">
              <a:avLst/>
            </a:prstGeom>
            <a:noFill/>
          </p:spPr>
          <p:txBody>
            <a:bodyPr wrap="none" rtlCol="0">
              <a:spAutoFit/>
            </a:bodyPr>
            <a:lstStyle/>
            <a:p>
              <a:r>
                <a:rPr lang="zh-CN" altLang="en-US" sz="2000" b="1" dirty="0">
                  <a:solidFill>
                    <a:schemeClr val="accent1"/>
                  </a:solidFill>
                </a:rPr>
                <a:t>对称轴</a:t>
              </a:r>
            </a:p>
          </p:txBody>
        </p:sp>
      </p:grpSp>
      <p:grpSp>
        <p:nvGrpSpPr>
          <p:cNvPr id="74" name="组合 73">
            <a:extLst>
              <a:ext uri="{FF2B5EF4-FFF2-40B4-BE49-F238E27FC236}">
                <a16:creationId xmlns:a16="http://schemas.microsoft.com/office/drawing/2014/main" id="{BB8CA920-3554-4335-98DA-7FA2F09BA343}"/>
              </a:ext>
            </a:extLst>
          </p:cNvPr>
          <p:cNvGrpSpPr/>
          <p:nvPr/>
        </p:nvGrpSpPr>
        <p:grpSpPr>
          <a:xfrm>
            <a:off x="7248225" y="4728303"/>
            <a:ext cx="1274410" cy="2088988"/>
            <a:chOff x="8084088" y="4582446"/>
            <a:chExt cx="1274410" cy="2088988"/>
          </a:xfrm>
        </p:grpSpPr>
        <p:grpSp>
          <p:nvGrpSpPr>
            <p:cNvPr id="46" name="组合 45">
              <a:extLst>
                <a:ext uri="{FF2B5EF4-FFF2-40B4-BE49-F238E27FC236}">
                  <a16:creationId xmlns:a16="http://schemas.microsoft.com/office/drawing/2014/main" id="{6757A756-161A-49AE-B605-A7D8ACC307DB}"/>
                </a:ext>
              </a:extLst>
            </p:cNvPr>
            <p:cNvGrpSpPr/>
            <p:nvPr/>
          </p:nvGrpSpPr>
          <p:grpSpPr>
            <a:xfrm>
              <a:off x="8973456" y="4582446"/>
              <a:ext cx="385042" cy="1034597"/>
              <a:chOff x="8833211" y="3090070"/>
              <a:chExt cx="385042" cy="1034597"/>
            </a:xfrm>
          </p:grpSpPr>
          <p:sp>
            <p:nvSpPr>
              <p:cNvPr id="47" name="文本框 46">
                <a:extLst>
                  <a:ext uri="{FF2B5EF4-FFF2-40B4-BE49-F238E27FC236}">
                    <a16:creationId xmlns:a16="http://schemas.microsoft.com/office/drawing/2014/main" id="{27401618-51E6-4096-8C29-A0D46AAEFF52}"/>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0</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28977081-846C-4AFE-AB09-25363842E8B0}"/>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1</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grpSp>
        <p:grpSp>
          <p:nvGrpSpPr>
            <p:cNvPr id="49" name="组合 48">
              <a:extLst>
                <a:ext uri="{FF2B5EF4-FFF2-40B4-BE49-F238E27FC236}">
                  <a16:creationId xmlns:a16="http://schemas.microsoft.com/office/drawing/2014/main" id="{BE1D976A-E027-48E3-B64F-BDEE899081AD}"/>
                </a:ext>
              </a:extLst>
            </p:cNvPr>
            <p:cNvGrpSpPr/>
            <p:nvPr/>
          </p:nvGrpSpPr>
          <p:grpSpPr>
            <a:xfrm>
              <a:off x="8084088" y="4582446"/>
              <a:ext cx="385042" cy="1034597"/>
              <a:chOff x="8833211" y="3090070"/>
              <a:chExt cx="385042" cy="1034597"/>
            </a:xfrm>
          </p:grpSpPr>
          <p:sp>
            <p:nvSpPr>
              <p:cNvPr id="50" name="文本框 49">
                <a:extLst>
                  <a:ext uri="{FF2B5EF4-FFF2-40B4-BE49-F238E27FC236}">
                    <a16:creationId xmlns:a16="http://schemas.microsoft.com/office/drawing/2014/main" id="{F1DA3B41-2516-4709-92B7-A44EAF94AA2C}"/>
                  </a:ext>
                </a:extLst>
              </p:cNvPr>
              <p:cNvSpPr txBox="1"/>
              <p:nvPr/>
            </p:nvSpPr>
            <p:spPr>
              <a:xfrm>
                <a:off x="8833211" y="3090070"/>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1</a:t>
                </a:r>
                <a:endParaRPr lang="zh-CN" altLang="en-US" sz="1600" b="1" dirty="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5F45E032-1AE2-46D0-8834-3A9FBD95E4D6}"/>
                  </a:ext>
                </a:extLst>
              </p:cNvPr>
              <p:cNvSpPr txBox="1"/>
              <p:nvPr/>
            </p:nvSpPr>
            <p:spPr>
              <a:xfrm>
                <a:off x="8833211" y="3601447"/>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1</a:t>
                </a:r>
                <a:endParaRPr lang="zh-CN" altLang="en-US" sz="1600" b="1" dirty="0">
                  <a:latin typeface="Arial" panose="020B0604020202020204" pitchFamily="34" charset="0"/>
                  <a:cs typeface="Arial" panose="020B0604020202020204" pitchFamily="34" charset="0"/>
                </a:endParaRPr>
              </a:p>
            </p:txBody>
          </p:sp>
        </p:grpSp>
        <p:grpSp>
          <p:nvGrpSpPr>
            <p:cNvPr id="52" name="组合 51">
              <a:extLst>
                <a:ext uri="{FF2B5EF4-FFF2-40B4-BE49-F238E27FC236}">
                  <a16:creationId xmlns:a16="http://schemas.microsoft.com/office/drawing/2014/main" id="{85DC7F90-ABE5-43B3-B127-03DFAFFC6829}"/>
                </a:ext>
              </a:extLst>
            </p:cNvPr>
            <p:cNvGrpSpPr/>
            <p:nvPr/>
          </p:nvGrpSpPr>
          <p:grpSpPr>
            <a:xfrm>
              <a:off x="8084088" y="5636837"/>
              <a:ext cx="385042" cy="1034597"/>
              <a:chOff x="8833211" y="3090070"/>
              <a:chExt cx="385042" cy="1034597"/>
            </a:xfrm>
          </p:grpSpPr>
          <p:sp>
            <p:nvSpPr>
              <p:cNvPr id="53" name="文本框 52">
                <a:extLst>
                  <a:ext uri="{FF2B5EF4-FFF2-40B4-BE49-F238E27FC236}">
                    <a16:creationId xmlns:a16="http://schemas.microsoft.com/office/drawing/2014/main" id="{C976E634-2AAD-453E-9DE1-A6422F6BFDE1}"/>
                  </a:ext>
                </a:extLst>
              </p:cNvPr>
              <p:cNvSpPr txBox="1"/>
              <p:nvPr/>
            </p:nvSpPr>
            <p:spPr>
              <a:xfrm>
                <a:off x="8833211" y="3090070"/>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0</a:t>
                </a:r>
                <a:endParaRPr lang="zh-CN" altLang="en-US" sz="1600" b="1" dirty="0">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39F9F3CF-F633-4A70-BB32-8D54CFE5917B}"/>
                  </a:ext>
                </a:extLst>
              </p:cNvPr>
              <p:cNvSpPr txBox="1"/>
              <p:nvPr/>
            </p:nvSpPr>
            <p:spPr>
              <a:xfrm>
                <a:off x="8833211" y="3601447"/>
                <a:ext cx="385042"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0</a:t>
                </a:r>
                <a:endParaRPr lang="zh-CN" altLang="en-US" sz="1600" b="1" dirty="0">
                  <a:latin typeface="Arial" panose="020B0604020202020204" pitchFamily="34" charset="0"/>
                  <a:cs typeface="Arial" panose="020B0604020202020204" pitchFamily="34" charset="0"/>
                </a:endParaRPr>
              </a:p>
            </p:txBody>
          </p:sp>
        </p:grpSp>
        <p:grpSp>
          <p:nvGrpSpPr>
            <p:cNvPr id="55" name="组合 54">
              <a:extLst>
                <a:ext uri="{FF2B5EF4-FFF2-40B4-BE49-F238E27FC236}">
                  <a16:creationId xmlns:a16="http://schemas.microsoft.com/office/drawing/2014/main" id="{8B2BEF78-952F-4B2A-B378-E72305859B77}"/>
                </a:ext>
              </a:extLst>
            </p:cNvPr>
            <p:cNvGrpSpPr/>
            <p:nvPr/>
          </p:nvGrpSpPr>
          <p:grpSpPr>
            <a:xfrm>
              <a:off x="8973456" y="5636837"/>
              <a:ext cx="385042" cy="1034597"/>
              <a:chOff x="8833211" y="3090070"/>
              <a:chExt cx="385042" cy="1034597"/>
            </a:xfrm>
          </p:grpSpPr>
          <p:sp>
            <p:nvSpPr>
              <p:cNvPr id="56" name="文本框 55">
                <a:extLst>
                  <a:ext uri="{FF2B5EF4-FFF2-40B4-BE49-F238E27FC236}">
                    <a16:creationId xmlns:a16="http://schemas.microsoft.com/office/drawing/2014/main" id="{1DB71807-6B5B-44A4-A623-D815109F6750}"/>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1</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2F807420-6611-4C0C-BEF0-0A175F3AA3E9}"/>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bg1">
                        <a:lumMod val="65000"/>
                      </a:schemeClr>
                    </a:solidFill>
                    <a:latin typeface="Arial" panose="020B0604020202020204" pitchFamily="34" charset="0"/>
                    <a:cs typeface="Arial" panose="020B0604020202020204" pitchFamily="34" charset="0"/>
                  </a:rPr>
                  <a:t>0</a:t>
                </a:r>
                <a:endParaRPr lang="zh-CN" altLang="en-US" sz="1600" b="1" dirty="0">
                  <a:solidFill>
                    <a:schemeClr val="bg1">
                      <a:lumMod val="65000"/>
                    </a:schemeClr>
                  </a:solidFill>
                  <a:latin typeface="Arial" panose="020B0604020202020204" pitchFamily="34" charset="0"/>
                  <a:cs typeface="Arial" panose="020B0604020202020204" pitchFamily="34" charset="0"/>
                </a:endParaRPr>
              </a:p>
            </p:txBody>
          </p:sp>
        </p:grpSp>
      </p:grpSp>
      <p:grpSp>
        <p:nvGrpSpPr>
          <p:cNvPr id="72" name="组合 71">
            <a:extLst>
              <a:ext uri="{FF2B5EF4-FFF2-40B4-BE49-F238E27FC236}">
                <a16:creationId xmlns:a16="http://schemas.microsoft.com/office/drawing/2014/main" id="{6337A6F5-EF81-4617-90FA-D5E44DF2441D}"/>
              </a:ext>
            </a:extLst>
          </p:cNvPr>
          <p:cNvGrpSpPr/>
          <p:nvPr/>
        </p:nvGrpSpPr>
        <p:grpSpPr>
          <a:xfrm>
            <a:off x="6330340" y="2607286"/>
            <a:ext cx="385042" cy="4210005"/>
            <a:chOff x="7166203" y="2461429"/>
            <a:chExt cx="385042" cy="4210005"/>
          </a:xfrm>
        </p:grpSpPr>
        <p:grpSp>
          <p:nvGrpSpPr>
            <p:cNvPr id="58" name="组合 57">
              <a:extLst>
                <a:ext uri="{FF2B5EF4-FFF2-40B4-BE49-F238E27FC236}">
                  <a16:creationId xmlns:a16="http://schemas.microsoft.com/office/drawing/2014/main" id="{A1F86AA7-30E4-4AA5-A280-1B43886FF66D}"/>
                </a:ext>
              </a:extLst>
            </p:cNvPr>
            <p:cNvGrpSpPr/>
            <p:nvPr/>
          </p:nvGrpSpPr>
          <p:grpSpPr>
            <a:xfrm>
              <a:off x="7166203" y="2461429"/>
              <a:ext cx="385042" cy="1034597"/>
              <a:chOff x="8833211" y="3090070"/>
              <a:chExt cx="385042" cy="1034597"/>
            </a:xfrm>
          </p:grpSpPr>
          <p:sp>
            <p:nvSpPr>
              <p:cNvPr id="59" name="文本框 58">
                <a:extLst>
                  <a:ext uri="{FF2B5EF4-FFF2-40B4-BE49-F238E27FC236}">
                    <a16:creationId xmlns:a16="http://schemas.microsoft.com/office/drawing/2014/main" id="{2D5CDFD5-BEB9-4FD8-972A-22D6CA167FD5}"/>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0</a:t>
                </a:r>
                <a:endParaRPr lang="zh-CN" altLang="en-US" sz="1600" b="1" dirty="0">
                  <a:solidFill>
                    <a:schemeClr val="accent6"/>
                  </a:solidFill>
                  <a:latin typeface="Arial" panose="020B0604020202020204" pitchFamily="34" charset="0"/>
                  <a:cs typeface="Arial" panose="020B0604020202020204" pitchFamily="34" charset="0"/>
                </a:endParaRPr>
              </a:p>
            </p:txBody>
          </p:sp>
          <p:sp>
            <p:nvSpPr>
              <p:cNvPr id="60" name="文本框 59">
                <a:extLst>
                  <a:ext uri="{FF2B5EF4-FFF2-40B4-BE49-F238E27FC236}">
                    <a16:creationId xmlns:a16="http://schemas.microsoft.com/office/drawing/2014/main" id="{3074F501-58D6-49EE-BF25-CA5ED7D4378B}"/>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0</a:t>
                </a:r>
                <a:endParaRPr lang="zh-CN" altLang="en-US" sz="1600" b="1" dirty="0">
                  <a:solidFill>
                    <a:schemeClr val="accent6"/>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624941DC-C1C2-49DA-8A90-676BFBC6CD23}"/>
                </a:ext>
              </a:extLst>
            </p:cNvPr>
            <p:cNvGrpSpPr/>
            <p:nvPr/>
          </p:nvGrpSpPr>
          <p:grpSpPr>
            <a:xfrm>
              <a:off x="7166203" y="3519073"/>
              <a:ext cx="385042" cy="1034597"/>
              <a:chOff x="8833211" y="3090070"/>
              <a:chExt cx="385042" cy="1034597"/>
            </a:xfrm>
          </p:grpSpPr>
          <p:sp>
            <p:nvSpPr>
              <p:cNvPr id="62" name="文本框 61">
                <a:extLst>
                  <a:ext uri="{FF2B5EF4-FFF2-40B4-BE49-F238E27FC236}">
                    <a16:creationId xmlns:a16="http://schemas.microsoft.com/office/drawing/2014/main" id="{B691832F-4F28-44A7-982A-B2786CEAA4EA}"/>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0</a:t>
                </a:r>
                <a:endParaRPr lang="zh-CN" altLang="en-US" sz="1600" b="1" dirty="0">
                  <a:solidFill>
                    <a:schemeClr val="accent6"/>
                  </a:solidFill>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03721483-7D39-4691-B7D7-18B49EC66EF9}"/>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0</a:t>
                </a:r>
                <a:endParaRPr lang="zh-CN" altLang="en-US" sz="1600" b="1" dirty="0">
                  <a:solidFill>
                    <a:schemeClr val="accent6"/>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98F06165-7B16-44DD-BD3A-30A02347E67E}"/>
                </a:ext>
              </a:extLst>
            </p:cNvPr>
            <p:cNvGrpSpPr/>
            <p:nvPr/>
          </p:nvGrpSpPr>
          <p:grpSpPr>
            <a:xfrm>
              <a:off x="7166203" y="4547748"/>
              <a:ext cx="385042" cy="1034597"/>
              <a:chOff x="8833211" y="3090070"/>
              <a:chExt cx="385042" cy="1034597"/>
            </a:xfrm>
          </p:grpSpPr>
          <p:sp>
            <p:nvSpPr>
              <p:cNvPr id="65" name="文本框 64">
                <a:extLst>
                  <a:ext uri="{FF2B5EF4-FFF2-40B4-BE49-F238E27FC236}">
                    <a16:creationId xmlns:a16="http://schemas.microsoft.com/office/drawing/2014/main" id="{7CCDFA37-0C60-4A76-A498-165D3EAE7477}"/>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1</a:t>
                </a:r>
                <a:endParaRPr lang="zh-CN" altLang="en-US" sz="1600" b="1" dirty="0">
                  <a:solidFill>
                    <a:schemeClr val="accent6"/>
                  </a:solidFill>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894B700B-FE06-4396-BBD9-CF272472E077}"/>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1</a:t>
                </a:r>
                <a:endParaRPr lang="zh-CN" altLang="en-US" sz="1600" b="1" dirty="0">
                  <a:solidFill>
                    <a:schemeClr val="accent6"/>
                  </a:solidFill>
                  <a:latin typeface="Arial" panose="020B0604020202020204" pitchFamily="34" charset="0"/>
                  <a:cs typeface="Arial" panose="020B0604020202020204" pitchFamily="34" charset="0"/>
                </a:endParaRPr>
              </a:p>
            </p:txBody>
          </p:sp>
        </p:grpSp>
        <p:grpSp>
          <p:nvGrpSpPr>
            <p:cNvPr id="67" name="组合 66">
              <a:extLst>
                <a:ext uri="{FF2B5EF4-FFF2-40B4-BE49-F238E27FC236}">
                  <a16:creationId xmlns:a16="http://schemas.microsoft.com/office/drawing/2014/main" id="{82AFE0A8-D415-4940-AA35-A0C2E59E7FC6}"/>
                </a:ext>
              </a:extLst>
            </p:cNvPr>
            <p:cNvGrpSpPr/>
            <p:nvPr/>
          </p:nvGrpSpPr>
          <p:grpSpPr>
            <a:xfrm>
              <a:off x="7166203" y="5636837"/>
              <a:ext cx="385042" cy="1034597"/>
              <a:chOff x="8833211" y="3090070"/>
              <a:chExt cx="385042" cy="1034597"/>
            </a:xfrm>
          </p:grpSpPr>
          <p:sp>
            <p:nvSpPr>
              <p:cNvPr id="68" name="文本框 67">
                <a:extLst>
                  <a:ext uri="{FF2B5EF4-FFF2-40B4-BE49-F238E27FC236}">
                    <a16:creationId xmlns:a16="http://schemas.microsoft.com/office/drawing/2014/main" id="{2CD8A49B-2932-45BF-93BA-10C11DEB06F5}"/>
                  </a:ext>
                </a:extLst>
              </p:cNvPr>
              <p:cNvSpPr txBox="1"/>
              <p:nvPr/>
            </p:nvSpPr>
            <p:spPr>
              <a:xfrm>
                <a:off x="8833211" y="3090070"/>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1</a:t>
                </a:r>
                <a:endParaRPr lang="zh-CN" altLang="en-US" sz="1600" b="1" dirty="0">
                  <a:solidFill>
                    <a:schemeClr val="accent6"/>
                  </a:solidFill>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F5033115-B3B3-4912-BC14-C63AAEF17981}"/>
                  </a:ext>
                </a:extLst>
              </p:cNvPr>
              <p:cNvSpPr txBox="1"/>
              <p:nvPr/>
            </p:nvSpPr>
            <p:spPr>
              <a:xfrm>
                <a:off x="8833211" y="3601447"/>
                <a:ext cx="385042" cy="523220"/>
              </a:xfrm>
              <a:prstGeom prst="rect">
                <a:avLst/>
              </a:prstGeom>
              <a:noFill/>
            </p:spPr>
            <p:txBody>
              <a:bodyPr wrap="none" rtlCol="0">
                <a:spAutoFit/>
              </a:bodyPr>
              <a:lstStyle/>
              <a:p>
                <a:r>
                  <a:rPr lang="en-US" altLang="zh-CN" sz="2800" b="1" dirty="0">
                    <a:solidFill>
                      <a:schemeClr val="accent6"/>
                    </a:solidFill>
                    <a:latin typeface="Arial" panose="020B0604020202020204" pitchFamily="34" charset="0"/>
                    <a:cs typeface="Arial" panose="020B0604020202020204" pitchFamily="34" charset="0"/>
                  </a:rPr>
                  <a:t>1</a:t>
                </a:r>
                <a:endParaRPr lang="zh-CN" altLang="en-US" sz="1600" b="1" dirty="0">
                  <a:solidFill>
                    <a:schemeClr val="accent6"/>
                  </a:solidFill>
                  <a:latin typeface="Arial" panose="020B0604020202020204" pitchFamily="34" charset="0"/>
                  <a:cs typeface="Arial" panose="020B0604020202020204" pitchFamily="34" charset="0"/>
                </a:endParaRPr>
              </a:p>
            </p:txBody>
          </p:sp>
        </p:grpSp>
      </p:grpSp>
      <p:sp>
        <p:nvSpPr>
          <p:cNvPr id="76" name="文本框 75">
            <a:extLst>
              <a:ext uri="{FF2B5EF4-FFF2-40B4-BE49-F238E27FC236}">
                <a16:creationId xmlns:a16="http://schemas.microsoft.com/office/drawing/2014/main" id="{71B373D5-E489-43AF-AF31-90C04F85BCB3}"/>
              </a:ext>
            </a:extLst>
          </p:cNvPr>
          <p:cNvSpPr txBox="1"/>
          <p:nvPr/>
        </p:nvSpPr>
        <p:spPr>
          <a:xfrm>
            <a:off x="7511954" y="168112"/>
            <a:ext cx="2741797" cy="584775"/>
          </a:xfrm>
          <a:prstGeom prst="rect">
            <a:avLst/>
          </a:prstGeom>
          <a:noFill/>
        </p:spPr>
        <p:txBody>
          <a:bodyPr wrap="square">
            <a:spAutoFit/>
          </a:bodyPr>
          <a:lstStyle/>
          <a:p>
            <a:r>
              <a:rPr lang="zh-CN" altLang="en-US" sz="3200" dirty="0">
                <a:latin typeface="楷体" panose="02010609060101010101" pitchFamily="49" charset="-122"/>
                <a:ea typeface="楷体" panose="02010609060101010101" pitchFamily="49" charset="-122"/>
              </a:rPr>
              <a:t>（可靠性编码）</a:t>
            </a:r>
          </a:p>
        </p:txBody>
      </p:sp>
      <p:sp>
        <p:nvSpPr>
          <p:cNvPr id="75" name="文本框 74">
            <a:extLst>
              <a:ext uri="{FF2B5EF4-FFF2-40B4-BE49-F238E27FC236}">
                <a16:creationId xmlns:a16="http://schemas.microsoft.com/office/drawing/2014/main" id="{AE89035C-32A1-4B18-B909-0DDBA256094C}"/>
              </a:ext>
            </a:extLst>
          </p:cNvPr>
          <p:cNvSpPr txBox="1"/>
          <p:nvPr/>
        </p:nvSpPr>
        <p:spPr>
          <a:xfrm>
            <a:off x="5206636" y="912971"/>
            <a:ext cx="6686173" cy="430887"/>
          </a:xfrm>
          <a:prstGeom prst="rect">
            <a:avLst/>
          </a:prstGeom>
          <a:noFill/>
        </p:spPr>
        <p:txBody>
          <a:bodyPr wrap="square">
            <a:spAutoFit/>
          </a:bodyPr>
          <a:lstStyle/>
          <a:p>
            <a:r>
              <a:rPr lang="en-US" altLang="zh-CN" sz="2200" dirty="0">
                <a:latin typeface="楷体" pitchFamily="49" charset="-122"/>
                <a:ea typeface="楷体" pitchFamily="49" charset="-122"/>
              </a:rPr>
              <a:t>1940</a:t>
            </a:r>
            <a:r>
              <a:rPr lang="zh-CN" altLang="en-US" sz="2200" dirty="0">
                <a:latin typeface="楷体" pitchFamily="49" charset="-122"/>
                <a:ea typeface="楷体" pitchFamily="49" charset="-122"/>
              </a:rPr>
              <a:t>贝尔实验室</a:t>
            </a:r>
            <a:r>
              <a:rPr lang="en-US" altLang="zh-CN" sz="2200" dirty="0">
                <a:latin typeface="楷体" pitchFamily="49" charset="-122"/>
                <a:ea typeface="楷体" pitchFamily="49" charset="-122"/>
              </a:rPr>
              <a:t>Frank Gray</a:t>
            </a:r>
            <a:r>
              <a:rPr lang="zh-CN" altLang="en-US" sz="2200" dirty="0">
                <a:latin typeface="楷体" pitchFamily="49" charset="-122"/>
                <a:ea typeface="楷体" pitchFamily="49" charset="-122"/>
              </a:rPr>
              <a:t>提出，</a:t>
            </a:r>
            <a:r>
              <a:rPr lang="en-US" altLang="zh-CN" sz="2200" dirty="0">
                <a:latin typeface="楷体" pitchFamily="49" charset="-122"/>
                <a:ea typeface="楷体" pitchFamily="49" charset="-122"/>
              </a:rPr>
              <a:t>1953</a:t>
            </a:r>
            <a:r>
              <a:rPr lang="zh-CN" altLang="en-US" sz="2200" dirty="0">
                <a:latin typeface="楷体" pitchFamily="49" charset="-122"/>
                <a:ea typeface="楷体" pitchFamily="49" charset="-122"/>
              </a:rPr>
              <a:t>申请专利公开</a:t>
            </a:r>
          </a:p>
        </p:txBody>
      </p:sp>
      <p:sp>
        <p:nvSpPr>
          <p:cNvPr id="4" name="Slide Number Placeholder 3">
            <a:extLst>
              <a:ext uri="{FF2B5EF4-FFF2-40B4-BE49-F238E27FC236}">
                <a16:creationId xmlns:a16="http://schemas.microsoft.com/office/drawing/2014/main" id="{FD9CF30C-ECDB-4A5D-BAA4-439F100DA875}"/>
              </a:ext>
            </a:extLst>
          </p:cNvPr>
          <p:cNvSpPr>
            <a:spLocks noGrp="1"/>
          </p:cNvSpPr>
          <p:nvPr>
            <p:ph type="sldNum" sz="quarter" idx="12"/>
          </p:nvPr>
        </p:nvSpPr>
        <p:spPr/>
        <p:txBody>
          <a:bodyPr/>
          <a:lstStyle/>
          <a:p>
            <a:fld id="{EC78E7B1-3FC2-4821-B144-3AA6EF938D0A}" type="slidenum">
              <a:rPr lang="zh-CN" altLang="en-US" sz="1400" b="1" smtClean="0"/>
              <a:pPr/>
              <a:t>52</a:t>
            </a:fld>
            <a:r>
              <a:rPr lang="zh-CN" altLang="en-US"/>
              <a:t> </a:t>
            </a:r>
            <a:r>
              <a:rPr lang="en-US" altLang="zh-CN"/>
              <a:t>/ 56</a:t>
            </a:r>
            <a:endParaRPr lang="zh-CN" altLang="en-US" dirty="0"/>
          </a:p>
        </p:txBody>
      </p:sp>
    </p:spTree>
    <p:extLst>
      <p:ext uri="{BB962C8B-B14F-4D97-AF65-F5344CB8AC3E}">
        <p14:creationId xmlns:p14="http://schemas.microsoft.com/office/powerpoint/2010/main" val="100736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up)">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up)">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up)">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up)">
                                      <p:cBhvr>
                                        <p:cTn id="3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88828" y="0"/>
            <a:ext cx="7603171" cy="900000"/>
          </a:xfrm>
        </p:spPr>
        <p:txBody>
          <a:bodyPr>
            <a:normAutofit/>
          </a:bodyPr>
          <a:lstStyle/>
          <a:p>
            <a:r>
              <a:rPr lang="zh-CN" altLang="en-US" dirty="0"/>
              <a:t>格雷码 </a:t>
            </a:r>
            <a:r>
              <a:rPr lang="en-US" altLang="zh-CN" sz="3600" spc="0" dirty="0">
                <a:solidFill>
                  <a:schemeClr val="bg1">
                    <a:lumMod val="50000"/>
                  </a:schemeClr>
                </a:solidFill>
              </a:rPr>
              <a:t>Gray Code</a:t>
            </a:r>
            <a:endParaRPr lang="en-US" altLang="zh-CN" spc="0" dirty="0">
              <a:solidFill>
                <a:schemeClr val="bg1">
                  <a:lumMod val="50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253821693"/>
              </p:ext>
            </p:extLst>
          </p:nvPr>
        </p:nvGraphicFramePr>
        <p:xfrm>
          <a:off x="143453" y="86282"/>
          <a:ext cx="4378762" cy="6697983"/>
        </p:xfrm>
        <a:graphic>
          <a:graphicData uri="http://schemas.openxmlformats.org/drawingml/2006/table">
            <a:tbl>
              <a:tblPr firstRow="1" firstCol="1" bandRow="1">
                <a:tableStyleId>{7DF18680-E054-41AD-8BC1-D1AEF772440D}</a:tableStyleId>
              </a:tblPr>
              <a:tblGrid>
                <a:gridCol w="1377224">
                  <a:extLst>
                    <a:ext uri="{9D8B030D-6E8A-4147-A177-3AD203B41FA5}">
                      <a16:colId xmlns:a16="http://schemas.microsoft.com/office/drawing/2014/main" val="20000"/>
                    </a:ext>
                  </a:extLst>
                </a:gridCol>
                <a:gridCol w="1604060">
                  <a:extLst>
                    <a:ext uri="{9D8B030D-6E8A-4147-A177-3AD203B41FA5}">
                      <a16:colId xmlns:a16="http://schemas.microsoft.com/office/drawing/2014/main" val="20001"/>
                    </a:ext>
                  </a:extLst>
                </a:gridCol>
                <a:gridCol w="1397478">
                  <a:extLst>
                    <a:ext uri="{9D8B030D-6E8A-4147-A177-3AD203B41FA5}">
                      <a16:colId xmlns:a16="http://schemas.microsoft.com/office/drawing/2014/main" val="20005"/>
                    </a:ext>
                  </a:extLst>
                </a:gridCol>
              </a:tblGrid>
              <a:tr h="393999">
                <a:tc>
                  <a:txBody>
                    <a:bodyPr/>
                    <a:lstStyle/>
                    <a:p>
                      <a:pPr algn="ctr" fontAlgn="ctr"/>
                      <a:r>
                        <a:rPr lang="zh-CN" altLang="en-US" sz="2000" b="1" u="none" strike="noStrike" dirty="0">
                          <a:solidFill>
                            <a:schemeClr val="bg1"/>
                          </a:solidFill>
                          <a:effectLst/>
                        </a:rPr>
                        <a:t>十进制数</a:t>
                      </a:r>
                      <a:endParaRPr lang="zh-CN" altLang="en-US"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b="1" u="none" strike="noStrike" dirty="0">
                          <a:solidFill>
                            <a:schemeClr val="bg1"/>
                          </a:solidFill>
                          <a:effectLst/>
                        </a:rPr>
                        <a:t>8421</a:t>
                      </a:r>
                      <a:r>
                        <a:rPr lang="zh-CN" altLang="en-US" sz="2000" b="1" u="none" strike="noStrike" dirty="0">
                          <a:solidFill>
                            <a:schemeClr val="bg1"/>
                          </a:solidFill>
                          <a:effectLst/>
                        </a:rPr>
                        <a:t>码</a:t>
                      </a:r>
                      <a:endParaRPr lang="zh-CN" altLang="en-US" sz="2000" b="1" i="0" u="none" strike="noStrike" dirty="0">
                        <a:solidFill>
                          <a:schemeClr val="bg1"/>
                        </a:solidFill>
                        <a:effectLst/>
                        <a:latin typeface="宋体"/>
                      </a:endParaRPr>
                    </a:p>
                  </a:txBody>
                  <a:tcPr marL="8874" marR="8874" marT="8874" marB="0" anchor="ctr"/>
                </a:tc>
                <a:tc>
                  <a:txBody>
                    <a:bodyPr/>
                    <a:lstStyle/>
                    <a:p>
                      <a:pPr algn="ctr" fontAlgn="ctr"/>
                      <a:r>
                        <a:rPr lang="zh-CN" altLang="en-US" sz="2000" b="1" u="none" strike="noStrike" dirty="0">
                          <a:solidFill>
                            <a:srgbClr val="FF0000"/>
                          </a:solidFill>
                          <a:effectLst/>
                        </a:rPr>
                        <a:t>格雷码</a:t>
                      </a:r>
                      <a:endParaRPr lang="zh-CN" altLang="en-US" sz="2000" b="1" i="0" u="none" strike="noStrike" dirty="0">
                        <a:solidFill>
                          <a:srgbClr val="FF0000"/>
                        </a:solidFill>
                        <a:effectLst/>
                        <a:latin typeface="宋体"/>
                      </a:endParaRPr>
                    </a:p>
                  </a:txBody>
                  <a:tcPr marL="8874" marR="8874" marT="8874" marB="0" anchor="ctr"/>
                </a:tc>
                <a:extLst>
                  <a:ext uri="{0D108BD9-81ED-4DB2-BD59-A6C34878D82A}">
                    <a16:rowId xmlns:a16="http://schemas.microsoft.com/office/drawing/2014/main" val="10000"/>
                  </a:ext>
                </a:extLst>
              </a:tr>
              <a:tr h="393999">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dirty="0">
                          <a:effectLst/>
                        </a:rPr>
                        <a:t>0000</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0000</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1"/>
                  </a:ext>
                </a:extLst>
              </a:tr>
              <a:tr h="393999">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dirty="0">
                          <a:effectLst/>
                        </a:rPr>
                        <a:t>0001</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0001</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2"/>
                  </a:ext>
                </a:extLst>
              </a:tr>
              <a:tr h="393999">
                <a:tc>
                  <a:txBody>
                    <a:bodyPr/>
                    <a:lstStyle/>
                    <a:p>
                      <a:pPr algn="ctr" fontAlgn="ctr"/>
                      <a:r>
                        <a:rPr lang="en-US" altLang="zh-CN" sz="2000" u="none" strike="noStrike" dirty="0">
                          <a:effectLst/>
                        </a:rPr>
                        <a:t>2</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u="none" strike="noStrike" dirty="0">
                          <a:effectLst/>
                        </a:rPr>
                        <a:t>0010</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0011</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3"/>
                  </a:ext>
                </a:extLst>
              </a:tr>
              <a:tr h="393999">
                <a:tc>
                  <a:txBody>
                    <a:bodyPr/>
                    <a:lstStyle/>
                    <a:p>
                      <a:pPr algn="ctr" fontAlgn="ctr"/>
                      <a:r>
                        <a:rPr lang="en-US" altLang="zh-CN" sz="2000" u="none" strike="noStrike" dirty="0">
                          <a:effectLst/>
                        </a:rPr>
                        <a:t>3</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0011</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0010</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4"/>
                  </a:ext>
                </a:extLst>
              </a:tr>
              <a:tr h="393999">
                <a:tc>
                  <a:txBody>
                    <a:bodyPr/>
                    <a:lstStyle/>
                    <a:p>
                      <a:pPr algn="ctr" fontAlgn="ctr"/>
                      <a:r>
                        <a:rPr lang="en-US" altLang="zh-CN" sz="2000" u="none" strike="noStrike">
                          <a:effectLst/>
                        </a:rPr>
                        <a:t>4</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0100</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0110</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5"/>
                  </a:ext>
                </a:extLst>
              </a:tr>
              <a:tr h="393999">
                <a:tc>
                  <a:txBody>
                    <a:bodyPr/>
                    <a:lstStyle/>
                    <a:p>
                      <a:pPr algn="ctr" fontAlgn="ctr"/>
                      <a:r>
                        <a:rPr lang="en-US" altLang="zh-CN" sz="2000" u="none" strike="noStrike">
                          <a:effectLst/>
                        </a:rPr>
                        <a:t>5</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0101</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0111</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6"/>
                  </a:ext>
                </a:extLst>
              </a:tr>
              <a:tr h="393999">
                <a:tc>
                  <a:txBody>
                    <a:bodyPr/>
                    <a:lstStyle/>
                    <a:p>
                      <a:pPr algn="ctr" fontAlgn="ctr"/>
                      <a:r>
                        <a:rPr lang="en-US" altLang="zh-CN" sz="2000" u="none" strike="noStrike" dirty="0">
                          <a:effectLst/>
                        </a:rPr>
                        <a:t>6</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0110</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0101</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7"/>
                  </a:ext>
                </a:extLst>
              </a:tr>
              <a:tr h="393999">
                <a:tc>
                  <a:txBody>
                    <a:bodyPr/>
                    <a:lstStyle/>
                    <a:p>
                      <a:pPr algn="ctr" fontAlgn="ctr"/>
                      <a:r>
                        <a:rPr lang="en-US" altLang="zh-CN" sz="2000" u="none" strike="noStrike">
                          <a:effectLst/>
                        </a:rPr>
                        <a:t>7</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0111</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0100</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8"/>
                  </a:ext>
                </a:extLst>
              </a:tr>
              <a:tr h="393999">
                <a:tc>
                  <a:txBody>
                    <a:bodyPr/>
                    <a:lstStyle/>
                    <a:p>
                      <a:pPr algn="ctr" fontAlgn="ctr"/>
                      <a:r>
                        <a:rPr lang="en-US" altLang="zh-CN" sz="2000" u="none" strike="noStrike">
                          <a:effectLst/>
                        </a:rPr>
                        <a:t>8</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a:effectLst/>
                        </a:rPr>
                        <a:t>1000</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1100</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09"/>
                  </a:ext>
                </a:extLst>
              </a:tr>
              <a:tr h="393999">
                <a:tc>
                  <a:txBody>
                    <a:bodyPr/>
                    <a:lstStyle/>
                    <a:p>
                      <a:pPr algn="ctr" fontAlgn="ctr"/>
                      <a:r>
                        <a:rPr lang="en-US" altLang="zh-CN" sz="2000" u="none" strike="noStrike">
                          <a:effectLst/>
                        </a:rPr>
                        <a:t>9</a:t>
                      </a:r>
                      <a:endParaRPr lang="en-US" altLang="zh-CN" sz="2000" b="0" i="0" u="none" strike="noStrike">
                        <a:solidFill>
                          <a:srgbClr val="000000"/>
                        </a:solidFill>
                        <a:effectLst/>
                        <a:latin typeface="宋体"/>
                      </a:endParaRPr>
                    </a:p>
                  </a:txBody>
                  <a:tcPr marL="8874" marR="8874" marT="8874" marB="0" anchor="ctr"/>
                </a:tc>
                <a:tc>
                  <a:txBody>
                    <a:bodyPr/>
                    <a:lstStyle/>
                    <a:p>
                      <a:pPr algn="ctr" fontAlgn="ctr"/>
                      <a:r>
                        <a:rPr lang="en-US" altLang="zh-CN" sz="2000" u="none" strike="noStrike" dirty="0">
                          <a:effectLst/>
                        </a:rPr>
                        <a:t>1001</a:t>
                      </a:r>
                      <a:endParaRPr lang="en-US" altLang="zh-CN" sz="2000" b="0" i="0" u="none" strike="noStrike" dirty="0">
                        <a:solidFill>
                          <a:srgbClr val="000000"/>
                        </a:solidFill>
                        <a:effectLst/>
                        <a:latin typeface="宋体"/>
                      </a:endParaRPr>
                    </a:p>
                  </a:txBody>
                  <a:tcPr marL="8874" marR="8874" marT="8874" marB="0" anchor="ctr"/>
                </a:tc>
                <a:tc>
                  <a:txBody>
                    <a:bodyPr/>
                    <a:lstStyle/>
                    <a:p>
                      <a:pPr algn="ctr" fontAlgn="ctr"/>
                      <a:r>
                        <a:rPr lang="en-US" altLang="zh-CN" sz="2000" b="1" u="none" strike="noStrike" dirty="0">
                          <a:effectLst/>
                        </a:rPr>
                        <a:t>1101</a:t>
                      </a:r>
                      <a:endParaRPr lang="en-US" altLang="zh-CN" sz="2000" b="1" i="0" u="none" strike="noStrike" dirty="0">
                        <a:solidFill>
                          <a:srgbClr val="000000"/>
                        </a:solidFill>
                        <a:effectLst/>
                        <a:latin typeface="宋体"/>
                      </a:endParaRPr>
                    </a:p>
                  </a:txBody>
                  <a:tcPr marL="8874" marR="8874" marT="8874" marB="0" anchor="ctr"/>
                </a:tc>
                <a:extLst>
                  <a:ext uri="{0D108BD9-81ED-4DB2-BD59-A6C34878D82A}">
                    <a16:rowId xmlns:a16="http://schemas.microsoft.com/office/drawing/2014/main" val="10010"/>
                  </a:ext>
                </a:extLst>
              </a:tr>
              <a:tr h="393999">
                <a:tc>
                  <a:txBody>
                    <a:bodyPr/>
                    <a:lstStyle/>
                    <a:p>
                      <a:pPr algn="ctr" fontAlgn="ctr"/>
                      <a:r>
                        <a:rPr lang="en-US" altLang="zh-CN" sz="2000" b="1" u="none" strike="noStrike" dirty="0">
                          <a:solidFill>
                            <a:schemeClr val="bg1"/>
                          </a:solidFill>
                          <a:effectLst/>
                        </a:rPr>
                        <a:t>10</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1010</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1111</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721356977"/>
                  </a:ext>
                </a:extLst>
              </a:tr>
              <a:tr h="393999">
                <a:tc>
                  <a:txBody>
                    <a:bodyPr/>
                    <a:lstStyle/>
                    <a:p>
                      <a:pPr algn="ctr" fontAlgn="ctr"/>
                      <a:r>
                        <a:rPr lang="en-US" altLang="zh-CN" sz="2000" b="1" u="none" strike="noStrike" dirty="0">
                          <a:solidFill>
                            <a:schemeClr val="bg1"/>
                          </a:solidFill>
                          <a:effectLst/>
                        </a:rPr>
                        <a:t>11</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1011</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1110</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2001464854"/>
                  </a:ext>
                </a:extLst>
              </a:tr>
              <a:tr h="393999">
                <a:tc>
                  <a:txBody>
                    <a:bodyPr/>
                    <a:lstStyle/>
                    <a:p>
                      <a:pPr algn="ctr" fontAlgn="ctr"/>
                      <a:r>
                        <a:rPr lang="en-US" altLang="zh-CN" sz="2000" b="1" u="none" strike="noStrike" dirty="0">
                          <a:solidFill>
                            <a:schemeClr val="bg1"/>
                          </a:solidFill>
                          <a:effectLst/>
                        </a:rPr>
                        <a:t>12</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1100</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1010</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4043123982"/>
                  </a:ext>
                </a:extLst>
              </a:tr>
              <a:tr h="393999">
                <a:tc>
                  <a:txBody>
                    <a:bodyPr/>
                    <a:lstStyle/>
                    <a:p>
                      <a:pPr algn="ctr" fontAlgn="ctr"/>
                      <a:r>
                        <a:rPr lang="en-US" altLang="zh-CN" sz="2000" b="1" u="none" strike="noStrike" dirty="0">
                          <a:solidFill>
                            <a:schemeClr val="bg1"/>
                          </a:solidFill>
                          <a:effectLst/>
                        </a:rPr>
                        <a:t>13</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1101</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1011</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784058576"/>
                  </a:ext>
                </a:extLst>
              </a:tr>
              <a:tr h="393999">
                <a:tc>
                  <a:txBody>
                    <a:bodyPr/>
                    <a:lstStyle/>
                    <a:p>
                      <a:pPr algn="ctr" fontAlgn="ctr"/>
                      <a:r>
                        <a:rPr lang="en-US" altLang="zh-CN" sz="2000" b="1" u="none" strike="noStrike" dirty="0">
                          <a:solidFill>
                            <a:schemeClr val="bg1"/>
                          </a:solidFill>
                          <a:effectLst/>
                        </a:rPr>
                        <a:t>14</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1110</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1001</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46528095"/>
                  </a:ext>
                </a:extLst>
              </a:tr>
              <a:tr h="393999">
                <a:tc>
                  <a:txBody>
                    <a:bodyPr/>
                    <a:lstStyle/>
                    <a:p>
                      <a:pPr algn="ctr" fontAlgn="ctr"/>
                      <a:r>
                        <a:rPr lang="en-US" altLang="zh-CN" sz="2000" b="1" u="none" strike="noStrike" dirty="0">
                          <a:solidFill>
                            <a:schemeClr val="bg1"/>
                          </a:solidFill>
                          <a:effectLst/>
                        </a:rPr>
                        <a:t>15</a:t>
                      </a:r>
                      <a:endParaRPr lang="en-US" altLang="zh-CN" sz="2000" b="1" i="0" u="none" strike="noStrike" dirty="0">
                        <a:solidFill>
                          <a:schemeClr val="bg1"/>
                        </a:solidFill>
                        <a:effectLst/>
                        <a:latin typeface="宋体"/>
                      </a:endParaRPr>
                    </a:p>
                  </a:txBody>
                  <a:tcPr marL="8874" marR="8874" marT="8874" marB="0" anchor="ctr"/>
                </a:tc>
                <a:tc>
                  <a:txBody>
                    <a:bodyPr/>
                    <a:lstStyle/>
                    <a:p>
                      <a:pPr algn="ctr" fontAlgn="ctr"/>
                      <a:r>
                        <a:rPr lang="en-US" altLang="zh-CN" sz="2000" u="none" strike="noStrike" kern="1200" dirty="0">
                          <a:solidFill>
                            <a:schemeClr val="dk1"/>
                          </a:solidFill>
                          <a:effectLst/>
                        </a:rPr>
                        <a:t>1111</a:t>
                      </a:r>
                      <a:endParaRPr lang="en-US" altLang="zh-CN" sz="2000" u="none" strike="noStrike" kern="1200" dirty="0">
                        <a:solidFill>
                          <a:schemeClr val="dk1"/>
                        </a:solidFill>
                        <a:effectLst/>
                        <a:latin typeface="+mn-lt"/>
                        <a:ea typeface="+mn-ea"/>
                        <a:cs typeface="+mn-cs"/>
                      </a:endParaRPr>
                    </a:p>
                  </a:txBody>
                  <a:tcPr marL="8874" marR="8874" marT="8874" marB="0" anchor="ctr"/>
                </a:tc>
                <a:tc>
                  <a:txBody>
                    <a:bodyPr/>
                    <a:lstStyle/>
                    <a:p>
                      <a:pPr algn="ctr" fontAlgn="ctr"/>
                      <a:r>
                        <a:rPr lang="en-US" altLang="zh-CN" sz="2000" b="1" u="none" strike="noStrike" kern="1200" dirty="0">
                          <a:solidFill>
                            <a:schemeClr val="dk1"/>
                          </a:solidFill>
                          <a:effectLst/>
                        </a:rPr>
                        <a:t>1000</a:t>
                      </a:r>
                      <a:endParaRPr lang="en-US" altLang="zh-CN" sz="2000" b="1" u="none" strike="noStrike" kern="1200" dirty="0">
                        <a:solidFill>
                          <a:schemeClr val="dk1"/>
                        </a:solidFill>
                        <a:effectLst/>
                        <a:latin typeface="+mn-lt"/>
                        <a:ea typeface="+mn-ea"/>
                        <a:cs typeface="+mn-cs"/>
                      </a:endParaRPr>
                    </a:p>
                  </a:txBody>
                  <a:tcPr marL="8874" marR="8874" marT="8874" marB="0" anchor="ctr"/>
                </a:tc>
                <a:extLst>
                  <a:ext uri="{0D108BD9-81ED-4DB2-BD59-A6C34878D82A}">
                    <a16:rowId xmlns:a16="http://schemas.microsoft.com/office/drawing/2014/main" val="1687413814"/>
                  </a:ext>
                </a:extLst>
              </a:tr>
            </a:tbl>
          </a:graphicData>
        </a:graphic>
      </p:graphicFrame>
      <p:sp>
        <p:nvSpPr>
          <p:cNvPr id="30" name="TextBox 2">
            <a:extLst>
              <a:ext uri="{FF2B5EF4-FFF2-40B4-BE49-F238E27FC236}">
                <a16:creationId xmlns:a16="http://schemas.microsoft.com/office/drawing/2014/main" id="{DCEEB840-567C-472E-941E-03C5A4B31F12}"/>
              </a:ext>
            </a:extLst>
          </p:cNvPr>
          <p:cNvSpPr txBox="1"/>
          <p:nvPr/>
        </p:nvSpPr>
        <p:spPr>
          <a:xfrm>
            <a:off x="5770512" y="5324756"/>
            <a:ext cx="5239801" cy="1113766"/>
          </a:xfrm>
          <a:prstGeom prst="rect">
            <a:avLst/>
          </a:prstGeom>
          <a:noFill/>
        </p:spPr>
        <p:txBody>
          <a:bodyPr wrap="square" rtlCol="0">
            <a:spAutoFit/>
          </a:bodyPr>
          <a:lstStyle/>
          <a:p>
            <a:pPr>
              <a:lnSpc>
                <a:spcPct val="150000"/>
              </a:lnSpc>
            </a:pPr>
            <a:r>
              <a:rPr lang="zh-CN" altLang="en-US" sz="2400" dirty="0">
                <a:latin typeface="楷体" pitchFamily="49" charset="-122"/>
                <a:ea typeface="楷体" pitchFamily="49" charset="-122"/>
              </a:rPr>
              <a:t>变权码，每一位码没有固定的大小，</a:t>
            </a:r>
            <a:br>
              <a:rPr lang="en-US" altLang="zh-CN" sz="2400" dirty="0">
                <a:latin typeface="楷体" pitchFamily="49" charset="-122"/>
                <a:ea typeface="楷体" pitchFamily="49" charset="-122"/>
              </a:rPr>
            </a:br>
            <a:r>
              <a:rPr lang="zh-CN" altLang="en-US" sz="2400" dirty="0">
                <a:latin typeface="楷体" pitchFamily="49" charset="-122"/>
                <a:ea typeface="楷体" pitchFamily="49" charset="-122"/>
              </a:rPr>
              <a:t>很难直接进行比较大小和算术运算。</a:t>
            </a:r>
            <a:endParaRPr lang="en-US" altLang="zh-CN" sz="2400" dirty="0">
              <a:latin typeface="楷体" pitchFamily="49" charset="-122"/>
              <a:ea typeface="楷体" pitchFamily="49" charset="-122"/>
            </a:endParaRPr>
          </a:p>
        </p:txBody>
      </p:sp>
      <p:grpSp>
        <p:nvGrpSpPr>
          <p:cNvPr id="6" name="组合 5">
            <a:extLst>
              <a:ext uri="{FF2B5EF4-FFF2-40B4-BE49-F238E27FC236}">
                <a16:creationId xmlns:a16="http://schemas.microsoft.com/office/drawing/2014/main" id="{FFE31ACE-DF6F-4C81-90D1-F580B12A2783}"/>
              </a:ext>
            </a:extLst>
          </p:cNvPr>
          <p:cNvGrpSpPr/>
          <p:nvPr/>
        </p:nvGrpSpPr>
        <p:grpSpPr>
          <a:xfrm>
            <a:off x="5495594" y="1089668"/>
            <a:ext cx="6420739" cy="1549762"/>
            <a:chOff x="5046810" y="2896442"/>
            <a:chExt cx="6420739" cy="1549762"/>
          </a:xfrm>
        </p:grpSpPr>
        <p:sp>
          <p:nvSpPr>
            <p:cNvPr id="9" name="文本框 8">
              <a:extLst>
                <a:ext uri="{FF2B5EF4-FFF2-40B4-BE49-F238E27FC236}">
                  <a16:creationId xmlns:a16="http://schemas.microsoft.com/office/drawing/2014/main" id="{001A886B-0832-4623-A814-37A733C07AD1}"/>
                </a:ext>
              </a:extLst>
            </p:cNvPr>
            <p:cNvSpPr txBox="1"/>
            <p:nvPr/>
          </p:nvSpPr>
          <p:spPr>
            <a:xfrm>
              <a:off x="5046811" y="2995093"/>
              <a:ext cx="961995" cy="369332"/>
            </a:xfrm>
            <a:prstGeom prst="homePlate">
              <a:avLst/>
            </a:prstGeom>
            <a:noFill/>
            <a:ln>
              <a:solidFill>
                <a:schemeClr val="bg1">
                  <a:lumMod val="50000"/>
                </a:schemeClr>
              </a:solidFill>
            </a:ln>
          </p:spPr>
          <p:txBody>
            <a:bodyPr wrap="none" rtlCol="0">
              <a:spAutoFit/>
            </a:bodyPr>
            <a:lstStyle/>
            <a:p>
              <a:r>
                <a:rPr lang="zh-CN" altLang="en-US" b="1" dirty="0"/>
                <a:t>二进制</a:t>
              </a:r>
            </a:p>
          </p:txBody>
        </p:sp>
        <p:sp>
          <p:nvSpPr>
            <p:cNvPr id="12" name="文本框 11">
              <a:extLst>
                <a:ext uri="{FF2B5EF4-FFF2-40B4-BE49-F238E27FC236}">
                  <a16:creationId xmlns:a16="http://schemas.microsoft.com/office/drawing/2014/main" id="{01081755-AAEA-4E7D-A853-F30DB9ADB8C0}"/>
                </a:ext>
              </a:extLst>
            </p:cNvPr>
            <p:cNvSpPr txBox="1"/>
            <p:nvPr/>
          </p:nvSpPr>
          <p:spPr>
            <a:xfrm>
              <a:off x="5046810" y="4068600"/>
              <a:ext cx="961995" cy="369332"/>
            </a:xfrm>
            <a:prstGeom prst="homePlate">
              <a:avLst/>
            </a:prstGeom>
            <a:noFill/>
            <a:ln>
              <a:solidFill>
                <a:schemeClr val="bg1">
                  <a:lumMod val="50000"/>
                </a:schemeClr>
              </a:solidFill>
            </a:ln>
          </p:spPr>
          <p:txBody>
            <a:bodyPr wrap="none" rtlCol="0">
              <a:spAutoFit/>
            </a:bodyPr>
            <a:lstStyle/>
            <a:p>
              <a:r>
                <a:rPr lang="zh-CN" altLang="en-US" b="1" dirty="0"/>
                <a:t>格雷码</a:t>
              </a:r>
            </a:p>
          </p:txBody>
        </p:sp>
        <p:sp>
          <p:nvSpPr>
            <p:cNvPr id="14" name="文本框 13">
              <a:extLst>
                <a:ext uri="{FF2B5EF4-FFF2-40B4-BE49-F238E27FC236}">
                  <a16:creationId xmlns:a16="http://schemas.microsoft.com/office/drawing/2014/main" id="{8C0C510F-C3D0-4705-A27F-9B0010BBCCCD}"/>
                </a:ext>
              </a:extLst>
            </p:cNvPr>
            <p:cNvSpPr txBox="1"/>
            <p:nvPr/>
          </p:nvSpPr>
          <p:spPr>
            <a:xfrm>
              <a:off x="6282994" y="2915498"/>
              <a:ext cx="5094796" cy="461665"/>
            </a:xfrm>
            <a:prstGeom prst="rect">
              <a:avLst/>
            </a:prstGeom>
            <a:noFill/>
          </p:spPr>
          <p:txBody>
            <a:bodyPr wrap="square">
              <a:spAutoFit/>
            </a:bodyPr>
            <a:lstStyle/>
            <a:p>
              <a:r>
                <a:rPr lang="en-US" altLang="zh-CN" sz="2400" b="1" u="none" strike="noStrike" spc="5000" dirty="0">
                  <a:solidFill>
                    <a:schemeClr val="bg1">
                      <a:lumMod val="65000"/>
                    </a:schemeClr>
                  </a:solidFill>
                  <a:effectLst/>
                </a:rPr>
                <a:t>0</a:t>
              </a:r>
              <a:r>
                <a:rPr lang="en-US" altLang="zh-CN" sz="2400" b="1" u="none" strike="noStrike" spc="5000" dirty="0">
                  <a:effectLst/>
                </a:rPr>
                <a:t>10110</a:t>
              </a:r>
              <a:endParaRPr lang="zh-CN" altLang="en-US" sz="2400" spc="5000" dirty="0"/>
            </a:p>
          </p:txBody>
        </p:sp>
        <p:sp>
          <p:nvSpPr>
            <p:cNvPr id="15" name="文本框 14">
              <a:extLst>
                <a:ext uri="{FF2B5EF4-FFF2-40B4-BE49-F238E27FC236}">
                  <a16:creationId xmlns:a16="http://schemas.microsoft.com/office/drawing/2014/main" id="{C2D93EF6-DA3A-49ED-BF39-5246D7A631EC}"/>
                </a:ext>
              </a:extLst>
            </p:cNvPr>
            <p:cNvSpPr txBox="1"/>
            <p:nvPr/>
          </p:nvSpPr>
          <p:spPr>
            <a:xfrm>
              <a:off x="7088786" y="3984539"/>
              <a:ext cx="4378763" cy="461665"/>
            </a:xfrm>
            <a:prstGeom prst="rect">
              <a:avLst/>
            </a:prstGeom>
            <a:noFill/>
          </p:spPr>
          <p:txBody>
            <a:bodyPr wrap="square">
              <a:spAutoFit/>
            </a:bodyPr>
            <a:lstStyle/>
            <a:p>
              <a:r>
                <a:rPr lang="en-US" altLang="zh-CN" sz="2400" b="1" u="none" strike="noStrike" spc="5000" dirty="0">
                  <a:effectLst/>
                </a:rPr>
                <a:t>11101</a:t>
              </a:r>
              <a:endParaRPr lang="zh-CN" altLang="en-US" sz="2400" spc="5000" dirty="0"/>
            </a:p>
          </p:txBody>
        </p:sp>
        <p:cxnSp>
          <p:nvCxnSpPr>
            <p:cNvPr id="16" name="直接箭头连接符 15">
              <a:extLst>
                <a:ext uri="{FF2B5EF4-FFF2-40B4-BE49-F238E27FC236}">
                  <a16:creationId xmlns:a16="http://schemas.microsoft.com/office/drawing/2014/main" id="{86A72982-8047-4E86-9A94-A96E18F90240}"/>
                </a:ext>
              </a:extLst>
            </p:cNvPr>
            <p:cNvCxnSpPr>
              <a:cxnSpLocks/>
            </p:cNvCxnSpPr>
            <p:nvPr/>
          </p:nvCxnSpPr>
          <p:spPr>
            <a:xfrm>
              <a:off x="7251472" y="3423753"/>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B6D24E4-BDF1-47C1-A0D1-CE98E3CD9123}"/>
                </a:ext>
              </a:extLst>
            </p:cNvPr>
            <p:cNvCxnSpPr>
              <a:cxnSpLocks/>
            </p:cNvCxnSpPr>
            <p:nvPr/>
          </p:nvCxnSpPr>
          <p:spPr>
            <a:xfrm>
              <a:off x="8064895" y="3423753"/>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E5A4A5F-2E92-4FD5-B754-AEB2B78CB981}"/>
                </a:ext>
              </a:extLst>
            </p:cNvPr>
            <p:cNvCxnSpPr>
              <a:cxnSpLocks/>
            </p:cNvCxnSpPr>
            <p:nvPr/>
          </p:nvCxnSpPr>
          <p:spPr>
            <a:xfrm>
              <a:off x="8867099" y="3423753"/>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35D7AFE-BAE0-4CD1-BD83-C2A17D664F24}"/>
                </a:ext>
              </a:extLst>
            </p:cNvPr>
            <p:cNvCxnSpPr>
              <a:cxnSpLocks/>
            </p:cNvCxnSpPr>
            <p:nvPr/>
          </p:nvCxnSpPr>
          <p:spPr>
            <a:xfrm>
              <a:off x="9674912" y="3423753"/>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FAFAF63-8D3B-49AB-9ED7-DEC3B197FC72}"/>
                </a:ext>
              </a:extLst>
            </p:cNvPr>
            <p:cNvCxnSpPr>
              <a:cxnSpLocks/>
            </p:cNvCxnSpPr>
            <p:nvPr/>
          </p:nvCxnSpPr>
          <p:spPr>
            <a:xfrm>
              <a:off x="10490673" y="3423753"/>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628CF75-DAC6-490B-B9DE-03912618D627}"/>
                </a:ext>
              </a:extLst>
            </p:cNvPr>
            <p:cNvCxnSpPr>
              <a:cxnSpLocks/>
            </p:cNvCxnSpPr>
            <p:nvPr/>
          </p:nvCxnSpPr>
          <p:spPr>
            <a:xfrm rot="16200000">
              <a:off x="7667175" y="2905347"/>
              <a:ext cx="0" cy="5137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1D1C0DE-D5B0-467A-94A0-EBB86EC16869}"/>
                </a:ext>
              </a:extLst>
            </p:cNvPr>
            <p:cNvCxnSpPr>
              <a:cxnSpLocks/>
            </p:cNvCxnSpPr>
            <p:nvPr/>
          </p:nvCxnSpPr>
          <p:spPr>
            <a:xfrm rot="16200000">
              <a:off x="8482692" y="2905347"/>
              <a:ext cx="0" cy="5137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6C39EA0-57D7-4E84-A5E8-87DCC1BDA0E1}"/>
                </a:ext>
              </a:extLst>
            </p:cNvPr>
            <p:cNvCxnSpPr>
              <a:cxnSpLocks/>
            </p:cNvCxnSpPr>
            <p:nvPr/>
          </p:nvCxnSpPr>
          <p:spPr>
            <a:xfrm rot="16200000">
              <a:off x="9286447" y="2905347"/>
              <a:ext cx="0" cy="5137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E52CFAE-6E67-46FF-B0BD-FB33744A1BC2}"/>
                </a:ext>
              </a:extLst>
            </p:cNvPr>
            <p:cNvCxnSpPr>
              <a:cxnSpLocks/>
            </p:cNvCxnSpPr>
            <p:nvPr/>
          </p:nvCxnSpPr>
          <p:spPr>
            <a:xfrm rot="16200000">
              <a:off x="10083043" y="2905347"/>
              <a:ext cx="0" cy="5137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15B504A-C0BE-4252-B81C-87892E858DB0}"/>
                    </a:ext>
                  </a:extLst>
                </p:cNvPr>
                <p:cNvSpPr txBox="1"/>
                <p:nvPr/>
              </p:nvSpPr>
              <p:spPr>
                <a:xfrm>
                  <a:off x="7528327" y="2896442"/>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17" name="文本框 16">
                  <a:extLst>
                    <a:ext uri="{FF2B5EF4-FFF2-40B4-BE49-F238E27FC236}">
                      <a16:creationId xmlns:a16="http://schemas.microsoft.com/office/drawing/2014/main" id="{515B504A-C0BE-4252-B81C-87892E858DB0}"/>
                    </a:ext>
                  </a:extLst>
                </p:cNvPr>
                <p:cNvSpPr txBox="1">
                  <a:spLocks noRot="1" noChangeAspect="1" noMove="1" noResize="1" noEditPoints="1" noAdjustHandles="1" noChangeArrowheads="1" noChangeShapeType="1" noTextEdit="1"/>
                </p:cNvSpPr>
                <p:nvPr/>
              </p:nvSpPr>
              <p:spPr>
                <a:xfrm>
                  <a:off x="7528327" y="2896442"/>
                  <a:ext cx="235641" cy="276999"/>
                </a:xfrm>
                <a:prstGeom prst="rect">
                  <a:avLst/>
                </a:prstGeom>
                <a:blipFill>
                  <a:blip r:embed="rId3"/>
                  <a:stretch>
                    <a:fillRect l="-21053" r="-1842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156A61A-260B-48D4-BC61-B03B65171329}"/>
                    </a:ext>
                  </a:extLst>
                </p:cNvPr>
                <p:cNvSpPr txBox="1"/>
                <p:nvPr/>
              </p:nvSpPr>
              <p:spPr>
                <a:xfrm>
                  <a:off x="8312312" y="2896442"/>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27" name="文本框 26">
                  <a:extLst>
                    <a:ext uri="{FF2B5EF4-FFF2-40B4-BE49-F238E27FC236}">
                      <a16:creationId xmlns:a16="http://schemas.microsoft.com/office/drawing/2014/main" id="{C156A61A-260B-48D4-BC61-B03B65171329}"/>
                    </a:ext>
                  </a:extLst>
                </p:cNvPr>
                <p:cNvSpPr txBox="1">
                  <a:spLocks noRot="1" noChangeAspect="1" noMove="1" noResize="1" noEditPoints="1" noAdjustHandles="1" noChangeArrowheads="1" noChangeShapeType="1" noTextEdit="1"/>
                </p:cNvSpPr>
                <p:nvPr/>
              </p:nvSpPr>
              <p:spPr>
                <a:xfrm>
                  <a:off x="8312312" y="2896442"/>
                  <a:ext cx="235641" cy="276999"/>
                </a:xfrm>
                <a:prstGeom prst="rect">
                  <a:avLst/>
                </a:prstGeom>
                <a:blipFill>
                  <a:blip r:embed="rId4"/>
                  <a:stretch>
                    <a:fillRect l="-17949" r="-1794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CB0392E-33FC-4012-8CD3-959F677A6A72}"/>
                    </a:ext>
                  </a:extLst>
                </p:cNvPr>
                <p:cNvSpPr txBox="1"/>
                <p:nvPr/>
              </p:nvSpPr>
              <p:spPr>
                <a:xfrm>
                  <a:off x="9136501" y="2896442"/>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28" name="文本框 27">
                  <a:extLst>
                    <a:ext uri="{FF2B5EF4-FFF2-40B4-BE49-F238E27FC236}">
                      <a16:creationId xmlns:a16="http://schemas.microsoft.com/office/drawing/2014/main" id="{8CB0392E-33FC-4012-8CD3-959F677A6A72}"/>
                    </a:ext>
                  </a:extLst>
                </p:cNvPr>
                <p:cNvSpPr txBox="1">
                  <a:spLocks noRot="1" noChangeAspect="1" noMove="1" noResize="1" noEditPoints="1" noAdjustHandles="1" noChangeArrowheads="1" noChangeShapeType="1" noTextEdit="1"/>
                </p:cNvSpPr>
                <p:nvPr/>
              </p:nvSpPr>
              <p:spPr>
                <a:xfrm>
                  <a:off x="9136501" y="2896442"/>
                  <a:ext cx="235641" cy="276999"/>
                </a:xfrm>
                <a:prstGeom prst="rect">
                  <a:avLst/>
                </a:prstGeom>
                <a:blipFill>
                  <a:blip r:embed="rId5"/>
                  <a:stretch>
                    <a:fillRect l="-17949" r="-1794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8D0CB38-EABC-4B12-A7D2-0B9310BA7E7F}"/>
                    </a:ext>
                  </a:extLst>
                </p:cNvPr>
                <p:cNvSpPr txBox="1"/>
                <p:nvPr/>
              </p:nvSpPr>
              <p:spPr>
                <a:xfrm>
                  <a:off x="9920486" y="2896442"/>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29" name="文本框 28">
                  <a:extLst>
                    <a:ext uri="{FF2B5EF4-FFF2-40B4-BE49-F238E27FC236}">
                      <a16:creationId xmlns:a16="http://schemas.microsoft.com/office/drawing/2014/main" id="{B8D0CB38-EABC-4B12-A7D2-0B9310BA7E7F}"/>
                    </a:ext>
                  </a:extLst>
                </p:cNvPr>
                <p:cNvSpPr txBox="1">
                  <a:spLocks noRot="1" noChangeAspect="1" noMove="1" noResize="1" noEditPoints="1" noAdjustHandles="1" noChangeArrowheads="1" noChangeShapeType="1" noTextEdit="1"/>
                </p:cNvSpPr>
                <p:nvPr/>
              </p:nvSpPr>
              <p:spPr>
                <a:xfrm>
                  <a:off x="9920486" y="2896442"/>
                  <a:ext cx="235641" cy="276999"/>
                </a:xfrm>
                <a:prstGeom prst="rect">
                  <a:avLst/>
                </a:prstGeom>
                <a:blipFill>
                  <a:blip r:embed="rId6"/>
                  <a:stretch>
                    <a:fillRect l="-20513" r="-15385" b="-6667"/>
                  </a:stretch>
                </a:blipFill>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2DFCB896-0A62-4973-A8C3-8B3C9D763E39}"/>
                </a:ext>
              </a:extLst>
            </p:cNvPr>
            <p:cNvCxnSpPr>
              <a:cxnSpLocks/>
            </p:cNvCxnSpPr>
            <p:nvPr/>
          </p:nvCxnSpPr>
          <p:spPr>
            <a:xfrm rot="16200000">
              <a:off x="6855597" y="2905347"/>
              <a:ext cx="0" cy="5137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7B1DED2-432E-4FCB-8428-6EF7E2B20990}"/>
                    </a:ext>
                  </a:extLst>
                </p:cNvPr>
                <p:cNvSpPr txBox="1"/>
                <p:nvPr/>
              </p:nvSpPr>
              <p:spPr>
                <a:xfrm>
                  <a:off x="6693040" y="2896442"/>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32" name="文本框 31">
                  <a:extLst>
                    <a:ext uri="{FF2B5EF4-FFF2-40B4-BE49-F238E27FC236}">
                      <a16:creationId xmlns:a16="http://schemas.microsoft.com/office/drawing/2014/main" id="{A7B1DED2-432E-4FCB-8428-6EF7E2B20990}"/>
                    </a:ext>
                  </a:extLst>
                </p:cNvPr>
                <p:cNvSpPr txBox="1">
                  <a:spLocks noRot="1" noChangeAspect="1" noMove="1" noResize="1" noEditPoints="1" noAdjustHandles="1" noChangeArrowheads="1" noChangeShapeType="1" noTextEdit="1"/>
                </p:cNvSpPr>
                <p:nvPr/>
              </p:nvSpPr>
              <p:spPr>
                <a:xfrm>
                  <a:off x="6693040" y="2896442"/>
                  <a:ext cx="235641" cy="276999"/>
                </a:xfrm>
                <a:prstGeom prst="rect">
                  <a:avLst/>
                </a:prstGeom>
                <a:blipFill>
                  <a:blip r:embed="rId3"/>
                  <a:stretch>
                    <a:fillRect l="-21053" r="-18421" b="-6667"/>
                  </a:stretch>
                </a:blipFill>
              </p:spPr>
              <p:txBody>
                <a:bodyPr/>
                <a:lstStyle/>
                <a:p>
                  <a:r>
                    <a:rPr lang="zh-CN" altLang="en-US">
                      <a:noFill/>
                    </a:rPr>
                    <a:t> </a:t>
                  </a:r>
                </a:p>
              </p:txBody>
            </p:sp>
          </mc:Fallback>
        </mc:AlternateContent>
        <p:cxnSp>
          <p:nvCxnSpPr>
            <p:cNvPr id="59" name="直接箭头连接符 58">
              <a:extLst>
                <a:ext uri="{FF2B5EF4-FFF2-40B4-BE49-F238E27FC236}">
                  <a16:creationId xmlns:a16="http://schemas.microsoft.com/office/drawing/2014/main" id="{5D28C1D2-EDC1-449A-A75F-9645233C4C20}"/>
                </a:ext>
              </a:extLst>
            </p:cNvPr>
            <p:cNvCxnSpPr>
              <a:cxnSpLocks/>
            </p:cNvCxnSpPr>
            <p:nvPr/>
          </p:nvCxnSpPr>
          <p:spPr>
            <a:xfrm>
              <a:off x="5481333" y="3470750"/>
              <a:ext cx="0" cy="513789"/>
            </a:xfrm>
            <a:prstGeom prst="straightConnector1">
              <a:avLst/>
            </a:prstGeom>
            <a:ln w="762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7A98158D-BBC8-48C4-BF25-4E85DF3FD74F}"/>
              </a:ext>
            </a:extLst>
          </p:cNvPr>
          <p:cNvSpPr txBox="1"/>
          <p:nvPr/>
        </p:nvSpPr>
        <p:spPr>
          <a:xfrm>
            <a:off x="6731778" y="4474041"/>
            <a:ext cx="5163991" cy="461665"/>
          </a:xfrm>
          <a:prstGeom prst="rect">
            <a:avLst/>
          </a:prstGeom>
          <a:noFill/>
        </p:spPr>
        <p:txBody>
          <a:bodyPr wrap="square">
            <a:spAutoFit/>
          </a:bodyPr>
          <a:lstStyle/>
          <a:p>
            <a:r>
              <a:rPr lang="en-US" altLang="zh-CN" sz="2400" b="1" u="none" strike="noStrike" spc="5000" dirty="0">
                <a:solidFill>
                  <a:schemeClr val="bg1">
                    <a:lumMod val="65000"/>
                  </a:schemeClr>
                </a:solidFill>
                <a:effectLst/>
              </a:rPr>
              <a:t>0</a:t>
            </a:r>
            <a:r>
              <a:rPr lang="en-US" altLang="zh-CN" sz="2400" b="1" u="none" strike="noStrike" spc="5000" dirty="0">
                <a:effectLst/>
              </a:rPr>
              <a:t>10110</a:t>
            </a:r>
            <a:endParaRPr lang="zh-CN" altLang="en-US" sz="2400" spc="5000" dirty="0"/>
          </a:p>
        </p:txBody>
      </p:sp>
      <p:grpSp>
        <p:nvGrpSpPr>
          <p:cNvPr id="57" name="组合 56">
            <a:extLst>
              <a:ext uri="{FF2B5EF4-FFF2-40B4-BE49-F238E27FC236}">
                <a16:creationId xmlns:a16="http://schemas.microsoft.com/office/drawing/2014/main" id="{2051A80C-CCAF-438F-A9AF-0740DDEC8F0C}"/>
              </a:ext>
            </a:extLst>
          </p:cNvPr>
          <p:cNvGrpSpPr/>
          <p:nvPr/>
        </p:nvGrpSpPr>
        <p:grpSpPr>
          <a:xfrm>
            <a:off x="5475030" y="3405000"/>
            <a:ext cx="6330980" cy="1522434"/>
            <a:chOff x="5475030" y="3405000"/>
            <a:chExt cx="6330980" cy="1522434"/>
          </a:xfrm>
        </p:grpSpPr>
        <p:sp>
          <p:nvSpPr>
            <p:cNvPr id="34" name="文本框 33">
              <a:extLst>
                <a:ext uri="{FF2B5EF4-FFF2-40B4-BE49-F238E27FC236}">
                  <a16:creationId xmlns:a16="http://schemas.microsoft.com/office/drawing/2014/main" id="{F145046D-05F8-45FD-BE58-F7FCD1166CEB}"/>
                </a:ext>
              </a:extLst>
            </p:cNvPr>
            <p:cNvSpPr txBox="1"/>
            <p:nvPr/>
          </p:nvSpPr>
          <p:spPr>
            <a:xfrm>
              <a:off x="5475031" y="3484595"/>
              <a:ext cx="961995" cy="369332"/>
            </a:xfrm>
            <a:prstGeom prst="homePlate">
              <a:avLst/>
            </a:prstGeom>
            <a:noFill/>
            <a:ln>
              <a:solidFill>
                <a:schemeClr val="bg1">
                  <a:lumMod val="50000"/>
                </a:schemeClr>
              </a:solidFill>
            </a:ln>
          </p:spPr>
          <p:txBody>
            <a:bodyPr wrap="none" rtlCol="0">
              <a:spAutoFit/>
            </a:bodyPr>
            <a:lstStyle/>
            <a:p>
              <a:r>
                <a:rPr lang="zh-CN" altLang="en-US" b="1" dirty="0"/>
                <a:t>格雷码</a:t>
              </a:r>
            </a:p>
          </p:txBody>
        </p:sp>
        <p:sp>
          <p:nvSpPr>
            <p:cNvPr id="35" name="文本框 34">
              <a:extLst>
                <a:ext uri="{FF2B5EF4-FFF2-40B4-BE49-F238E27FC236}">
                  <a16:creationId xmlns:a16="http://schemas.microsoft.com/office/drawing/2014/main" id="{A251AA5F-2BF4-47BB-9B12-7EEF37E816EF}"/>
                </a:ext>
              </a:extLst>
            </p:cNvPr>
            <p:cNvSpPr txBox="1"/>
            <p:nvPr/>
          </p:nvSpPr>
          <p:spPr>
            <a:xfrm>
              <a:off x="5475030" y="4558102"/>
              <a:ext cx="961995" cy="369332"/>
            </a:xfrm>
            <a:prstGeom prst="homePlate">
              <a:avLst/>
            </a:prstGeom>
            <a:noFill/>
            <a:ln>
              <a:solidFill>
                <a:schemeClr val="bg1">
                  <a:lumMod val="50000"/>
                </a:schemeClr>
              </a:solidFill>
            </a:ln>
          </p:spPr>
          <p:txBody>
            <a:bodyPr wrap="none" rtlCol="0">
              <a:spAutoFit/>
            </a:bodyPr>
            <a:lstStyle/>
            <a:p>
              <a:r>
                <a:rPr lang="zh-CN" altLang="en-US" b="1" dirty="0"/>
                <a:t>二进制</a:t>
              </a:r>
            </a:p>
          </p:txBody>
        </p:sp>
        <p:sp>
          <p:nvSpPr>
            <p:cNvPr id="36" name="文本框 35">
              <a:extLst>
                <a:ext uri="{FF2B5EF4-FFF2-40B4-BE49-F238E27FC236}">
                  <a16:creationId xmlns:a16="http://schemas.microsoft.com/office/drawing/2014/main" id="{E0E977D6-D2BA-4322-A367-199E746DB814}"/>
                </a:ext>
              </a:extLst>
            </p:cNvPr>
            <p:cNvSpPr txBox="1"/>
            <p:nvPr/>
          </p:nvSpPr>
          <p:spPr>
            <a:xfrm>
              <a:off x="7517006" y="3405000"/>
              <a:ext cx="4289004" cy="461665"/>
            </a:xfrm>
            <a:prstGeom prst="rect">
              <a:avLst/>
            </a:prstGeom>
            <a:noFill/>
          </p:spPr>
          <p:txBody>
            <a:bodyPr wrap="square">
              <a:spAutoFit/>
            </a:bodyPr>
            <a:lstStyle/>
            <a:p>
              <a:r>
                <a:rPr lang="en-US" altLang="zh-CN" sz="2400" b="1" u="none" strike="noStrike" spc="5000" dirty="0">
                  <a:effectLst/>
                </a:rPr>
                <a:t>11101</a:t>
              </a:r>
              <a:endParaRPr lang="zh-CN" altLang="en-US" sz="2400" spc="5000" dirty="0"/>
            </a:p>
          </p:txBody>
        </p:sp>
        <p:cxnSp>
          <p:nvCxnSpPr>
            <p:cNvPr id="38" name="直接箭头连接符 37">
              <a:extLst>
                <a:ext uri="{FF2B5EF4-FFF2-40B4-BE49-F238E27FC236}">
                  <a16:creationId xmlns:a16="http://schemas.microsoft.com/office/drawing/2014/main" id="{73235399-E7DF-45F8-BF77-27AAB03CF8F6}"/>
                </a:ext>
              </a:extLst>
            </p:cNvPr>
            <p:cNvCxnSpPr>
              <a:cxnSpLocks/>
            </p:cNvCxnSpPr>
            <p:nvPr/>
          </p:nvCxnSpPr>
          <p:spPr>
            <a:xfrm>
              <a:off x="7679692" y="3913255"/>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A201DA3-318A-495C-8E86-8C2322247D84}"/>
                </a:ext>
              </a:extLst>
            </p:cNvPr>
            <p:cNvCxnSpPr>
              <a:cxnSpLocks/>
            </p:cNvCxnSpPr>
            <p:nvPr/>
          </p:nvCxnSpPr>
          <p:spPr>
            <a:xfrm>
              <a:off x="8493115" y="3913255"/>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DEB9C07-B26A-491C-8F6A-4A198E20A3AE}"/>
                </a:ext>
              </a:extLst>
            </p:cNvPr>
            <p:cNvCxnSpPr>
              <a:cxnSpLocks/>
            </p:cNvCxnSpPr>
            <p:nvPr/>
          </p:nvCxnSpPr>
          <p:spPr>
            <a:xfrm>
              <a:off x="9295319" y="3913255"/>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A8770ED-F060-4F94-9B2C-1E502636C099}"/>
                </a:ext>
              </a:extLst>
            </p:cNvPr>
            <p:cNvCxnSpPr>
              <a:cxnSpLocks/>
            </p:cNvCxnSpPr>
            <p:nvPr/>
          </p:nvCxnSpPr>
          <p:spPr>
            <a:xfrm>
              <a:off x="10103132" y="3913255"/>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95A8D52-C3F1-44FB-A287-4BDFFEB41658}"/>
                </a:ext>
              </a:extLst>
            </p:cNvPr>
            <p:cNvCxnSpPr>
              <a:cxnSpLocks/>
            </p:cNvCxnSpPr>
            <p:nvPr/>
          </p:nvCxnSpPr>
          <p:spPr>
            <a:xfrm>
              <a:off x="10918893" y="3913255"/>
              <a:ext cx="0" cy="513789"/>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6E57B9B-6F21-4AEF-9ADD-51C8E536F174}"/>
                </a:ext>
              </a:extLst>
            </p:cNvPr>
            <p:cNvCxnSpPr>
              <a:cxnSpLocks/>
            </p:cNvCxnSpPr>
            <p:nvPr/>
          </p:nvCxnSpPr>
          <p:spPr>
            <a:xfrm flipV="1">
              <a:off x="7766949" y="3875879"/>
              <a:ext cx="574900" cy="648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2BF41DA-78EC-4E57-BA32-5F087827AAA9}"/>
                    </a:ext>
                  </a:extLst>
                </p:cNvPr>
                <p:cNvSpPr txBox="1"/>
                <p:nvPr/>
              </p:nvSpPr>
              <p:spPr>
                <a:xfrm>
                  <a:off x="7854885" y="3982121"/>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47" name="文本框 46">
                  <a:extLst>
                    <a:ext uri="{FF2B5EF4-FFF2-40B4-BE49-F238E27FC236}">
                      <a16:creationId xmlns:a16="http://schemas.microsoft.com/office/drawing/2014/main" id="{12BF41DA-78EC-4E57-BA32-5F087827AAA9}"/>
                    </a:ext>
                  </a:extLst>
                </p:cNvPr>
                <p:cNvSpPr txBox="1">
                  <a:spLocks noRot="1" noChangeAspect="1" noMove="1" noResize="1" noEditPoints="1" noAdjustHandles="1" noChangeArrowheads="1" noChangeShapeType="1" noTextEdit="1"/>
                </p:cNvSpPr>
                <p:nvPr/>
              </p:nvSpPr>
              <p:spPr>
                <a:xfrm>
                  <a:off x="7854885" y="3982121"/>
                  <a:ext cx="235641" cy="276999"/>
                </a:xfrm>
                <a:prstGeom prst="rect">
                  <a:avLst/>
                </a:prstGeom>
                <a:blipFill>
                  <a:blip r:embed="rId7"/>
                  <a:stretch>
                    <a:fillRect l="-21053" r="-1842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3C98E51-EA38-4A7B-80D6-620CCB8052E6}"/>
                    </a:ext>
                  </a:extLst>
                </p:cNvPr>
                <p:cNvSpPr txBox="1"/>
                <p:nvPr/>
              </p:nvSpPr>
              <p:spPr>
                <a:xfrm>
                  <a:off x="8699009" y="3982120"/>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48" name="文本框 47">
                  <a:extLst>
                    <a:ext uri="{FF2B5EF4-FFF2-40B4-BE49-F238E27FC236}">
                      <a16:creationId xmlns:a16="http://schemas.microsoft.com/office/drawing/2014/main" id="{93C98E51-EA38-4A7B-80D6-620CCB8052E6}"/>
                    </a:ext>
                  </a:extLst>
                </p:cNvPr>
                <p:cNvSpPr txBox="1">
                  <a:spLocks noRot="1" noChangeAspect="1" noMove="1" noResize="1" noEditPoints="1" noAdjustHandles="1" noChangeArrowheads="1" noChangeShapeType="1" noTextEdit="1"/>
                </p:cNvSpPr>
                <p:nvPr/>
              </p:nvSpPr>
              <p:spPr>
                <a:xfrm>
                  <a:off x="8699009" y="3982120"/>
                  <a:ext cx="235641" cy="276999"/>
                </a:xfrm>
                <a:prstGeom prst="rect">
                  <a:avLst/>
                </a:prstGeom>
                <a:blipFill>
                  <a:blip r:embed="rId8"/>
                  <a:stretch>
                    <a:fillRect l="-17949" r="-17949"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9D82A88-6C83-4C3C-A329-13FDD5CE0946}"/>
                    </a:ext>
                  </a:extLst>
                </p:cNvPr>
                <p:cNvSpPr txBox="1"/>
                <p:nvPr/>
              </p:nvSpPr>
              <p:spPr>
                <a:xfrm>
                  <a:off x="9488916" y="3976821"/>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49" name="文本框 48">
                  <a:extLst>
                    <a:ext uri="{FF2B5EF4-FFF2-40B4-BE49-F238E27FC236}">
                      <a16:creationId xmlns:a16="http://schemas.microsoft.com/office/drawing/2014/main" id="{39D82A88-6C83-4C3C-A329-13FDD5CE0946}"/>
                    </a:ext>
                  </a:extLst>
                </p:cNvPr>
                <p:cNvSpPr txBox="1">
                  <a:spLocks noRot="1" noChangeAspect="1" noMove="1" noResize="1" noEditPoints="1" noAdjustHandles="1" noChangeArrowheads="1" noChangeShapeType="1" noTextEdit="1"/>
                </p:cNvSpPr>
                <p:nvPr/>
              </p:nvSpPr>
              <p:spPr>
                <a:xfrm>
                  <a:off x="9488916" y="3976821"/>
                  <a:ext cx="235641" cy="276999"/>
                </a:xfrm>
                <a:prstGeom prst="rect">
                  <a:avLst/>
                </a:prstGeom>
                <a:blipFill>
                  <a:blip r:embed="rId9"/>
                  <a:stretch>
                    <a:fillRect l="-21053" r="-1842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80910F3-742A-48CB-80E4-C6C473EA2235}"/>
                    </a:ext>
                  </a:extLst>
                </p:cNvPr>
                <p:cNvSpPr txBox="1"/>
                <p:nvPr/>
              </p:nvSpPr>
              <p:spPr>
                <a:xfrm>
                  <a:off x="10272244" y="3976820"/>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50" name="文本框 49">
                  <a:extLst>
                    <a:ext uri="{FF2B5EF4-FFF2-40B4-BE49-F238E27FC236}">
                      <a16:creationId xmlns:a16="http://schemas.microsoft.com/office/drawing/2014/main" id="{680910F3-742A-48CB-80E4-C6C473EA2235}"/>
                    </a:ext>
                  </a:extLst>
                </p:cNvPr>
                <p:cNvSpPr txBox="1">
                  <a:spLocks noRot="1" noChangeAspect="1" noMove="1" noResize="1" noEditPoints="1" noAdjustHandles="1" noChangeArrowheads="1" noChangeShapeType="1" noTextEdit="1"/>
                </p:cNvSpPr>
                <p:nvPr/>
              </p:nvSpPr>
              <p:spPr>
                <a:xfrm>
                  <a:off x="10272244" y="3976820"/>
                  <a:ext cx="235641" cy="276999"/>
                </a:xfrm>
                <a:prstGeom prst="rect">
                  <a:avLst/>
                </a:prstGeom>
                <a:blipFill>
                  <a:blip r:embed="rId10"/>
                  <a:stretch>
                    <a:fillRect l="-17949" r="-17949"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8E379F1-1665-4D2B-A3B3-1A9D63FEF291}"/>
                    </a:ext>
                  </a:extLst>
                </p:cNvPr>
                <p:cNvSpPr txBox="1"/>
                <p:nvPr/>
              </p:nvSpPr>
              <p:spPr>
                <a:xfrm>
                  <a:off x="7008345" y="3982121"/>
                  <a:ext cx="2356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1"/>
                            </a:solidFill>
                            <a:latin typeface="Cambria Math" panose="02040503050406030204" pitchFamily="18" charset="0"/>
                          </a:rPr>
                          <m:t>+</m:t>
                        </m:r>
                      </m:oMath>
                    </m:oMathPara>
                  </a14:m>
                  <a:endParaRPr lang="zh-CN" altLang="en-US" b="1" dirty="0">
                    <a:solidFill>
                      <a:schemeClr val="accent1"/>
                    </a:solidFill>
                  </a:endParaRPr>
                </a:p>
              </p:txBody>
            </p:sp>
          </mc:Choice>
          <mc:Fallback xmlns="">
            <p:sp>
              <p:nvSpPr>
                <p:cNvPr id="52" name="文本框 51">
                  <a:extLst>
                    <a:ext uri="{FF2B5EF4-FFF2-40B4-BE49-F238E27FC236}">
                      <a16:creationId xmlns:a16="http://schemas.microsoft.com/office/drawing/2014/main" id="{C8E379F1-1665-4D2B-A3B3-1A9D63FEF291}"/>
                    </a:ext>
                  </a:extLst>
                </p:cNvPr>
                <p:cNvSpPr txBox="1">
                  <a:spLocks noRot="1" noChangeAspect="1" noMove="1" noResize="1" noEditPoints="1" noAdjustHandles="1" noChangeArrowheads="1" noChangeShapeType="1" noTextEdit="1"/>
                </p:cNvSpPr>
                <p:nvPr/>
              </p:nvSpPr>
              <p:spPr>
                <a:xfrm>
                  <a:off x="7008345" y="3982121"/>
                  <a:ext cx="235641" cy="276999"/>
                </a:xfrm>
                <a:prstGeom prst="rect">
                  <a:avLst/>
                </a:prstGeom>
                <a:blipFill>
                  <a:blip r:embed="rId11"/>
                  <a:stretch>
                    <a:fillRect l="-21053" r="-18421" b="-6522"/>
                  </a:stretch>
                </a:blipFill>
              </p:spPr>
              <p:txBody>
                <a:bodyPr/>
                <a:lstStyle/>
                <a:p>
                  <a:r>
                    <a:rPr lang="zh-CN" altLang="en-US">
                      <a:noFill/>
                    </a:rPr>
                    <a:t> </a:t>
                  </a:r>
                </a:p>
              </p:txBody>
            </p:sp>
          </mc:Fallback>
        </mc:AlternateContent>
        <p:cxnSp>
          <p:nvCxnSpPr>
            <p:cNvPr id="53" name="直接箭头连接符 52">
              <a:extLst>
                <a:ext uri="{FF2B5EF4-FFF2-40B4-BE49-F238E27FC236}">
                  <a16:creationId xmlns:a16="http://schemas.microsoft.com/office/drawing/2014/main" id="{F80AEC3F-9DFB-4451-A394-BA24518F49C0}"/>
                </a:ext>
              </a:extLst>
            </p:cNvPr>
            <p:cNvCxnSpPr>
              <a:cxnSpLocks/>
            </p:cNvCxnSpPr>
            <p:nvPr/>
          </p:nvCxnSpPr>
          <p:spPr>
            <a:xfrm flipV="1">
              <a:off x="8634862" y="3857061"/>
              <a:ext cx="574900" cy="648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64871001-32A5-4E3B-8774-61B1F70F8EB9}"/>
                </a:ext>
              </a:extLst>
            </p:cNvPr>
            <p:cNvCxnSpPr>
              <a:cxnSpLocks/>
            </p:cNvCxnSpPr>
            <p:nvPr/>
          </p:nvCxnSpPr>
          <p:spPr>
            <a:xfrm flipV="1">
              <a:off x="9415655" y="3875879"/>
              <a:ext cx="574900" cy="648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2BC205C-79C2-4B6A-BDBF-3645EDFEE706}"/>
                </a:ext>
              </a:extLst>
            </p:cNvPr>
            <p:cNvCxnSpPr>
              <a:cxnSpLocks/>
            </p:cNvCxnSpPr>
            <p:nvPr/>
          </p:nvCxnSpPr>
          <p:spPr>
            <a:xfrm flipV="1">
              <a:off x="10196448" y="3878795"/>
              <a:ext cx="574900" cy="648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AE175CB-3327-46C7-833C-C87CE79CC528}"/>
                </a:ext>
              </a:extLst>
            </p:cNvPr>
            <p:cNvCxnSpPr>
              <a:cxnSpLocks/>
            </p:cNvCxnSpPr>
            <p:nvPr/>
          </p:nvCxnSpPr>
          <p:spPr>
            <a:xfrm flipV="1">
              <a:off x="7008345" y="3884987"/>
              <a:ext cx="574900" cy="6480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11CBDBA-38FB-4B85-94B0-7DB60141C1EB}"/>
                </a:ext>
              </a:extLst>
            </p:cNvPr>
            <p:cNvCxnSpPr>
              <a:cxnSpLocks/>
            </p:cNvCxnSpPr>
            <p:nvPr/>
          </p:nvCxnSpPr>
          <p:spPr>
            <a:xfrm>
              <a:off x="5891989" y="3938940"/>
              <a:ext cx="0" cy="513789"/>
            </a:xfrm>
            <a:prstGeom prst="straightConnector1">
              <a:avLst/>
            </a:prstGeom>
            <a:ln w="762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9EB2B17D-4BAC-4E0C-8405-61E1F1FC5B28}"/>
              </a:ext>
            </a:extLst>
          </p:cNvPr>
          <p:cNvSpPr txBox="1"/>
          <p:nvPr/>
        </p:nvSpPr>
        <p:spPr>
          <a:xfrm>
            <a:off x="7693232" y="2785915"/>
            <a:ext cx="2031325"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（舍去进位）</a:t>
            </a:r>
          </a:p>
        </p:txBody>
      </p:sp>
      <p:sp>
        <p:nvSpPr>
          <p:cNvPr id="3" name="Slide Number Placeholder 2">
            <a:extLst>
              <a:ext uri="{FF2B5EF4-FFF2-40B4-BE49-F238E27FC236}">
                <a16:creationId xmlns:a16="http://schemas.microsoft.com/office/drawing/2014/main" id="{A979CA2F-131D-4617-9FF4-CCB483849640}"/>
              </a:ext>
            </a:extLst>
          </p:cNvPr>
          <p:cNvSpPr>
            <a:spLocks noGrp="1"/>
          </p:cNvSpPr>
          <p:nvPr>
            <p:ph type="sldNum" sz="quarter" idx="12"/>
          </p:nvPr>
        </p:nvSpPr>
        <p:spPr/>
        <p:txBody>
          <a:bodyPr/>
          <a:lstStyle/>
          <a:p>
            <a:fld id="{EC78E7B1-3FC2-4821-B144-3AA6EF938D0A}" type="slidenum">
              <a:rPr lang="zh-CN" altLang="en-US" sz="1400" b="1" smtClean="0"/>
              <a:pPr/>
              <a:t>53</a:t>
            </a:fld>
            <a:r>
              <a:rPr lang="zh-CN" altLang="en-US"/>
              <a:t> </a:t>
            </a:r>
            <a:r>
              <a:rPr lang="en-US" altLang="zh-CN"/>
              <a:t>/ 56</a:t>
            </a:r>
            <a:endParaRPr lang="zh-CN" altLang="en-US" dirty="0"/>
          </a:p>
        </p:txBody>
      </p:sp>
    </p:spTree>
    <p:extLst>
      <p:ext uri="{BB962C8B-B14F-4D97-AF65-F5344CB8AC3E}">
        <p14:creationId xmlns:p14="http://schemas.microsoft.com/office/powerpoint/2010/main" val="1723142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7C49F-ADE2-449D-9C57-0311DB848E30}"/>
              </a:ext>
            </a:extLst>
          </p:cNvPr>
          <p:cNvSpPr>
            <a:spLocks noGrp="1"/>
          </p:cNvSpPr>
          <p:nvPr>
            <p:ph type="title"/>
          </p:nvPr>
        </p:nvSpPr>
        <p:spPr/>
        <p:txBody>
          <a:bodyPr/>
          <a:lstStyle/>
          <a:p>
            <a:r>
              <a:rPr lang="zh-CN" altLang="en-US" dirty="0"/>
              <a:t>奇偶校验码</a:t>
            </a:r>
            <a:r>
              <a:rPr lang="zh-CN" altLang="en-US" sz="4400" b="1" dirty="0"/>
              <a:t> </a:t>
            </a:r>
            <a:r>
              <a:rPr lang="en-US" altLang="zh-CN" sz="4000" spc="0" dirty="0">
                <a:solidFill>
                  <a:schemeClr val="bg1">
                    <a:lumMod val="50000"/>
                  </a:schemeClr>
                </a:solidFill>
                <a:latin typeface="Times New Roman" panose="02020603050405020304" pitchFamily="18" charset="0"/>
                <a:cs typeface="Times New Roman" panose="02020603050405020304" pitchFamily="18" charset="0"/>
              </a:rPr>
              <a:t>Parity Check Code</a:t>
            </a:r>
            <a:endParaRPr lang="zh-CN" altLang="en-US" dirty="0"/>
          </a:p>
        </p:txBody>
      </p:sp>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B02AC996-AD7D-4106-B177-4B9C36978DD1}"/>
                  </a:ext>
                </a:extLst>
              </p:cNvPr>
              <p:cNvGraphicFramePr>
                <a:graphicFrameLocks noGrp="1"/>
              </p:cNvGraphicFramePr>
              <p:nvPr>
                <p:extLst>
                  <p:ext uri="{D42A27DB-BD31-4B8C-83A1-F6EECF244321}">
                    <p14:modId xmlns:p14="http://schemas.microsoft.com/office/powerpoint/2010/main" val="3852781998"/>
                  </p:ext>
                </p:extLst>
              </p:nvPr>
            </p:nvGraphicFramePr>
            <p:xfrm>
              <a:off x="2569028" y="1052742"/>
              <a:ext cx="6716486" cy="1621971"/>
            </p:xfrm>
            <a:graphic>
              <a:graphicData uri="http://schemas.openxmlformats.org/drawingml/2006/table">
                <a:tbl>
                  <a:tblPr>
                    <a:tableStyleId>{5C22544A-7EE6-4342-B048-85BDC9FD1C3A}</a:tableStyleId>
                  </a:tblPr>
                  <a:tblGrid>
                    <a:gridCol w="1026886">
                      <a:extLst>
                        <a:ext uri="{9D8B030D-6E8A-4147-A177-3AD203B41FA5}">
                          <a16:colId xmlns:a16="http://schemas.microsoft.com/office/drawing/2014/main" val="1004908944"/>
                        </a:ext>
                      </a:extLst>
                    </a:gridCol>
                    <a:gridCol w="812800">
                      <a:extLst>
                        <a:ext uri="{9D8B030D-6E8A-4147-A177-3AD203B41FA5}">
                          <a16:colId xmlns:a16="http://schemas.microsoft.com/office/drawing/2014/main" val="1562698743"/>
                        </a:ext>
                      </a:extLst>
                    </a:gridCol>
                    <a:gridCol w="812800">
                      <a:extLst>
                        <a:ext uri="{9D8B030D-6E8A-4147-A177-3AD203B41FA5}">
                          <a16:colId xmlns:a16="http://schemas.microsoft.com/office/drawing/2014/main" val="1007677827"/>
                        </a:ext>
                      </a:extLst>
                    </a:gridCol>
                    <a:gridCol w="812800">
                      <a:extLst>
                        <a:ext uri="{9D8B030D-6E8A-4147-A177-3AD203B41FA5}">
                          <a16:colId xmlns:a16="http://schemas.microsoft.com/office/drawing/2014/main" val="1002282291"/>
                        </a:ext>
                      </a:extLst>
                    </a:gridCol>
                    <a:gridCol w="812800">
                      <a:extLst>
                        <a:ext uri="{9D8B030D-6E8A-4147-A177-3AD203B41FA5}">
                          <a16:colId xmlns:a16="http://schemas.microsoft.com/office/drawing/2014/main" val="1835119394"/>
                        </a:ext>
                      </a:extLst>
                    </a:gridCol>
                    <a:gridCol w="812800">
                      <a:extLst>
                        <a:ext uri="{9D8B030D-6E8A-4147-A177-3AD203B41FA5}">
                          <a16:colId xmlns:a16="http://schemas.microsoft.com/office/drawing/2014/main" val="1267253039"/>
                        </a:ext>
                      </a:extLst>
                    </a:gridCol>
                    <a:gridCol w="812800">
                      <a:extLst>
                        <a:ext uri="{9D8B030D-6E8A-4147-A177-3AD203B41FA5}">
                          <a16:colId xmlns:a16="http://schemas.microsoft.com/office/drawing/2014/main" val="2180848021"/>
                        </a:ext>
                      </a:extLst>
                    </a:gridCol>
                    <a:gridCol w="812800">
                      <a:extLst>
                        <a:ext uri="{9D8B030D-6E8A-4147-A177-3AD203B41FA5}">
                          <a16:colId xmlns:a16="http://schemas.microsoft.com/office/drawing/2014/main" val="4246363185"/>
                        </a:ext>
                      </a:extLst>
                    </a:gridCol>
                  </a:tblGrid>
                  <a:tr h="545495">
                    <a:tc gridSpan="8">
                      <a:txBody>
                        <a:bodyPr/>
                        <a:lstStyle/>
                        <a:p>
                          <a:pPr algn="ctr"/>
                          <a:r>
                            <a:rPr lang="zh-CN" altLang="en-US" sz="2400" dirty="0">
                              <a:solidFill>
                                <a:schemeClr val="accent1"/>
                              </a:solidFill>
                            </a:rPr>
                            <a:t>校验码</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555562333"/>
                      </a:ext>
                    </a:extLst>
                  </a:tr>
                  <a:tr h="532916">
                    <a:tc>
                      <a:txBody>
                        <a:bodyPr/>
                        <a:lstStyle/>
                        <a:p>
                          <a:pPr algn="ct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𝑷</m:t>
                                </m:r>
                              </m:oMath>
                            </m:oMathPara>
                          </a14:m>
                          <a:endParaRPr lang="zh-CN" altLang="en-US"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7</m:t>
                                    </m:r>
                                  </m:sub>
                                </m:sSub>
                              </m:oMath>
                            </m:oMathPara>
                          </a14:m>
                          <a:endParaRPr lang="zh-CN"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6</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5</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4</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3</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Sub>
                              </m:oMath>
                            </m:oMathPara>
                          </a14:m>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875328"/>
                      </a:ext>
                    </a:extLst>
                  </a:tr>
                  <a:tr h="543560">
                    <a:tc>
                      <a:txBody>
                        <a:bodyPr/>
                        <a:lstStyle/>
                        <a:p>
                          <a:pPr algn="ctr"/>
                          <a:r>
                            <a:rPr lang="zh-CN" altLang="en-US" b="1" dirty="0">
                              <a:solidFill>
                                <a:srgbClr val="FF0000"/>
                              </a:solidFill>
                            </a:rPr>
                            <a:t>校验位</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7">
                      <a:txBody>
                        <a:bodyPr/>
                        <a:lstStyle/>
                        <a:p>
                          <a:pPr algn="ctr"/>
                          <a:r>
                            <a:rPr lang="zh-CN" altLang="en-US" dirty="0"/>
                            <a:t>被 校 验 位</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85853803"/>
                      </a:ext>
                    </a:extLst>
                  </a:tr>
                </a:tbl>
              </a:graphicData>
            </a:graphic>
          </p:graphicFrame>
        </mc:Choice>
        <mc:Fallback xmlns="">
          <p:graphicFrame>
            <p:nvGraphicFramePr>
              <p:cNvPr id="4" name="表格 4">
                <a:extLst>
                  <a:ext uri="{FF2B5EF4-FFF2-40B4-BE49-F238E27FC236}">
                    <a16:creationId xmlns:a16="http://schemas.microsoft.com/office/drawing/2014/main" id="{B02AC996-AD7D-4106-B177-4B9C36978DD1}"/>
                  </a:ext>
                </a:extLst>
              </p:cNvPr>
              <p:cNvGraphicFramePr>
                <a:graphicFrameLocks noGrp="1"/>
              </p:cNvGraphicFramePr>
              <p:nvPr>
                <p:extLst>
                  <p:ext uri="{D42A27DB-BD31-4B8C-83A1-F6EECF244321}">
                    <p14:modId xmlns:p14="http://schemas.microsoft.com/office/powerpoint/2010/main" val="3852781998"/>
                  </p:ext>
                </p:extLst>
              </p:nvPr>
            </p:nvGraphicFramePr>
            <p:xfrm>
              <a:off x="2569028" y="1052742"/>
              <a:ext cx="6716486" cy="1621971"/>
            </p:xfrm>
            <a:graphic>
              <a:graphicData uri="http://schemas.openxmlformats.org/drawingml/2006/table">
                <a:tbl>
                  <a:tblPr>
                    <a:tableStyleId>{5C22544A-7EE6-4342-B048-85BDC9FD1C3A}</a:tableStyleId>
                  </a:tblPr>
                  <a:tblGrid>
                    <a:gridCol w="1026886">
                      <a:extLst>
                        <a:ext uri="{9D8B030D-6E8A-4147-A177-3AD203B41FA5}">
                          <a16:colId xmlns:a16="http://schemas.microsoft.com/office/drawing/2014/main" val="1004908944"/>
                        </a:ext>
                      </a:extLst>
                    </a:gridCol>
                    <a:gridCol w="812800">
                      <a:extLst>
                        <a:ext uri="{9D8B030D-6E8A-4147-A177-3AD203B41FA5}">
                          <a16:colId xmlns:a16="http://schemas.microsoft.com/office/drawing/2014/main" val="1562698743"/>
                        </a:ext>
                      </a:extLst>
                    </a:gridCol>
                    <a:gridCol w="812800">
                      <a:extLst>
                        <a:ext uri="{9D8B030D-6E8A-4147-A177-3AD203B41FA5}">
                          <a16:colId xmlns:a16="http://schemas.microsoft.com/office/drawing/2014/main" val="1007677827"/>
                        </a:ext>
                      </a:extLst>
                    </a:gridCol>
                    <a:gridCol w="812800">
                      <a:extLst>
                        <a:ext uri="{9D8B030D-6E8A-4147-A177-3AD203B41FA5}">
                          <a16:colId xmlns:a16="http://schemas.microsoft.com/office/drawing/2014/main" val="1002282291"/>
                        </a:ext>
                      </a:extLst>
                    </a:gridCol>
                    <a:gridCol w="812800">
                      <a:extLst>
                        <a:ext uri="{9D8B030D-6E8A-4147-A177-3AD203B41FA5}">
                          <a16:colId xmlns:a16="http://schemas.microsoft.com/office/drawing/2014/main" val="1835119394"/>
                        </a:ext>
                      </a:extLst>
                    </a:gridCol>
                    <a:gridCol w="812800">
                      <a:extLst>
                        <a:ext uri="{9D8B030D-6E8A-4147-A177-3AD203B41FA5}">
                          <a16:colId xmlns:a16="http://schemas.microsoft.com/office/drawing/2014/main" val="1267253039"/>
                        </a:ext>
                      </a:extLst>
                    </a:gridCol>
                    <a:gridCol w="812800">
                      <a:extLst>
                        <a:ext uri="{9D8B030D-6E8A-4147-A177-3AD203B41FA5}">
                          <a16:colId xmlns:a16="http://schemas.microsoft.com/office/drawing/2014/main" val="2180848021"/>
                        </a:ext>
                      </a:extLst>
                    </a:gridCol>
                    <a:gridCol w="812800">
                      <a:extLst>
                        <a:ext uri="{9D8B030D-6E8A-4147-A177-3AD203B41FA5}">
                          <a16:colId xmlns:a16="http://schemas.microsoft.com/office/drawing/2014/main" val="4246363185"/>
                        </a:ext>
                      </a:extLst>
                    </a:gridCol>
                  </a:tblGrid>
                  <a:tr h="545495">
                    <a:tc gridSpan="8">
                      <a:txBody>
                        <a:bodyPr/>
                        <a:lstStyle/>
                        <a:p>
                          <a:pPr algn="ctr"/>
                          <a:r>
                            <a:rPr lang="zh-CN" altLang="en-US" sz="2400" dirty="0">
                              <a:solidFill>
                                <a:schemeClr val="accent1"/>
                              </a:solidFill>
                            </a:rPr>
                            <a:t>校验码</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555562333"/>
                      </a:ext>
                    </a:extLst>
                  </a:tr>
                  <a:tr h="532916">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2" t="-103409" r="-553846"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7820" t="-103409" r="-603759"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6119" t="-103409" r="-499254"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8571" t="-103409" r="-403008"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5373" t="-103409" r="-300000"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29323" t="-103409" r="-202256"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4627" t="-103409" r="-100746" b="-10340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30075" t="-103409" r="-1504" b="-103409"/>
                          </a:stretch>
                        </a:blipFill>
                      </a:tcPr>
                    </a:tc>
                    <a:extLst>
                      <a:ext uri="{0D108BD9-81ED-4DB2-BD59-A6C34878D82A}">
                        <a16:rowId xmlns:a16="http://schemas.microsoft.com/office/drawing/2014/main" val="612875328"/>
                      </a:ext>
                    </a:extLst>
                  </a:tr>
                  <a:tr h="543560">
                    <a:tc>
                      <a:txBody>
                        <a:bodyPr/>
                        <a:lstStyle/>
                        <a:p>
                          <a:pPr algn="ctr"/>
                          <a:r>
                            <a:rPr lang="zh-CN" altLang="en-US" b="1" dirty="0">
                              <a:solidFill>
                                <a:srgbClr val="FF0000"/>
                              </a:solidFill>
                            </a:rPr>
                            <a:t>校验位</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gridSpan="7">
                      <a:txBody>
                        <a:bodyPr/>
                        <a:lstStyle/>
                        <a:p>
                          <a:pPr algn="ctr"/>
                          <a:r>
                            <a:rPr lang="zh-CN" altLang="en-US" dirty="0"/>
                            <a:t>被 校 验 位</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85853803"/>
                      </a:ext>
                    </a:extLst>
                  </a:tr>
                </a:tbl>
              </a:graphicData>
            </a:graphic>
          </p:graphicFrame>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A79F99D-64C1-43C4-A8E1-8AAA81FF343F}"/>
                  </a:ext>
                </a:extLst>
              </p:cNvPr>
              <p:cNvSpPr/>
              <p:nvPr/>
            </p:nvSpPr>
            <p:spPr>
              <a:xfrm>
                <a:off x="325377" y="2781300"/>
                <a:ext cx="11180823" cy="123168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600" dirty="0"/>
                  <a:t>用</a:t>
                </a:r>
                <a:r>
                  <a:rPr lang="en-US" altLang="zh-CN" sz="2600" dirty="0"/>
                  <a:t>1</a:t>
                </a:r>
                <a:r>
                  <a:rPr lang="zh-CN" altLang="en-US" sz="2600" dirty="0"/>
                  <a:t>位</a:t>
                </a:r>
                <a14:m>
                  <m:oMath xmlns:m="http://schemas.openxmlformats.org/officeDocument/2006/math">
                    <m:r>
                      <a:rPr lang="en-US" altLang="zh-CN" sz="2600" b="1" i="1" dirty="0" smtClean="0">
                        <a:solidFill>
                          <a:srgbClr val="FF0000"/>
                        </a:solidFill>
                        <a:latin typeface="Cambria Math" panose="02040503050406030204" pitchFamily="18" charset="0"/>
                      </a:rPr>
                      <m:t>𝑷</m:t>
                    </m:r>
                  </m:oMath>
                </a14:m>
                <a:r>
                  <a:rPr lang="zh-CN" altLang="en-US" sz="2600" dirty="0"/>
                  <a:t>来表示奇偶性。根据需要设置为</a:t>
                </a:r>
                <a:r>
                  <a:rPr lang="en-US" altLang="zh-CN" sz="2600" dirty="0"/>
                  <a:t>0</a:t>
                </a:r>
                <a:r>
                  <a:rPr lang="zh-CN" altLang="en-US" sz="2600" dirty="0"/>
                  <a:t>或</a:t>
                </a:r>
                <a:r>
                  <a:rPr lang="en-US" altLang="zh-CN" sz="2600" dirty="0"/>
                  <a:t>1</a:t>
                </a:r>
                <a:r>
                  <a:rPr lang="zh-CN" altLang="en-US" sz="2600" dirty="0"/>
                  <a:t>，</a:t>
                </a:r>
                <a:r>
                  <a:rPr lang="zh-CN" altLang="en-US" sz="2600" b="1" dirty="0"/>
                  <a:t>使</a:t>
                </a:r>
                <a:r>
                  <a:rPr lang="en-US" altLang="zh-CN" sz="2600" b="1" dirty="0"/>
                  <a:t>1</a:t>
                </a:r>
                <a:r>
                  <a:rPr lang="zh-CN" altLang="en-US" sz="2600" b="1" dirty="0"/>
                  <a:t>的总数为偶数或奇数</a:t>
                </a:r>
                <a:r>
                  <a:rPr lang="zh-CN" altLang="en-US" sz="2600" dirty="0"/>
                  <a:t>。</a:t>
                </a:r>
                <a:endParaRPr lang="en-US" altLang="zh-CN" sz="2600" dirty="0"/>
              </a:p>
              <a:p>
                <a:pPr marL="285750" indent="-285750">
                  <a:lnSpc>
                    <a:spcPct val="150000"/>
                  </a:lnSpc>
                  <a:buFont typeface="Arial" panose="020B0604020202020204" pitchFamily="34" charset="0"/>
                  <a:buChar char="•"/>
                </a:pPr>
                <a:r>
                  <a:rPr lang="zh-CN" altLang="en-US" sz="2600" dirty="0"/>
                  <a:t>只具有发现出现奇数个错误的能力，无错误定位、纠正错误的能力。</a:t>
                </a:r>
              </a:p>
            </p:txBody>
          </p:sp>
        </mc:Choice>
        <mc:Fallback xmlns="">
          <p:sp>
            <p:nvSpPr>
              <p:cNvPr id="7" name="矩形 6">
                <a:extLst>
                  <a:ext uri="{FF2B5EF4-FFF2-40B4-BE49-F238E27FC236}">
                    <a16:creationId xmlns:a16="http://schemas.microsoft.com/office/drawing/2014/main" id="{7A79F99D-64C1-43C4-A8E1-8AAA81FF343F}"/>
                  </a:ext>
                </a:extLst>
              </p:cNvPr>
              <p:cNvSpPr>
                <a:spLocks noRot="1" noChangeAspect="1" noMove="1" noResize="1" noEditPoints="1" noAdjustHandles="1" noChangeArrowheads="1" noChangeShapeType="1" noTextEdit="1"/>
              </p:cNvSpPr>
              <p:nvPr/>
            </p:nvSpPr>
            <p:spPr>
              <a:xfrm>
                <a:off x="325377" y="2781300"/>
                <a:ext cx="11180823" cy="1231684"/>
              </a:xfrm>
              <a:prstGeom prst="rect">
                <a:avLst/>
              </a:prstGeom>
              <a:blipFill>
                <a:blip r:embed="rId4"/>
                <a:stretch>
                  <a:fillRect l="-817" b="-12376"/>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70703B5F-A320-4A60-96FC-1FAB0F2E1DE9}"/>
              </a:ext>
            </a:extLst>
          </p:cNvPr>
          <p:cNvGrpSpPr/>
          <p:nvPr/>
        </p:nvGrpSpPr>
        <p:grpSpPr>
          <a:xfrm>
            <a:off x="364639" y="4270662"/>
            <a:ext cx="6640286" cy="2112373"/>
            <a:chOff x="-244929" y="3761122"/>
            <a:chExt cx="6640286" cy="2112373"/>
          </a:xfrm>
        </p:grpSpPr>
        <mc:AlternateContent xmlns:mc="http://schemas.openxmlformats.org/markup-compatibility/2006" xmlns:a14="http://schemas.microsoft.com/office/drawing/2010/main">
          <mc:Choice Requires="a14">
            <p:sp>
              <p:nvSpPr>
                <p:cNvPr id="8" name="TextBox 1">
                  <a:extLst>
                    <a:ext uri="{FF2B5EF4-FFF2-40B4-BE49-F238E27FC236}">
                      <a16:creationId xmlns:a16="http://schemas.microsoft.com/office/drawing/2014/main" id="{93A933F9-CA02-4B88-B96F-1D7BDF62F7F8}"/>
                    </a:ext>
                  </a:extLst>
                </p:cNvPr>
                <p:cNvSpPr txBox="1"/>
                <p:nvPr/>
              </p:nvSpPr>
              <p:spPr>
                <a:xfrm>
                  <a:off x="526604" y="3761122"/>
                  <a:ext cx="5868753" cy="2112373"/>
                </a:xfrm>
                <a:prstGeom prst="rect">
                  <a:avLst/>
                </a:prstGeom>
                <a:noFill/>
              </p:spPr>
              <p:txBody>
                <a:bodyPr wrap="square" rtlCol="0">
                  <a:spAutoFit/>
                </a:bodyPr>
                <a:lstStyle/>
                <a:p>
                  <a:pPr>
                    <a:lnSpc>
                      <a:spcPct val="140000"/>
                    </a:lnSpc>
                    <a:buNone/>
                  </a:pPr>
                  <a:r>
                    <a:rPr lang="zh-CN" altLang="en-US" sz="2400" b="1" dirty="0">
                      <a:solidFill>
                        <a:srgbClr val="FF0000"/>
                      </a:solidFill>
                    </a:rPr>
                    <a:t>偶校验</a:t>
                  </a:r>
                  <a:r>
                    <a:rPr lang="zh-CN" altLang="en-US" sz="2400" dirty="0"/>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zh-CN" altLang="en-US" sz="2400" dirty="0"/>
                    <a:t>中</a:t>
                  </a:r>
                  <a:r>
                    <a:rPr lang="en-US" altLang="zh-CN" sz="2400" dirty="0"/>
                    <a:t>1</a:t>
                  </a:r>
                  <a:r>
                    <a:rPr lang="zh-CN" altLang="en-US" sz="2400" dirty="0"/>
                    <a:t>的个数是偶数时，</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=0</m:t>
                      </m:r>
                    </m:oMath>
                  </a14:m>
                  <a:endParaRPr lang="en-US" altLang="zh-CN" sz="2400" dirty="0"/>
                </a:p>
                <a:p>
                  <a:pPr>
                    <a:lnSpc>
                      <a:spcPct val="140000"/>
                    </a:lnSpc>
                    <a:buNone/>
                  </a:pPr>
                  <a:r>
                    <a:rPr lang="zh-CN" altLang="en-US" sz="2400" dirty="0"/>
                    <a:t>               当</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zh-CN" altLang="en-US" sz="2400" dirty="0"/>
                    <a:t>中</a:t>
                  </a:r>
                  <a:r>
                    <a:rPr lang="en-US" altLang="zh-CN" sz="2400" dirty="0"/>
                    <a:t>1</a:t>
                  </a:r>
                  <a:r>
                    <a:rPr lang="zh-CN" altLang="en-US" sz="2400" dirty="0"/>
                    <a:t>的个数是奇数时，</a:t>
                  </a:r>
                  <a14:m>
                    <m:oMath xmlns:m="http://schemas.openxmlformats.org/officeDocument/2006/math">
                      <m:r>
                        <a:rPr lang="en-US" altLang="zh-CN" sz="2400" i="1" dirty="0">
                          <a:latin typeface="Cambria Math" panose="02040503050406030204" pitchFamily="18" charset="0"/>
                        </a:rPr>
                        <m:t>𝑃</m:t>
                      </m:r>
                      <m:r>
                        <a:rPr lang="en-US" altLang="zh-CN" sz="2400" i="1" dirty="0">
                          <a:latin typeface="Cambria Math" panose="02040503050406030204" pitchFamily="18" charset="0"/>
                        </a:rPr>
                        <m:t>=1 </m:t>
                      </m:r>
                    </m:oMath>
                  </a14:m>
                  <a:endParaRPr lang="en-US" altLang="zh-CN" sz="2400" b="1" dirty="0">
                    <a:solidFill>
                      <a:srgbClr val="FF0000"/>
                    </a:solidFill>
                  </a:endParaRPr>
                </a:p>
                <a:p>
                  <a:pPr>
                    <a:lnSpc>
                      <a:spcPct val="140000"/>
                    </a:lnSpc>
                    <a:buNone/>
                  </a:pPr>
                  <a:r>
                    <a:rPr lang="zh-CN" altLang="en-US" sz="2400" b="1" dirty="0">
                      <a:solidFill>
                        <a:srgbClr val="FF0000"/>
                      </a:solidFill>
                    </a:rPr>
                    <a:t>奇校验</a:t>
                  </a:r>
                  <a:r>
                    <a:rPr lang="zh-CN" altLang="en-US" sz="2400" dirty="0"/>
                    <a:t>，当</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𝑖</m:t>
                          </m:r>
                        </m:sub>
                      </m:sSub>
                    </m:oMath>
                  </a14:m>
                  <a:r>
                    <a:rPr lang="zh-CN" altLang="en-US" sz="2400" dirty="0"/>
                    <a:t>中</a:t>
                  </a:r>
                  <a:r>
                    <a:rPr lang="en-US" altLang="zh-CN" sz="2400" dirty="0"/>
                    <a:t>1</a:t>
                  </a:r>
                  <a:r>
                    <a:rPr lang="zh-CN" altLang="en-US" sz="2400" dirty="0"/>
                    <a:t>的个数是奇数时，</a:t>
                  </a:r>
                  <a14:m>
                    <m:oMath xmlns:m="http://schemas.openxmlformats.org/officeDocument/2006/math">
                      <m:r>
                        <a:rPr lang="en-US" altLang="zh-CN" sz="2400" i="1" dirty="0">
                          <a:latin typeface="Cambria Math" panose="02040503050406030204" pitchFamily="18" charset="0"/>
                        </a:rPr>
                        <m:t>𝑃</m:t>
                      </m:r>
                      <m:r>
                        <a:rPr lang="en-US" altLang="zh-CN" sz="2400" i="1" dirty="0">
                          <a:latin typeface="Cambria Math" panose="02040503050406030204" pitchFamily="18" charset="0"/>
                        </a:rPr>
                        <m:t>=0 </m:t>
                      </m:r>
                    </m:oMath>
                  </a14:m>
                  <a:br>
                    <a:rPr lang="en-US" altLang="zh-CN" sz="2400" dirty="0"/>
                  </a:br>
                  <a:r>
                    <a:rPr lang="en-US" altLang="zh-CN" sz="2400" dirty="0"/>
                    <a:t>                                             </a:t>
                  </a:r>
                  <a:r>
                    <a:rPr lang="zh-CN" altLang="en-US" sz="2400" dirty="0"/>
                    <a:t>否则，</a:t>
                  </a:r>
                  <a14:m>
                    <m:oMath xmlns:m="http://schemas.openxmlformats.org/officeDocument/2006/math">
                      <m:r>
                        <a:rPr lang="en-US" altLang="zh-CN" sz="2400" i="1" dirty="0">
                          <a:latin typeface="Cambria Math" panose="02040503050406030204" pitchFamily="18" charset="0"/>
                        </a:rPr>
                        <m:t>𝑃</m:t>
                      </m:r>
                      <m:r>
                        <a:rPr lang="en-US" altLang="zh-CN" sz="2400" i="1" dirty="0">
                          <a:latin typeface="Cambria Math" panose="02040503050406030204" pitchFamily="18" charset="0"/>
                        </a:rPr>
                        <m:t>=1 </m:t>
                      </m:r>
                    </m:oMath>
                  </a14:m>
                  <a:endParaRPr lang="zh-CN" altLang="en-US" sz="2400" dirty="0"/>
                </a:p>
              </p:txBody>
            </p:sp>
          </mc:Choice>
          <mc:Fallback xmlns="">
            <p:sp>
              <p:nvSpPr>
                <p:cNvPr id="8" name="TextBox 1">
                  <a:extLst>
                    <a:ext uri="{FF2B5EF4-FFF2-40B4-BE49-F238E27FC236}">
                      <a16:creationId xmlns:a16="http://schemas.microsoft.com/office/drawing/2014/main" id="{93A933F9-CA02-4B88-B96F-1D7BDF62F7F8}"/>
                    </a:ext>
                  </a:extLst>
                </p:cNvPr>
                <p:cNvSpPr txBox="1">
                  <a:spLocks noRot="1" noChangeAspect="1" noMove="1" noResize="1" noEditPoints="1" noAdjustHandles="1" noChangeArrowheads="1" noChangeShapeType="1" noTextEdit="1"/>
                </p:cNvSpPr>
                <p:nvPr/>
              </p:nvSpPr>
              <p:spPr>
                <a:xfrm>
                  <a:off x="526604" y="3761122"/>
                  <a:ext cx="5868753" cy="2112373"/>
                </a:xfrm>
                <a:prstGeom prst="rect">
                  <a:avLst/>
                </a:prstGeom>
                <a:blipFill>
                  <a:blip r:embed="rId5"/>
                  <a:stretch>
                    <a:fillRect l="-1663" b="-606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6CD779A-65F3-4C34-B87A-7E6A36D18D5E}"/>
                </a:ext>
              </a:extLst>
            </p:cNvPr>
            <p:cNvSpPr txBox="1"/>
            <p:nvPr/>
          </p:nvSpPr>
          <p:spPr>
            <a:xfrm>
              <a:off x="-192031" y="4894582"/>
              <a:ext cx="788999" cy="461665"/>
            </a:xfrm>
            <a:prstGeom prst="rect">
              <a:avLst/>
            </a:prstGeom>
            <a:noFill/>
          </p:spPr>
          <p:txBody>
            <a:bodyPr wrap="none" rtlCol="0">
              <a:spAutoFit/>
            </a:bodyPr>
            <a:lstStyle/>
            <a:p>
              <a:r>
                <a:rPr lang="en-US" altLang="zh-CN" sz="2400" b="1" dirty="0"/>
                <a:t>Odd</a:t>
              </a:r>
              <a:endParaRPr lang="zh-CN" altLang="en-US" sz="2400" b="1" dirty="0"/>
            </a:p>
          </p:txBody>
        </p:sp>
        <p:sp>
          <p:nvSpPr>
            <p:cNvPr id="10" name="文本框 9">
              <a:extLst>
                <a:ext uri="{FF2B5EF4-FFF2-40B4-BE49-F238E27FC236}">
                  <a16:creationId xmlns:a16="http://schemas.microsoft.com/office/drawing/2014/main" id="{FB55328A-CB9B-4B1A-907E-4FA1133E8271}"/>
                </a:ext>
              </a:extLst>
            </p:cNvPr>
            <p:cNvSpPr txBox="1"/>
            <p:nvPr/>
          </p:nvSpPr>
          <p:spPr>
            <a:xfrm>
              <a:off x="-244929" y="3857861"/>
              <a:ext cx="841897" cy="461665"/>
            </a:xfrm>
            <a:prstGeom prst="rect">
              <a:avLst/>
            </a:prstGeom>
            <a:noFill/>
          </p:spPr>
          <p:txBody>
            <a:bodyPr wrap="none" rtlCol="0">
              <a:spAutoFit/>
            </a:bodyPr>
            <a:lstStyle/>
            <a:p>
              <a:r>
                <a:rPr lang="en-US" altLang="zh-CN" sz="2400" b="1" dirty="0"/>
                <a:t>Even</a:t>
              </a:r>
              <a:endParaRPr lang="zh-CN" altLang="en-US" sz="2400" b="1" dirty="0"/>
            </a:p>
          </p:txBody>
        </p:sp>
      </p:grpSp>
      <p:grpSp>
        <p:nvGrpSpPr>
          <p:cNvPr id="19" name="组合 18">
            <a:extLst>
              <a:ext uri="{FF2B5EF4-FFF2-40B4-BE49-F238E27FC236}">
                <a16:creationId xmlns:a16="http://schemas.microsoft.com/office/drawing/2014/main" id="{7F8E0C83-83FC-4C0F-ACCB-6AADB23F1995}"/>
              </a:ext>
            </a:extLst>
          </p:cNvPr>
          <p:cNvGrpSpPr/>
          <p:nvPr/>
        </p:nvGrpSpPr>
        <p:grpSpPr>
          <a:xfrm>
            <a:off x="7684221" y="4136569"/>
            <a:ext cx="1178528" cy="2238960"/>
            <a:chOff x="7025664" y="4136569"/>
            <a:chExt cx="1178528" cy="2238960"/>
          </a:xfrm>
        </p:grpSpPr>
        <p:sp>
          <p:nvSpPr>
            <p:cNvPr id="12" name="文本框 11">
              <a:extLst>
                <a:ext uri="{FF2B5EF4-FFF2-40B4-BE49-F238E27FC236}">
                  <a16:creationId xmlns:a16="http://schemas.microsoft.com/office/drawing/2014/main" id="{2EEEAE03-8836-4A92-9E82-AC83600D56A9}"/>
                </a:ext>
              </a:extLst>
            </p:cNvPr>
            <p:cNvSpPr txBox="1"/>
            <p:nvPr/>
          </p:nvSpPr>
          <p:spPr>
            <a:xfrm>
              <a:off x="7025664" y="4136569"/>
              <a:ext cx="1178528" cy="461665"/>
            </a:xfrm>
            <a:prstGeom prst="rect">
              <a:avLst/>
            </a:prstGeom>
            <a:noFill/>
          </p:spPr>
          <p:txBody>
            <a:bodyPr wrap="none" rtlCol="0">
              <a:spAutoFit/>
            </a:bodyPr>
            <a:lstStyle/>
            <a:p>
              <a:r>
                <a:rPr lang="en-US" altLang="zh-CN" sz="2400" b="1" spc="600" dirty="0"/>
                <a:t>0001</a:t>
              </a:r>
              <a:endParaRPr lang="zh-CN" altLang="en-US" sz="2400" b="1" spc="600" dirty="0"/>
            </a:p>
          </p:txBody>
        </p:sp>
        <p:sp>
          <p:nvSpPr>
            <p:cNvPr id="13" name="文本框 12">
              <a:extLst>
                <a:ext uri="{FF2B5EF4-FFF2-40B4-BE49-F238E27FC236}">
                  <a16:creationId xmlns:a16="http://schemas.microsoft.com/office/drawing/2014/main" id="{E30489AC-5D01-4796-A626-90E0032D3D2E}"/>
                </a:ext>
              </a:extLst>
            </p:cNvPr>
            <p:cNvSpPr txBox="1"/>
            <p:nvPr/>
          </p:nvSpPr>
          <p:spPr>
            <a:xfrm>
              <a:off x="7025664" y="5913864"/>
              <a:ext cx="1178528" cy="461665"/>
            </a:xfrm>
            <a:prstGeom prst="rect">
              <a:avLst/>
            </a:prstGeom>
            <a:noFill/>
          </p:spPr>
          <p:txBody>
            <a:bodyPr wrap="none" rtlCol="0">
              <a:spAutoFit/>
            </a:bodyPr>
            <a:lstStyle/>
            <a:p>
              <a:r>
                <a:rPr lang="en-US" altLang="zh-CN" sz="2400" b="1" spc="600" dirty="0"/>
                <a:t>0001</a:t>
              </a:r>
              <a:endParaRPr lang="zh-CN" altLang="en-US" sz="2400" b="1" spc="600" dirty="0"/>
            </a:p>
          </p:txBody>
        </p:sp>
        <p:cxnSp>
          <p:nvCxnSpPr>
            <p:cNvPr id="15" name="直接箭头连接符 14">
              <a:extLst>
                <a:ext uri="{FF2B5EF4-FFF2-40B4-BE49-F238E27FC236}">
                  <a16:creationId xmlns:a16="http://schemas.microsoft.com/office/drawing/2014/main" id="{9722475D-4864-4696-B741-862FD31BED1B}"/>
                </a:ext>
              </a:extLst>
            </p:cNvPr>
            <p:cNvCxnSpPr>
              <a:cxnSpLocks/>
            </p:cNvCxnSpPr>
            <p:nvPr/>
          </p:nvCxnSpPr>
          <p:spPr>
            <a:xfrm>
              <a:off x="7689316"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D29A4F5-4020-4F1F-B1F0-248E60E88505}"/>
                </a:ext>
              </a:extLst>
            </p:cNvPr>
            <p:cNvCxnSpPr>
              <a:cxnSpLocks/>
            </p:cNvCxnSpPr>
            <p:nvPr/>
          </p:nvCxnSpPr>
          <p:spPr>
            <a:xfrm>
              <a:off x="7930617"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9C4F7C3-144F-46DC-B077-8BE589CFC61C}"/>
                </a:ext>
              </a:extLst>
            </p:cNvPr>
            <p:cNvCxnSpPr>
              <a:cxnSpLocks/>
            </p:cNvCxnSpPr>
            <p:nvPr/>
          </p:nvCxnSpPr>
          <p:spPr>
            <a:xfrm>
              <a:off x="7448015"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260577A-D5AA-4D2E-BA79-9FD6FC58CAC0}"/>
                </a:ext>
              </a:extLst>
            </p:cNvPr>
            <p:cNvCxnSpPr>
              <a:cxnSpLocks/>
            </p:cNvCxnSpPr>
            <p:nvPr/>
          </p:nvCxnSpPr>
          <p:spPr>
            <a:xfrm>
              <a:off x="7206714"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0D0C2A94-765C-40CF-BB18-6C9806B02BE6}"/>
              </a:ext>
            </a:extLst>
          </p:cNvPr>
          <p:cNvGrpSpPr/>
          <p:nvPr/>
        </p:nvGrpSpPr>
        <p:grpSpPr>
          <a:xfrm>
            <a:off x="9894021" y="4136569"/>
            <a:ext cx="1178528" cy="2238960"/>
            <a:chOff x="7025664" y="4136569"/>
            <a:chExt cx="1178528" cy="2238960"/>
          </a:xfrm>
        </p:grpSpPr>
        <p:sp>
          <p:nvSpPr>
            <p:cNvPr id="21" name="文本框 20">
              <a:extLst>
                <a:ext uri="{FF2B5EF4-FFF2-40B4-BE49-F238E27FC236}">
                  <a16:creationId xmlns:a16="http://schemas.microsoft.com/office/drawing/2014/main" id="{6DFE83F3-8C59-4B7A-968C-66864BE29020}"/>
                </a:ext>
              </a:extLst>
            </p:cNvPr>
            <p:cNvSpPr txBox="1"/>
            <p:nvPr/>
          </p:nvSpPr>
          <p:spPr>
            <a:xfrm>
              <a:off x="7025664" y="4136569"/>
              <a:ext cx="1178528" cy="461665"/>
            </a:xfrm>
            <a:prstGeom prst="rect">
              <a:avLst/>
            </a:prstGeom>
            <a:noFill/>
          </p:spPr>
          <p:txBody>
            <a:bodyPr wrap="none" rtlCol="0">
              <a:spAutoFit/>
            </a:bodyPr>
            <a:lstStyle/>
            <a:p>
              <a:r>
                <a:rPr lang="en-US" altLang="zh-CN" sz="2400" b="1" spc="600" dirty="0"/>
                <a:t>0001</a:t>
              </a:r>
              <a:endParaRPr lang="zh-CN" altLang="en-US" sz="2400" b="1" spc="600" dirty="0"/>
            </a:p>
          </p:txBody>
        </p:sp>
        <p:sp>
          <p:nvSpPr>
            <p:cNvPr id="22" name="文本框 21">
              <a:extLst>
                <a:ext uri="{FF2B5EF4-FFF2-40B4-BE49-F238E27FC236}">
                  <a16:creationId xmlns:a16="http://schemas.microsoft.com/office/drawing/2014/main" id="{AE812668-8972-44C6-990E-A665CD6FEFA2}"/>
                </a:ext>
              </a:extLst>
            </p:cNvPr>
            <p:cNvSpPr txBox="1"/>
            <p:nvPr/>
          </p:nvSpPr>
          <p:spPr>
            <a:xfrm>
              <a:off x="7025664" y="5913864"/>
              <a:ext cx="1178528" cy="461665"/>
            </a:xfrm>
            <a:prstGeom prst="rect">
              <a:avLst/>
            </a:prstGeom>
            <a:noFill/>
          </p:spPr>
          <p:txBody>
            <a:bodyPr wrap="none" rtlCol="0">
              <a:spAutoFit/>
            </a:bodyPr>
            <a:lstStyle/>
            <a:p>
              <a:r>
                <a:rPr lang="en-US" altLang="zh-CN" sz="2400" b="1" spc="600" dirty="0"/>
                <a:t>000</a:t>
              </a:r>
              <a:r>
                <a:rPr lang="en-US" altLang="zh-CN" sz="2400" b="1" spc="600" dirty="0">
                  <a:solidFill>
                    <a:srgbClr val="FF0000"/>
                  </a:solidFill>
                </a:rPr>
                <a:t>0</a:t>
              </a:r>
              <a:endParaRPr lang="zh-CN" altLang="en-US" sz="2400" b="1" spc="600" dirty="0">
                <a:solidFill>
                  <a:srgbClr val="FF0000"/>
                </a:solidFill>
              </a:endParaRPr>
            </a:p>
          </p:txBody>
        </p:sp>
        <p:cxnSp>
          <p:nvCxnSpPr>
            <p:cNvPr id="23" name="直接箭头连接符 22">
              <a:extLst>
                <a:ext uri="{FF2B5EF4-FFF2-40B4-BE49-F238E27FC236}">
                  <a16:creationId xmlns:a16="http://schemas.microsoft.com/office/drawing/2014/main" id="{82F6D016-200B-48D7-81E2-41E9C83C2AFE}"/>
                </a:ext>
              </a:extLst>
            </p:cNvPr>
            <p:cNvCxnSpPr>
              <a:cxnSpLocks/>
            </p:cNvCxnSpPr>
            <p:nvPr/>
          </p:nvCxnSpPr>
          <p:spPr>
            <a:xfrm>
              <a:off x="7689316"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1AED1AF-1717-4376-8C3E-456C005EF661}"/>
                </a:ext>
              </a:extLst>
            </p:cNvPr>
            <p:cNvCxnSpPr>
              <a:cxnSpLocks/>
            </p:cNvCxnSpPr>
            <p:nvPr/>
          </p:nvCxnSpPr>
          <p:spPr>
            <a:xfrm>
              <a:off x="7930617" y="4598234"/>
              <a:ext cx="0" cy="13156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5495A6-8724-4E76-A2A0-884301186805}"/>
                </a:ext>
              </a:extLst>
            </p:cNvPr>
            <p:cNvCxnSpPr>
              <a:cxnSpLocks/>
            </p:cNvCxnSpPr>
            <p:nvPr/>
          </p:nvCxnSpPr>
          <p:spPr>
            <a:xfrm>
              <a:off x="7448015"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B9D06B6-8B03-448F-8F30-E97E65855150}"/>
                </a:ext>
              </a:extLst>
            </p:cNvPr>
            <p:cNvCxnSpPr>
              <a:cxnSpLocks/>
            </p:cNvCxnSpPr>
            <p:nvPr/>
          </p:nvCxnSpPr>
          <p:spPr>
            <a:xfrm>
              <a:off x="7206714" y="4598234"/>
              <a:ext cx="0" cy="131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B316FBA9-34FD-43DC-9AA1-0A8A3947533A}"/>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16811" y="6314896"/>
            <a:ext cx="480690" cy="480690"/>
          </a:xfrm>
          <a:prstGeom prst="rect">
            <a:avLst/>
          </a:prstGeom>
        </p:spPr>
      </p:pic>
      <p:pic>
        <p:nvPicPr>
          <p:cNvPr id="28" name="图片 27">
            <a:extLst>
              <a:ext uri="{FF2B5EF4-FFF2-40B4-BE49-F238E27FC236}">
                <a16:creationId xmlns:a16="http://schemas.microsoft.com/office/drawing/2014/main" id="{02A6560E-860F-4647-982E-A54BDA299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2710" y="6314896"/>
            <a:ext cx="549727" cy="543104"/>
          </a:xfrm>
          <a:prstGeom prst="rect">
            <a:avLst/>
          </a:prstGeom>
        </p:spPr>
      </p:pic>
      <p:sp>
        <p:nvSpPr>
          <p:cNvPr id="3" name="Slide Number Placeholder 2">
            <a:extLst>
              <a:ext uri="{FF2B5EF4-FFF2-40B4-BE49-F238E27FC236}">
                <a16:creationId xmlns:a16="http://schemas.microsoft.com/office/drawing/2014/main" id="{933998E6-0C01-42B4-A5AF-44D9C696D6E6}"/>
              </a:ext>
            </a:extLst>
          </p:cNvPr>
          <p:cNvSpPr>
            <a:spLocks noGrp="1"/>
          </p:cNvSpPr>
          <p:nvPr>
            <p:ph type="sldNum" sz="quarter" idx="12"/>
          </p:nvPr>
        </p:nvSpPr>
        <p:spPr/>
        <p:txBody>
          <a:bodyPr/>
          <a:lstStyle/>
          <a:p>
            <a:fld id="{EC78E7B1-3FC2-4821-B144-3AA6EF938D0A}" type="slidenum">
              <a:rPr lang="zh-CN" altLang="en-US" sz="1400" b="1" smtClean="0"/>
              <a:pPr/>
              <a:t>54</a:t>
            </a:fld>
            <a:r>
              <a:rPr lang="zh-CN" altLang="en-US"/>
              <a:t> </a:t>
            </a:r>
            <a:r>
              <a:rPr lang="en-US" altLang="zh-CN"/>
              <a:t>/ 56</a:t>
            </a:r>
            <a:endParaRPr lang="zh-CN" altLang="en-US" dirty="0"/>
          </a:p>
        </p:txBody>
      </p:sp>
    </p:spTree>
    <p:extLst>
      <p:ext uri="{BB962C8B-B14F-4D97-AF65-F5344CB8AC3E}">
        <p14:creationId xmlns:p14="http://schemas.microsoft.com/office/powerpoint/2010/main" val="3331253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A6CBA-8E22-4619-A880-60FC37B75C86}"/>
              </a:ext>
            </a:extLst>
          </p:cNvPr>
          <p:cNvSpPr>
            <a:spLocks noGrp="1"/>
          </p:cNvSpPr>
          <p:nvPr>
            <p:ph type="title"/>
          </p:nvPr>
        </p:nvSpPr>
        <p:spPr/>
        <p:txBody>
          <a:bodyPr/>
          <a:lstStyle/>
          <a:p>
            <a:r>
              <a:rPr lang="zh-CN" altLang="en-US" dirty="0"/>
              <a:t>汉明码 </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2A6F6F0E-F7C3-4377-9CBD-12ED47904528}"/>
              </a:ext>
            </a:extLst>
          </p:cNvPr>
          <p:cNvGrpSpPr/>
          <p:nvPr/>
        </p:nvGrpSpPr>
        <p:grpSpPr>
          <a:xfrm>
            <a:off x="315962" y="4000672"/>
            <a:ext cx="6245285" cy="1077339"/>
            <a:chOff x="162640" y="5509173"/>
            <a:chExt cx="6281568" cy="1105195"/>
          </a:xfrm>
        </p:grpSpPr>
        <p:pic>
          <p:nvPicPr>
            <p:cNvPr id="5" name="Picture 6">
              <a:extLst>
                <a:ext uri="{FF2B5EF4-FFF2-40B4-BE49-F238E27FC236}">
                  <a16:creationId xmlns:a16="http://schemas.microsoft.com/office/drawing/2014/main" id="{1FB3757B-2ADF-4177-951F-E6954CDD4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40" y="5509173"/>
              <a:ext cx="6281568" cy="110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a:extLst>
                <a:ext uri="{FF2B5EF4-FFF2-40B4-BE49-F238E27FC236}">
                  <a16:creationId xmlns:a16="http://schemas.microsoft.com/office/drawing/2014/main" id="{42995C28-6BDE-4DEC-A1D8-FA43F4305BF1}"/>
                </a:ext>
              </a:extLst>
            </p:cNvPr>
            <p:cNvSpPr/>
            <p:nvPr/>
          </p:nvSpPr>
          <p:spPr bwMode="auto">
            <a:xfrm>
              <a:off x="990600" y="6254328"/>
              <a:ext cx="216024"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7" name="椭圆 6">
              <a:extLst>
                <a:ext uri="{FF2B5EF4-FFF2-40B4-BE49-F238E27FC236}">
                  <a16:creationId xmlns:a16="http://schemas.microsoft.com/office/drawing/2014/main" id="{6D2DCB28-41E1-480B-B3AC-43BF21C999B9}"/>
                </a:ext>
              </a:extLst>
            </p:cNvPr>
            <p:cNvSpPr/>
            <p:nvPr/>
          </p:nvSpPr>
          <p:spPr bwMode="auto">
            <a:xfrm>
              <a:off x="1403648" y="6254328"/>
              <a:ext cx="216024"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8" name="椭圆 7">
              <a:extLst>
                <a:ext uri="{FF2B5EF4-FFF2-40B4-BE49-F238E27FC236}">
                  <a16:creationId xmlns:a16="http://schemas.microsoft.com/office/drawing/2014/main" id="{C54B75AA-7EB6-490B-A03C-7763F649ADF7}"/>
                </a:ext>
              </a:extLst>
            </p:cNvPr>
            <p:cNvSpPr/>
            <p:nvPr/>
          </p:nvSpPr>
          <p:spPr bwMode="auto">
            <a:xfrm>
              <a:off x="2280996" y="6254328"/>
              <a:ext cx="216024"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9" name="椭圆 8">
              <a:extLst>
                <a:ext uri="{FF2B5EF4-FFF2-40B4-BE49-F238E27FC236}">
                  <a16:creationId xmlns:a16="http://schemas.microsoft.com/office/drawing/2014/main" id="{EAEBA667-8B53-4AFC-9BB7-34CC4306890A}"/>
                </a:ext>
              </a:extLst>
            </p:cNvPr>
            <p:cNvSpPr/>
            <p:nvPr/>
          </p:nvSpPr>
          <p:spPr bwMode="auto">
            <a:xfrm>
              <a:off x="4035692" y="6254328"/>
              <a:ext cx="216024"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grpSp>
      <p:grpSp>
        <p:nvGrpSpPr>
          <p:cNvPr id="10" name="组合 9">
            <a:extLst>
              <a:ext uri="{FF2B5EF4-FFF2-40B4-BE49-F238E27FC236}">
                <a16:creationId xmlns:a16="http://schemas.microsoft.com/office/drawing/2014/main" id="{562E22B5-899C-48E2-BDED-0FE07166BFCA}"/>
              </a:ext>
            </a:extLst>
          </p:cNvPr>
          <p:cNvGrpSpPr/>
          <p:nvPr/>
        </p:nvGrpSpPr>
        <p:grpSpPr>
          <a:xfrm>
            <a:off x="315962" y="900000"/>
            <a:ext cx="8990722" cy="1154430"/>
            <a:chOff x="153278" y="2492895"/>
            <a:chExt cx="8990722" cy="1154430"/>
          </a:xfrm>
        </p:grpSpPr>
        <p:pic>
          <p:nvPicPr>
            <p:cNvPr id="11" name="Picture 4">
              <a:extLst>
                <a:ext uri="{FF2B5EF4-FFF2-40B4-BE49-F238E27FC236}">
                  <a16:creationId xmlns:a16="http://schemas.microsoft.com/office/drawing/2014/main" id="{1A58A3B2-9886-4A92-97B8-57E39DCB7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8" y="2492895"/>
              <a:ext cx="8990722" cy="115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a:extLst>
                <a:ext uri="{FF2B5EF4-FFF2-40B4-BE49-F238E27FC236}">
                  <a16:creationId xmlns:a16="http://schemas.microsoft.com/office/drawing/2014/main" id="{6DAAB13C-B94F-4E75-BD34-71D43DEBBF41}"/>
                </a:ext>
              </a:extLst>
            </p:cNvPr>
            <p:cNvSpPr/>
            <p:nvPr/>
          </p:nvSpPr>
          <p:spPr bwMode="auto">
            <a:xfrm>
              <a:off x="983632" y="3284984"/>
              <a:ext cx="245792"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3" name="椭圆 12">
              <a:extLst>
                <a:ext uri="{FF2B5EF4-FFF2-40B4-BE49-F238E27FC236}">
                  <a16:creationId xmlns:a16="http://schemas.microsoft.com/office/drawing/2014/main" id="{628BCCE6-4596-4091-8F36-637431FB0B0D}"/>
                </a:ext>
              </a:extLst>
            </p:cNvPr>
            <p:cNvSpPr/>
            <p:nvPr/>
          </p:nvSpPr>
          <p:spPr bwMode="auto">
            <a:xfrm>
              <a:off x="1333934" y="3284984"/>
              <a:ext cx="278770"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4" name="椭圆 13">
              <a:extLst>
                <a:ext uri="{FF2B5EF4-FFF2-40B4-BE49-F238E27FC236}">
                  <a16:creationId xmlns:a16="http://schemas.microsoft.com/office/drawing/2014/main" id="{2F4D1637-AAB9-4CA2-8CC1-4FE68C815BA2}"/>
                </a:ext>
              </a:extLst>
            </p:cNvPr>
            <p:cNvSpPr/>
            <p:nvPr/>
          </p:nvSpPr>
          <p:spPr bwMode="auto">
            <a:xfrm>
              <a:off x="2195736" y="3284984"/>
              <a:ext cx="294316"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15" name="椭圆 14">
              <a:extLst>
                <a:ext uri="{FF2B5EF4-FFF2-40B4-BE49-F238E27FC236}">
                  <a16:creationId xmlns:a16="http://schemas.microsoft.com/office/drawing/2014/main" id="{7C69B950-4D85-4F65-88D3-71D6192E7B09}"/>
                </a:ext>
              </a:extLst>
            </p:cNvPr>
            <p:cNvSpPr/>
            <p:nvPr/>
          </p:nvSpPr>
          <p:spPr bwMode="auto">
            <a:xfrm>
              <a:off x="3851920" y="3284984"/>
              <a:ext cx="392828" cy="360040"/>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grpSp>
      <p:pic>
        <p:nvPicPr>
          <p:cNvPr id="16" name="图片 15">
            <a:extLst>
              <a:ext uri="{FF2B5EF4-FFF2-40B4-BE49-F238E27FC236}">
                <a16:creationId xmlns:a16="http://schemas.microsoft.com/office/drawing/2014/main" id="{BB4692AC-088F-49D0-BC2B-CAAF0C59B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44" y="2165716"/>
            <a:ext cx="6403526" cy="1723670"/>
          </a:xfrm>
          <a:prstGeom prst="rect">
            <a:avLst/>
          </a:prstGeom>
        </p:spPr>
      </p:pic>
      <p:pic>
        <p:nvPicPr>
          <p:cNvPr id="17" name="Picture 1" descr="C:\Users\Sam\AppData\Roaming\Tencent\Users\1850360580\QQ\WinTemp\RichOle\O}QZRZ[XU4]83~3~W(_2YKC.jpg">
            <a:extLst>
              <a:ext uri="{FF2B5EF4-FFF2-40B4-BE49-F238E27FC236}">
                <a16:creationId xmlns:a16="http://schemas.microsoft.com/office/drawing/2014/main" id="{8DB8C276-3EE7-48B8-9567-300795F719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9109" y="2178168"/>
            <a:ext cx="4005466" cy="17327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am\AppData\Roaming\Tencent\Users\1850360580\QQ\WinTemp\RichOle\6T64K}RN@~3]A$1P]Z]VRQ3.jpg">
            <a:extLst>
              <a:ext uri="{FF2B5EF4-FFF2-40B4-BE49-F238E27FC236}">
                <a16:creationId xmlns:a16="http://schemas.microsoft.com/office/drawing/2014/main" id="{AD005B12-BCD7-4A78-9827-BA99F6B1CB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03" y="5281315"/>
            <a:ext cx="8800978" cy="1440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8">
                <a:extLst>
                  <a:ext uri="{FF2B5EF4-FFF2-40B4-BE49-F238E27FC236}">
                    <a16:creationId xmlns:a16="http://schemas.microsoft.com/office/drawing/2014/main" id="{8C4B5CB9-90F1-492C-AE75-81686125F1D5}"/>
                  </a:ext>
                </a:extLst>
              </p:cNvPr>
              <p:cNvSpPr txBox="1"/>
              <p:nvPr/>
            </p:nvSpPr>
            <p:spPr>
              <a:xfrm>
                <a:off x="9070922" y="5618778"/>
                <a:ext cx="3121078" cy="400110"/>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𝐶</m:t>
                        </m:r>
                      </m:e>
                      <m:sub>
                        <m:r>
                          <a:rPr lang="en-US" altLang="zh-CN" sz="2000" b="0" i="1" smtClean="0">
                            <a:latin typeface="Cambria Math"/>
                          </a:rPr>
                          <m:t>8</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4</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2</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1</m:t>
                        </m:r>
                      </m:sub>
                    </m:sSub>
                    <m:r>
                      <a:rPr lang="en-US" altLang="zh-CN" sz="2000" b="0" i="1" smtClean="0">
                        <a:latin typeface="Cambria Math"/>
                      </a:rPr>
                      <m:t>=</m:t>
                    </m:r>
                    <m:r>
                      <a:rPr lang="en-US" altLang="zh-CN" sz="2000" b="1" i="1" smtClean="0">
                        <a:solidFill>
                          <a:srgbClr val="FF0000"/>
                        </a:solidFill>
                        <a:latin typeface="Cambria Math"/>
                      </a:rPr>
                      <m:t>𝟎𝟎𝟎𝟎</m:t>
                    </m:r>
                  </m:oMath>
                </a14:m>
                <a:r>
                  <a:rPr lang="zh-CN" altLang="en-US" sz="2000" dirty="0"/>
                  <a:t>  没错误</a:t>
                </a:r>
              </a:p>
            </p:txBody>
          </p:sp>
        </mc:Choice>
        <mc:Fallback xmlns="">
          <p:sp>
            <p:nvSpPr>
              <p:cNvPr id="18" name="TextBox 8">
                <a:extLst>
                  <a:ext uri="{FF2B5EF4-FFF2-40B4-BE49-F238E27FC236}">
                    <a16:creationId xmlns:a16="http://schemas.microsoft.com/office/drawing/2014/main" id="{8C4B5CB9-90F1-492C-AE75-81686125F1D5}"/>
                  </a:ext>
                </a:extLst>
              </p:cNvPr>
              <p:cNvSpPr txBox="1">
                <a:spLocks noRot="1" noChangeAspect="1" noMove="1" noResize="1" noEditPoints="1" noAdjustHandles="1" noChangeArrowheads="1" noChangeShapeType="1" noTextEdit="1"/>
              </p:cNvSpPr>
              <p:nvPr/>
            </p:nvSpPr>
            <p:spPr>
              <a:xfrm>
                <a:off x="9070922" y="5618778"/>
                <a:ext cx="3121078" cy="400110"/>
              </a:xfrm>
              <a:prstGeom prst="rect">
                <a:avLst/>
              </a:prstGeom>
              <a:blipFill>
                <a:blip r:embed="rId8"/>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8">
                <a:extLst>
                  <a:ext uri="{FF2B5EF4-FFF2-40B4-BE49-F238E27FC236}">
                    <a16:creationId xmlns:a16="http://schemas.microsoft.com/office/drawing/2014/main" id="{2A7D8A32-0276-424B-9CD7-01036467815B}"/>
                  </a:ext>
                </a:extLst>
              </p:cNvPr>
              <p:cNvSpPr txBox="1"/>
              <p:nvPr/>
            </p:nvSpPr>
            <p:spPr>
              <a:xfrm>
                <a:off x="9070922" y="5996448"/>
                <a:ext cx="2282878" cy="400110"/>
              </a:xfrm>
              <a:prstGeom prst="rect">
                <a:avLst/>
              </a:prstGeom>
              <a:noFill/>
            </p:spPr>
            <p:txBody>
              <a:bodyPr wrap="squar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𝐶</m:t>
                        </m:r>
                      </m:e>
                      <m:sub>
                        <m:r>
                          <a:rPr lang="en-US" altLang="zh-CN" sz="2000" b="0" i="1" smtClean="0">
                            <a:latin typeface="Cambria Math"/>
                          </a:rPr>
                          <m:t>8</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4</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2</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1</m:t>
                        </m:r>
                      </m:sub>
                    </m:sSub>
                    <m:r>
                      <a:rPr lang="en-US" altLang="zh-CN" sz="2000" b="0" i="1" smtClean="0">
                        <a:latin typeface="Cambria Math"/>
                      </a:rPr>
                      <m:t>=</m:t>
                    </m:r>
                    <m:r>
                      <a:rPr lang="en-US" altLang="zh-CN" sz="2000" b="1" i="1" smtClean="0">
                        <a:solidFill>
                          <a:srgbClr val="FF0000"/>
                        </a:solidFill>
                        <a:latin typeface="Cambria Math"/>
                      </a:rPr>
                      <m:t>𝟎𝟎𝟎</m:t>
                    </m:r>
                    <m:r>
                      <a:rPr lang="en-US" altLang="zh-CN" sz="2000" b="1" i="1" smtClean="0">
                        <a:solidFill>
                          <a:srgbClr val="FF0000"/>
                        </a:solidFill>
                        <a:latin typeface="Cambria Math" panose="02040503050406030204" pitchFamily="18" charset="0"/>
                      </a:rPr>
                      <m:t>𝟏</m:t>
                    </m:r>
                  </m:oMath>
                </a14:m>
                <a:r>
                  <a:rPr lang="zh-CN" altLang="en-US" sz="2000" dirty="0"/>
                  <a:t> </a:t>
                </a:r>
              </a:p>
            </p:txBody>
          </p:sp>
        </mc:Choice>
        <mc:Fallback xmlns="">
          <p:sp>
            <p:nvSpPr>
              <p:cNvPr id="20" name="TextBox 8">
                <a:extLst>
                  <a:ext uri="{FF2B5EF4-FFF2-40B4-BE49-F238E27FC236}">
                    <a16:creationId xmlns:a16="http://schemas.microsoft.com/office/drawing/2014/main" id="{2A7D8A32-0276-424B-9CD7-01036467815B}"/>
                  </a:ext>
                </a:extLst>
              </p:cNvPr>
              <p:cNvSpPr txBox="1">
                <a:spLocks noRot="1" noChangeAspect="1" noMove="1" noResize="1" noEditPoints="1" noAdjustHandles="1" noChangeArrowheads="1" noChangeShapeType="1" noTextEdit="1"/>
              </p:cNvSpPr>
              <p:nvPr/>
            </p:nvSpPr>
            <p:spPr>
              <a:xfrm>
                <a:off x="9070922" y="5996448"/>
                <a:ext cx="2282878" cy="400110"/>
              </a:xfrm>
              <a:prstGeom prst="rect">
                <a:avLst/>
              </a:prstGeom>
              <a:blipFill>
                <a:blip r:embed="rId9"/>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8">
                <a:extLst>
                  <a:ext uri="{FF2B5EF4-FFF2-40B4-BE49-F238E27FC236}">
                    <a16:creationId xmlns:a16="http://schemas.microsoft.com/office/drawing/2014/main" id="{D5812693-92EF-4839-B5B8-C9834BBBC20E}"/>
                  </a:ext>
                </a:extLst>
              </p:cNvPr>
              <p:cNvSpPr txBox="1"/>
              <p:nvPr/>
            </p:nvSpPr>
            <p:spPr>
              <a:xfrm>
                <a:off x="9070922" y="6377160"/>
                <a:ext cx="2350663"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𝐶</m:t>
                          </m:r>
                        </m:e>
                        <m:sub>
                          <m:r>
                            <a:rPr lang="en-US" altLang="zh-CN" sz="2000" b="0" i="1" smtClean="0">
                              <a:latin typeface="Cambria Math"/>
                            </a:rPr>
                            <m:t>8</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4</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2</m:t>
                          </m:r>
                        </m:sub>
                      </m:sSub>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1</m:t>
                          </m:r>
                        </m:sub>
                      </m:sSub>
                      <m:r>
                        <a:rPr lang="en-US" altLang="zh-CN" sz="2000" b="0" i="1" smtClean="0">
                          <a:latin typeface="Cambria Math"/>
                        </a:rPr>
                        <m:t>=</m:t>
                      </m:r>
                      <m:r>
                        <a:rPr lang="en-US" altLang="zh-CN" sz="2000" b="1" i="1" smtClean="0">
                          <a:solidFill>
                            <a:srgbClr val="FF0000"/>
                          </a:solidFill>
                          <a:latin typeface="Cambria Math"/>
                        </a:rPr>
                        <m:t>𝟎</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a:rPr>
                        <m:t>𝟎</m:t>
                      </m:r>
                      <m:r>
                        <a:rPr lang="en-US" altLang="zh-CN" sz="2000" b="1" i="1" smtClean="0">
                          <a:solidFill>
                            <a:srgbClr val="FF0000"/>
                          </a:solidFill>
                          <a:latin typeface="Cambria Math" panose="02040503050406030204" pitchFamily="18" charset="0"/>
                        </a:rPr>
                        <m:t>𝟏</m:t>
                      </m:r>
                    </m:oMath>
                  </m:oMathPara>
                </a14:m>
                <a:endParaRPr lang="zh-CN" altLang="en-US" sz="2000" dirty="0"/>
              </a:p>
            </p:txBody>
          </p:sp>
        </mc:Choice>
        <mc:Fallback xmlns="">
          <p:sp>
            <p:nvSpPr>
              <p:cNvPr id="21" name="TextBox 8">
                <a:extLst>
                  <a:ext uri="{FF2B5EF4-FFF2-40B4-BE49-F238E27FC236}">
                    <a16:creationId xmlns:a16="http://schemas.microsoft.com/office/drawing/2014/main" id="{D5812693-92EF-4839-B5B8-C9834BBBC20E}"/>
                  </a:ext>
                </a:extLst>
              </p:cNvPr>
              <p:cNvSpPr txBox="1">
                <a:spLocks noRot="1" noChangeAspect="1" noMove="1" noResize="1" noEditPoints="1" noAdjustHandles="1" noChangeArrowheads="1" noChangeShapeType="1" noTextEdit="1"/>
              </p:cNvSpPr>
              <p:nvPr/>
            </p:nvSpPr>
            <p:spPr>
              <a:xfrm>
                <a:off x="9070922" y="6377160"/>
                <a:ext cx="2350663" cy="400110"/>
              </a:xfrm>
              <a:prstGeom prst="rect">
                <a:avLst/>
              </a:prstGeom>
              <a:blipFill>
                <a:blip r:embed="rId10"/>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09C22F88-C0DC-4D16-89E8-DC0F0FC943A2}"/>
              </a:ext>
            </a:extLst>
          </p:cNvPr>
          <p:cNvSpPr txBox="1"/>
          <p:nvPr/>
        </p:nvSpPr>
        <p:spPr>
          <a:xfrm>
            <a:off x="7666752" y="162554"/>
            <a:ext cx="3964547" cy="523220"/>
          </a:xfrm>
          <a:prstGeom prst="rect">
            <a:avLst/>
          </a:prstGeom>
          <a:noFill/>
        </p:spPr>
        <p:txBody>
          <a:bodyPr wrap="none" rtlCol="0">
            <a:spAutoFit/>
          </a:bodyPr>
          <a:lstStyle/>
          <a:p>
            <a:r>
              <a:rPr lang="zh-CN" altLang="en-US" sz="2800" dirty="0"/>
              <a:t>只能检测和纠正</a:t>
            </a:r>
            <a:r>
              <a:rPr lang="en-US" altLang="zh-CN" sz="2800" dirty="0"/>
              <a:t>1</a:t>
            </a:r>
            <a:r>
              <a:rPr lang="zh-CN" altLang="en-US" sz="2800" dirty="0"/>
              <a:t>个错误</a:t>
            </a:r>
          </a:p>
        </p:txBody>
      </p:sp>
      <p:sp>
        <p:nvSpPr>
          <p:cNvPr id="25" name="文本框 24">
            <a:extLst>
              <a:ext uri="{FF2B5EF4-FFF2-40B4-BE49-F238E27FC236}">
                <a16:creationId xmlns:a16="http://schemas.microsoft.com/office/drawing/2014/main" id="{A5B0686B-B87F-4D81-ADF9-E421DB9B957C}"/>
              </a:ext>
            </a:extLst>
          </p:cNvPr>
          <p:cNvSpPr txBox="1"/>
          <p:nvPr/>
        </p:nvSpPr>
        <p:spPr>
          <a:xfrm>
            <a:off x="2781535" y="162554"/>
            <a:ext cx="2103682" cy="584775"/>
          </a:xfrm>
          <a:prstGeom prst="rect">
            <a:avLst/>
          </a:prstGeom>
          <a:noFill/>
        </p:spPr>
        <p:txBody>
          <a:bodyPr wrap="square">
            <a:spAutoFit/>
          </a:bodyPr>
          <a:lstStyle/>
          <a:p>
            <a:r>
              <a:rPr lang="en-US" altLang="zh-CN" sz="3200" dirty="0">
                <a:solidFill>
                  <a:schemeClr val="bg1">
                    <a:lumMod val="50000"/>
                  </a:schemeClr>
                </a:solidFill>
                <a:latin typeface="Arial" panose="020B0604020202020204" pitchFamily="34" charset="0"/>
                <a:cs typeface="Arial" panose="020B0604020202020204" pitchFamily="34" charset="0"/>
              </a:rPr>
              <a:t>Hamming</a:t>
            </a:r>
            <a:endParaRPr lang="zh-CN" altLang="en-US" sz="3200" dirty="0"/>
          </a:p>
        </p:txBody>
      </p:sp>
      <p:sp>
        <p:nvSpPr>
          <p:cNvPr id="3" name="Slide Number Placeholder 2">
            <a:extLst>
              <a:ext uri="{FF2B5EF4-FFF2-40B4-BE49-F238E27FC236}">
                <a16:creationId xmlns:a16="http://schemas.microsoft.com/office/drawing/2014/main" id="{7C7AA44B-EF64-4365-B684-F23219C2F7FA}"/>
              </a:ext>
            </a:extLst>
          </p:cNvPr>
          <p:cNvSpPr>
            <a:spLocks noGrp="1"/>
          </p:cNvSpPr>
          <p:nvPr>
            <p:ph type="sldNum" sz="quarter" idx="12"/>
          </p:nvPr>
        </p:nvSpPr>
        <p:spPr>
          <a:xfrm>
            <a:off x="8610600" y="6356350"/>
            <a:ext cx="3251662" cy="365125"/>
          </a:xfrm>
        </p:spPr>
        <p:txBody>
          <a:bodyPr/>
          <a:lstStyle/>
          <a:p>
            <a:fld id="{EC78E7B1-3FC2-4821-B144-3AA6EF938D0A}" type="slidenum">
              <a:rPr lang="zh-CN" altLang="en-US" sz="1400" b="1" smtClean="0"/>
              <a:pPr/>
              <a:t>55</a:t>
            </a:fld>
            <a:r>
              <a:rPr lang="zh-CN" altLang="en-US" dirty="0"/>
              <a:t> </a:t>
            </a:r>
            <a:r>
              <a:rPr lang="en-US" altLang="zh-CN" dirty="0"/>
              <a:t>/ 56</a:t>
            </a:r>
            <a:endParaRPr lang="zh-CN" altLang="en-US" dirty="0"/>
          </a:p>
        </p:txBody>
      </p:sp>
      <p:sp>
        <p:nvSpPr>
          <p:cNvPr id="24" name="TextBox 23">
            <a:extLst>
              <a:ext uri="{FF2B5EF4-FFF2-40B4-BE49-F238E27FC236}">
                <a16:creationId xmlns:a16="http://schemas.microsoft.com/office/drawing/2014/main" id="{F13031E8-7A02-4BAF-B1A6-6F6CFC5E397D}"/>
              </a:ext>
            </a:extLst>
          </p:cNvPr>
          <p:cNvSpPr txBox="1"/>
          <p:nvPr/>
        </p:nvSpPr>
        <p:spPr>
          <a:xfrm>
            <a:off x="1764578" y="5977050"/>
            <a:ext cx="332142" cy="400110"/>
          </a:xfrm>
          <a:prstGeom prst="rect">
            <a:avLst/>
          </a:prstGeom>
          <a:noFill/>
        </p:spPr>
        <p:txBody>
          <a:bodyPr wrap="none" rtlCol="0">
            <a:spAutoFit/>
          </a:bodyPr>
          <a:lstStyle/>
          <a:p>
            <a:r>
              <a:rPr lang="en-US" sz="2000" dirty="0">
                <a:solidFill>
                  <a:srgbClr val="FF0000"/>
                </a:solidFill>
              </a:rPr>
              <a:t>X</a:t>
            </a:r>
            <a:endParaRPr lang="en-US" dirty="0">
              <a:solidFill>
                <a:srgbClr val="FF0000"/>
              </a:solidFill>
            </a:endParaRPr>
          </a:p>
        </p:txBody>
      </p:sp>
      <p:sp>
        <p:nvSpPr>
          <p:cNvPr id="26" name="TextBox 25">
            <a:extLst>
              <a:ext uri="{FF2B5EF4-FFF2-40B4-BE49-F238E27FC236}">
                <a16:creationId xmlns:a16="http://schemas.microsoft.com/office/drawing/2014/main" id="{35052569-E9DB-4D8A-8EBF-83AC72AAE754}"/>
              </a:ext>
            </a:extLst>
          </p:cNvPr>
          <p:cNvSpPr txBox="1"/>
          <p:nvPr/>
        </p:nvSpPr>
        <p:spPr>
          <a:xfrm>
            <a:off x="3706065" y="6339098"/>
            <a:ext cx="332142" cy="400110"/>
          </a:xfrm>
          <a:prstGeom prst="rect">
            <a:avLst/>
          </a:prstGeom>
          <a:noFill/>
        </p:spPr>
        <p:txBody>
          <a:bodyPr wrap="none" rtlCol="0">
            <a:spAutoFit/>
          </a:bodyPr>
          <a:lstStyle/>
          <a:p>
            <a:r>
              <a:rPr lang="en-US" sz="2000" dirty="0">
                <a:solidFill>
                  <a:srgbClr val="FF0000"/>
                </a:solidFill>
              </a:rPr>
              <a:t>X</a:t>
            </a:r>
            <a:endParaRPr lang="en-US" dirty="0">
              <a:solidFill>
                <a:srgbClr val="FF0000"/>
              </a:solidFill>
            </a:endParaRPr>
          </a:p>
        </p:txBody>
      </p:sp>
    </p:spTree>
    <p:extLst>
      <p:ext uri="{BB962C8B-B14F-4D97-AF65-F5344CB8AC3E}">
        <p14:creationId xmlns:p14="http://schemas.microsoft.com/office/powerpoint/2010/main" val="3008797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EECD1E5-9766-4E34-A4B5-129485483E2E}"/>
              </a:ext>
            </a:extLst>
          </p:cNvPr>
          <p:cNvPicPr>
            <a:picLocks noChangeAspect="1"/>
          </p:cNvPicPr>
          <p:nvPr/>
        </p:nvPicPr>
        <p:blipFill>
          <a:blip r:embed="rId3"/>
          <a:stretch>
            <a:fillRect/>
          </a:stretch>
        </p:blipFill>
        <p:spPr>
          <a:xfrm>
            <a:off x="6532008" y="1031894"/>
            <a:ext cx="5404941" cy="5759494"/>
          </a:xfrm>
          <a:prstGeom prst="rect">
            <a:avLst/>
          </a:prstGeom>
        </p:spPr>
      </p:pic>
      <p:sp>
        <p:nvSpPr>
          <p:cNvPr id="116738" name="Rectangle 2"/>
          <p:cNvSpPr>
            <a:spLocks noGrp="1" noChangeArrowheads="1"/>
          </p:cNvSpPr>
          <p:nvPr>
            <p:ph type="title"/>
          </p:nvPr>
        </p:nvSpPr>
        <p:spPr/>
        <p:txBody>
          <a:bodyPr anchor="ctr">
            <a:normAutofit/>
          </a:bodyPr>
          <a:lstStyle/>
          <a:p>
            <a:pPr eaLnBrk="1" hangingPunct="1"/>
            <a:r>
              <a:rPr lang="zh-CN" altLang="en-US" sz="4000" dirty="0"/>
              <a:t>二进制</a:t>
            </a:r>
            <a:r>
              <a:rPr lang="zh-CN" altLang="en-US" dirty="0"/>
              <a:t>应用</a:t>
            </a:r>
            <a:r>
              <a:rPr lang="zh-CN" altLang="en-US" sz="4000" dirty="0"/>
              <a:t>实例</a:t>
            </a:r>
            <a:endParaRPr lang="en-US" altLang="zh-CN" sz="4000" dirty="0"/>
          </a:p>
        </p:txBody>
      </p:sp>
      <p:grpSp>
        <p:nvGrpSpPr>
          <p:cNvPr id="13" name="组合 12">
            <a:extLst>
              <a:ext uri="{FF2B5EF4-FFF2-40B4-BE49-F238E27FC236}">
                <a16:creationId xmlns:a16="http://schemas.microsoft.com/office/drawing/2014/main" id="{A4F87035-1AFE-4BC6-89CF-5CD8999D4AF0}"/>
              </a:ext>
            </a:extLst>
          </p:cNvPr>
          <p:cNvGrpSpPr/>
          <p:nvPr/>
        </p:nvGrpSpPr>
        <p:grpSpPr>
          <a:xfrm>
            <a:off x="218130" y="938620"/>
            <a:ext cx="5404941" cy="5895155"/>
            <a:chOff x="702583" y="938620"/>
            <a:chExt cx="5657850" cy="5895155"/>
          </a:xfrm>
        </p:grpSpPr>
        <p:pic>
          <p:nvPicPr>
            <p:cNvPr id="12" name="图片 11">
              <a:extLst>
                <a:ext uri="{FF2B5EF4-FFF2-40B4-BE49-F238E27FC236}">
                  <a16:creationId xmlns:a16="http://schemas.microsoft.com/office/drawing/2014/main" id="{23DA3E70-8BA4-4D7C-A8CF-2B5045BF64A3}"/>
                </a:ext>
              </a:extLst>
            </p:cNvPr>
            <p:cNvPicPr>
              <a:picLocks noChangeAspect="1"/>
            </p:cNvPicPr>
            <p:nvPr/>
          </p:nvPicPr>
          <p:blipFill>
            <a:blip r:embed="rId4"/>
            <a:stretch>
              <a:fillRect/>
            </a:stretch>
          </p:blipFill>
          <p:spPr>
            <a:xfrm>
              <a:off x="702583" y="938620"/>
              <a:ext cx="5657850" cy="5895155"/>
            </a:xfrm>
            <a:prstGeom prst="rect">
              <a:avLst/>
            </a:prstGeom>
          </p:spPr>
        </p:pic>
        <p:grpSp>
          <p:nvGrpSpPr>
            <p:cNvPr id="6" name="组合 5">
              <a:extLst>
                <a:ext uri="{FF2B5EF4-FFF2-40B4-BE49-F238E27FC236}">
                  <a16:creationId xmlns:a16="http://schemas.microsoft.com/office/drawing/2014/main" id="{37193F79-D8E4-475F-94E4-71EEA18F63DE}"/>
                </a:ext>
              </a:extLst>
            </p:cNvPr>
            <p:cNvGrpSpPr/>
            <p:nvPr/>
          </p:nvGrpSpPr>
          <p:grpSpPr>
            <a:xfrm>
              <a:off x="955492" y="1717655"/>
              <a:ext cx="3724256" cy="3609719"/>
              <a:chOff x="701458" y="1644987"/>
              <a:chExt cx="3724256" cy="3609719"/>
            </a:xfrm>
          </p:grpSpPr>
          <p:sp>
            <p:nvSpPr>
              <p:cNvPr id="2" name="矩形 1"/>
              <p:cNvSpPr/>
              <p:nvPr/>
            </p:nvSpPr>
            <p:spPr>
              <a:xfrm>
                <a:off x="1973330" y="1644987"/>
                <a:ext cx="756000" cy="27360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04914" y="1658236"/>
                <a:ext cx="820800" cy="27360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01458" y="4793041"/>
                <a:ext cx="1853392" cy="461665"/>
              </a:xfrm>
              <a:prstGeom prst="rect">
                <a:avLst/>
              </a:prstGeom>
              <a:noFill/>
            </p:spPr>
            <p:txBody>
              <a:bodyPr wrap="none" rtlCol="0">
                <a:spAutoFit/>
              </a:bodyPr>
              <a:lstStyle/>
              <a:p>
                <a:r>
                  <a:rPr lang="zh-CN" altLang="en-US" sz="2400" b="1" dirty="0"/>
                  <a:t>对照</a:t>
                </a:r>
                <a:r>
                  <a:rPr lang="en-US" altLang="zh-CN" sz="2400" b="1" dirty="0"/>
                  <a:t>ASCII</a:t>
                </a:r>
                <a:r>
                  <a:rPr lang="zh-CN" altLang="en-US" sz="2400" b="1" dirty="0"/>
                  <a:t>表</a:t>
                </a:r>
              </a:p>
            </p:txBody>
          </p:sp>
        </p:grpSp>
      </p:grpSp>
      <p:sp>
        <p:nvSpPr>
          <p:cNvPr id="3" name="Slide Number Placeholder 2">
            <a:extLst>
              <a:ext uri="{FF2B5EF4-FFF2-40B4-BE49-F238E27FC236}">
                <a16:creationId xmlns:a16="http://schemas.microsoft.com/office/drawing/2014/main" id="{CA3AB65A-4FDB-4716-ADFB-3FB723247A8D}"/>
              </a:ext>
            </a:extLst>
          </p:cNvPr>
          <p:cNvSpPr>
            <a:spLocks noGrp="1"/>
          </p:cNvSpPr>
          <p:nvPr>
            <p:ph type="sldNum" sz="quarter" idx="12"/>
          </p:nvPr>
        </p:nvSpPr>
        <p:spPr/>
        <p:txBody>
          <a:bodyPr/>
          <a:lstStyle/>
          <a:p>
            <a:fld id="{EC78E7B1-3FC2-4821-B144-3AA6EF938D0A}" type="slidenum">
              <a:rPr lang="zh-CN" altLang="en-US" sz="1400" b="1" smtClean="0"/>
              <a:pPr/>
              <a:t>56</a:t>
            </a:fld>
            <a:r>
              <a:rPr lang="zh-CN" altLang="en-US"/>
              <a:t> </a:t>
            </a:r>
            <a:r>
              <a:rPr lang="en-US" altLang="zh-CN"/>
              <a:t>/ 56</a:t>
            </a:r>
            <a:endParaRPr lang="zh-CN" altLang="en-US" dirty="0"/>
          </a:p>
        </p:txBody>
      </p:sp>
    </p:spTree>
    <p:extLst>
      <p:ext uri="{BB962C8B-B14F-4D97-AF65-F5344CB8AC3E}">
        <p14:creationId xmlns:p14="http://schemas.microsoft.com/office/powerpoint/2010/main" val="280510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13BEC-30AF-4F9D-BAA3-975D0508DE21}"/>
              </a:ext>
            </a:extLst>
          </p:cNvPr>
          <p:cNvSpPr>
            <a:spLocks noGrp="1"/>
          </p:cNvSpPr>
          <p:nvPr>
            <p:ph type="title"/>
          </p:nvPr>
        </p:nvSpPr>
        <p:spPr>
          <a:xfrm>
            <a:off x="0" y="2369"/>
            <a:ext cx="12192000" cy="900000"/>
          </a:xfrm>
        </p:spPr>
        <p:txBody>
          <a:bodyPr>
            <a:normAutofit/>
          </a:bodyPr>
          <a:lstStyle/>
          <a:p>
            <a:r>
              <a:rPr lang="zh-CN" altLang="en-US" sz="4000" dirty="0"/>
              <a:t>课程 </a:t>
            </a:r>
            <a:r>
              <a:rPr lang="zh-CN" altLang="en-US" sz="4000" b="1" dirty="0"/>
              <a:t>特点</a:t>
            </a:r>
          </a:p>
        </p:txBody>
      </p:sp>
      <p:grpSp>
        <p:nvGrpSpPr>
          <p:cNvPr id="25" name="组合 24">
            <a:extLst>
              <a:ext uri="{FF2B5EF4-FFF2-40B4-BE49-F238E27FC236}">
                <a16:creationId xmlns:a16="http://schemas.microsoft.com/office/drawing/2014/main" id="{86043848-2922-4293-B193-B7764B1C1DDB}"/>
              </a:ext>
            </a:extLst>
          </p:cNvPr>
          <p:cNvGrpSpPr/>
          <p:nvPr/>
        </p:nvGrpSpPr>
        <p:grpSpPr>
          <a:xfrm>
            <a:off x="2754702" y="2698875"/>
            <a:ext cx="4762149" cy="3849487"/>
            <a:chOff x="2754702" y="2698875"/>
            <a:chExt cx="4762149" cy="3849487"/>
          </a:xfrm>
        </p:grpSpPr>
        <p:grpSp>
          <p:nvGrpSpPr>
            <p:cNvPr id="22" name="组合 21">
              <a:extLst>
                <a:ext uri="{FF2B5EF4-FFF2-40B4-BE49-F238E27FC236}">
                  <a16:creationId xmlns:a16="http://schemas.microsoft.com/office/drawing/2014/main" id="{EF6BA50E-735E-411E-9526-8FF5770E49D7}"/>
                </a:ext>
              </a:extLst>
            </p:cNvPr>
            <p:cNvGrpSpPr/>
            <p:nvPr/>
          </p:nvGrpSpPr>
          <p:grpSpPr>
            <a:xfrm>
              <a:off x="2754702" y="5353131"/>
              <a:ext cx="4762149" cy="1195231"/>
              <a:chOff x="3024998" y="4047670"/>
              <a:chExt cx="4762149" cy="1195231"/>
            </a:xfrm>
          </p:grpSpPr>
          <p:sp>
            <p:nvSpPr>
              <p:cNvPr id="5" name="矩形 4">
                <a:extLst>
                  <a:ext uri="{FF2B5EF4-FFF2-40B4-BE49-F238E27FC236}">
                    <a16:creationId xmlns:a16="http://schemas.microsoft.com/office/drawing/2014/main" id="{FDAB69E8-84CA-4954-B7FA-ED78FD46B9D3}"/>
                  </a:ext>
                </a:extLst>
              </p:cNvPr>
              <p:cNvSpPr/>
              <p:nvPr/>
            </p:nvSpPr>
            <p:spPr>
              <a:xfrm>
                <a:off x="3024998" y="4589421"/>
                <a:ext cx="4762149" cy="653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600" dirty="0">
                    <a:latin typeface="微软雅黑" panose="020B0503020204020204" pitchFamily="34" charset="-122"/>
                    <a:ea typeface="微软雅黑" panose="020B0503020204020204" pitchFamily="34" charset="-122"/>
                  </a:rPr>
                  <a:t>数字逻辑</a:t>
                </a:r>
              </a:p>
            </p:txBody>
          </p:sp>
          <p:sp>
            <p:nvSpPr>
              <p:cNvPr id="8" name="矩形 7">
                <a:extLst>
                  <a:ext uri="{FF2B5EF4-FFF2-40B4-BE49-F238E27FC236}">
                    <a16:creationId xmlns:a16="http://schemas.microsoft.com/office/drawing/2014/main" id="{8C3B0A5F-3CF6-4184-B132-95D2CA13C451}"/>
                  </a:ext>
                </a:extLst>
              </p:cNvPr>
              <p:cNvSpPr/>
              <p:nvPr/>
            </p:nvSpPr>
            <p:spPr>
              <a:xfrm>
                <a:off x="3024998" y="4047670"/>
                <a:ext cx="4762149" cy="5310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spc="600" dirty="0">
                    <a:latin typeface="微软雅黑" panose="020B0503020204020204" pitchFamily="34" charset="-122"/>
                    <a:ea typeface="微软雅黑" panose="020B0503020204020204" pitchFamily="34" charset="-122"/>
                  </a:rPr>
                  <a:t>数字逻辑实验</a:t>
                </a:r>
              </a:p>
            </p:txBody>
          </p:sp>
        </p:grpSp>
        <p:grpSp>
          <p:nvGrpSpPr>
            <p:cNvPr id="21" name="组合 20">
              <a:extLst>
                <a:ext uri="{FF2B5EF4-FFF2-40B4-BE49-F238E27FC236}">
                  <a16:creationId xmlns:a16="http://schemas.microsoft.com/office/drawing/2014/main" id="{0F1C01A5-348B-432A-8BAE-222B7F726AC1}"/>
                </a:ext>
              </a:extLst>
            </p:cNvPr>
            <p:cNvGrpSpPr/>
            <p:nvPr/>
          </p:nvGrpSpPr>
          <p:grpSpPr>
            <a:xfrm>
              <a:off x="3950896" y="4043728"/>
              <a:ext cx="3565955" cy="1190760"/>
              <a:chOff x="3952081" y="2738267"/>
              <a:chExt cx="3355684" cy="1190760"/>
            </a:xfrm>
          </p:grpSpPr>
          <p:sp>
            <p:nvSpPr>
              <p:cNvPr id="6" name="矩形 5">
                <a:extLst>
                  <a:ext uri="{FF2B5EF4-FFF2-40B4-BE49-F238E27FC236}">
                    <a16:creationId xmlns:a16="http://schemas.microsoft.com/office/drawing/2014/main" id="{ACB0AB03-B4BD-44B9-A567-9E984B21B0E0}"/>
                  </a:ext>
                </a:extLst>
              </p:cNvPr>
              <p:cNvSpPr/>
              <p:nvPr/>
            </p:nvSpPr>
            <p:spPr>
              <a:xfrm>
                <a:off x="3952081" y="3275547"/>
                <a:ext cx="3355684" cy="653480"/>
              </a:xfrm>
              <a:prstGeom prst="rect">
                <a:avLst/>
              </a:prstGeom>
              <a:solidFill>
                <a:srgbClr val="4472C4">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计算机组成原理</a:t>
                </a:r>
              </a:p>
            </p:txBody>
          </p:sp>
          <p:sp>
            <p:nvSpPr>
              <p:cNvPr id="9" name="矩形 8">
                <a:extLst>
                  <a:ext uri="{FF2B5EF4-FFF2-40B4-BE49-F238E27FC236}">
                    <a16:creationId xmlns:a16="http://schemas.microsoft.com/office/drawing/2014/main" id="{BC1FB5D1-E6CA-4FDA-BBFE-AF88575BAE68}"/>
                  </a:ext>
                </a:extLst>
              </p:cNvPr>
              <p:cNvSpPr/>
              <p:nvPr/>
            </p:nvSpPr>
            <p:spPr>
              <a:xfrm>
                <a:off x="3952081" y="2738267"/>
                <a:ext cx="3355684" cy="53105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dirty="0"/>
                  <a:t>计算机组成原理实验</a:t>
                </a:r>
              </a:p>
            </p:txBody>
          </p:sp>
        </p:grpSp>
        <p:grpSp>
          <p:nvGrpSpPr>
            <p:cNvPr id="20" name="组合 19">
              <a:extLst>
                <a:ext uri="{FF2B5EF4-FFF2-40B4-BE49-F238E27FC236}">
                  <a16:creationId xmlns:a16="http://schemas.microsoft.com/office/drawing/2014/main" id="{EE64C647-9790-497A-B45A-B187E2BA8D5B}"/>
                </a:ext>
              </a:extLst>
            </p:cNvPr>
            <p:cNvGrpSpPr/>
            <p:nvPr/>
          </p:nvGrpSpPr>
          <p:grpSpPr>
            <a:xfrm>
              <a:off x="4738135" y="2698875"/>
              <a:ext cx="2778716" cy="1199357"/>
              <a:chOff x="4183645" y="1393414"/>
              <a:chExt cx="2778716" cy="1199357"/>
            </a:xfrm>
          </p:grpSpPr>
          <p:sp>
            <p:nvSpPr>
              <p:cNvPr id="7" name="矩形 6">
                <a:extLst>
                  <a:ext uri="{FF2B5EF4-FFF2-40B4-BE49-F238E27FC236}">
                    <a16:creationId xmlns:a16="http://schemas.microsoft.com/office/drawing/2014/main" id="{B5CFF9C6-887D-4D84-AE8D-6B851E796DDA}"/>
                  </a:ext>
                </a:extLst>
              </p:cNvPr>
              <p:cNvSpPr/>
              <p:nvPr/>
            </p:nvSpPr>
            <p:spPr>
              <a:xfrm>
                <a:off x="4190038" y="1939291"/>
                <a:ext cx="2772323" cy="653480"/>
              </a:xfrm>
              <a:prstGeom prst="rect">
                <a:avLst/>
              </a:prstGeom>
              <a:solidFill>
                <a:srgbClr val="4472C4">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t>计算机系统结构</a:t>
                </a:r>
                <a:endParaRPr lang="zh-CN" altLang="en-US" sz="2600" spc="6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A90A7280-11AA-4DB1-8D84-3146ACF5C6D7}"/>
                  </a:ext>
                </a:extLst>
              </p:cNvPr>
              <p:cNvSpPr/>
              <p:nvPr/>
            </p:nvSpPr>
            <p:spPr>
              <a:xfrm>
                <a:off x="4183645" y="1393414"/>
                <a:ext cx="2772323" cy="53105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计算机系统结构实验</a:t>
                </a:r>
              </a:p>
            </p:txBody>
          </p:sp>
        </p:grpSp>
      </p:grpSp>
      <p:grpSp>
        <p:nvGrpSpPr>
          <p:cNvPr id="14" name="组合 13">
            <a:extLst>
              <a:ext uri="{FF2B5EF4-FFF2-40B4-BE49-F238E27FC236}">
                <a16:creationId xmlns:a16="http://schemas.microsoft.com/office/drawing/2014/main" id="{25775980-DF44-4A80-AADD-05D9F55303C0}"/>
              </a:ext>
            </a:extLst>
          </p:cNvPr>
          <p:cNvGrpSpPr/>
          <p:nvPr/>
        </p:nvGrpSpPr>
        <p:grpSpPr>
          <a:xfrm>
            <a:off x="7516851" y="4050860"/>
            <a:ext cx="3343516" cy="983979"/>
            <a:chOff x="7548030" y="3906120"/>
            <a:chExt cx="3343516" cy="983979"/>
          </a:xfrm>
        </p:grpSpPr>
        <p:cxnSp>
          <p:nvCxnSpPr>
            <p:cNvPr id="15" name="直接箭头连接符 14">
              <a:extLst>
                <a:ext uri="{FF2B5EF4-FFF2-40B4-BE49-F238E27FC236}">
                  <a16:creationId xmlns:a16="http://schemas.microsoft.com/office/drawing/2014/main" id="{7C6F978D-6758-49C6-8505-BD5432A6FA3D}"/>
                </a:ext>
              </a:extLst>
            </p:cNvPr>
            <p:cNvCxnSpPr>
              <a:endCxn id="17" idx="1"/>
            </p:cNvCxnSpPr>
            <p:nvPr/>
          </p:nvCxnSpPr>
          <p:spPr>
            <a:xfrm flipV="1">
              <a:off x="7548030" y="4122120"/>
              <a:ext cx="772160" cy="271834"/>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D6C170D-467F-4DFA-8991-98E4CCD0317A}"/>
                </a:ext>
              </a:extLst>
            </p:cNvPr>
            <p:cNvCxnSpPr>
              <a:endCxn id="18" idx="1"/>
            </p:cNvCxnSpPr>
            <p:nvPr/>
          </p:nvCxnSpPr>
          <p:spPr>
            <a:xfrm>
              <a:off x="7548030" y="4470028"/>
              <a:ext cx="772160" cy="204071"/>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圆角矩形 4">
              <a:extLst>
                <a:ext uri="{FF2B5EF4-FFF2-40B4-BE49-F238E27FC236}">
                  <a16:creationId xmlns:a16="http://schemas.microsoft.com/office/drawing/2014/main" id="{C8D70574-A0A5-492F-8291-79DF6322A57D}"/>
                </a:ext>
              </a:extLst>
            </p:cNvPr>
            <p:cNvSpPr/>
            <p:nvPr/>
          </p:nvSpPr>
          <p:spPr>
            <a:xfrm>
              <a:off x="8320190" y="3906120"/>
              <a:ext cx="2571356" cy="43200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微机原理</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接口 </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x86</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endParaRPr>
            </a:p>
          </p:txBody>
        </p:sp>
        <p:sp>
          <p:nvSpPr>
            <p:cNvPr id="18" name="圆角矩形 20">
              <a:extLst>
                <a:ext uri="{FF2B5EF4-FFF2-40B4-BE49-F238E27FC236}">
                  <a16:creationId xmlns:a16="http://schemas.microsoft.com/office/drawing/2014/main" id="{334941E3-13FC-4A53-BA73-848C4A6F462B}"/>
                </a:ext>
              </a:extLst>
            </p:cNvPr>
            <p:cNvSpPr/>
            <p:nvPr/>
          </p:nvSpPr>
          <p:spPr>
            <a:xfrm>
              <a:off x="8320190" y="4458099"/>
              <a:ext cx="2571356" cy="43200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嵌 入 式 系 统  </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ARM</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rPr>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等线" panose="020F0502020204030204"/>
                <a:ea typeface="等线" panose="02010600030101010101" pitchFamily="2" charset="-122"/>
                <a:cs typeface="+mn-cs"/>
              </a:endParaRPr>
            </a:p>
          </p:txBody>
        </p:sp>
      </p:grpSp>
      <p:sp>
        <p:nvSpPr>
          <p:cNvPr id="3" name="文本框 2">
            <a:extLst>
              <a:ext uri="{FF2B5EF4-FFF2-40B4-BE49-F238E27FC236}">
                <a16:creationId xmlns:a16="http://schemas.microsoft.com/office/drawing/2014/main" id="{5CA55452-E662-400F-B07A-616A5C978B02}"/>
              </a:ext>
            </a:extLst>
          </p:cNvPr>
          <p:cNvSpPr txBox="1"/>
          <p:nvPr/>
        </p:nvSpPr>
        <p:spPr>
          <a:xfrm>
            <a:off x="638349" y="1460369"/>
            <a:ext cx="2520000" cy="715089"/>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3600" spc="300" dirty="0">
                <a:latin typeface="微软雅黑" panose="020B0503020204020204" pitchFamily="34" charset="-122"/>
                <a:ea typeface="微软雅黑" panose="020B0503020204020204" pitchFamily="34" charset="-122"/>
              </a:rPr>
              <a:t>简单易学</a:t>
            </a:r>
          </a:p>
        </p:txBody>
      </p:sp>
      <p:sp>
        <p:nvSpPr>
          <p:cNvPr id="23" name="文本框 22">
            <a:extLst>
              <a:ext uri="{FF2B5EF4-FFF2-40B4-BE49-F238E27FC236}">
                <a16:creationId xmlns:a16="http://schemas.microsoft.com/office/drawing/2014/main" id="{7B2A8DF4-BE48-4ED4-B2C1-0BD413012183}"/>
              </a:ext>
            </a:extLst>
          </p:cNvPr>
          <p:cNvSpPr txBox="1"/>
          <p:nvPr/>
        </p:nvSpPr>
        <p:spPr>
          <a:xfrm>
            <a:off x="4824292" y="1427204"/>
            <a:ext cx="2556000" cy="715089"/>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gn="ctr">
              <a:defRPr sz="3600">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重 要</a:t>
            </a:r>
          </a:p>
        </p:txBody>
      </p:sp>
      <p:sp>
        <p:nvSpPr>
          <p:cNvPr id="24" name="文本框 23">
            <a:extLst>
              <a:ext uri="{FF2B5EF4-FFF2-40B4-BE49-F238E27FC236}">
                <a16:creationId xmlns:a16="http://schemas.microsoft.com/office/drawing/2014/main" id="{CB0F446A-41D9-4BDB-AC08-0BC547D82162}"/>
              </a:ext>
            </a:extLst>
          </p:cNvPr>
          <p:cNvSpPr txBox="1"/>
          <p:nvPr/>
        </p:nvSpPr>
        <p:spPr>
          <a:xfrm>
            <a:off x="9046235" y="1460369"/>
            <a:ext cx="2520000" cy="715089"/>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gn="ctr">
              <a:defRPr sz="3600">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spc="300" dirty="0"/>
              <a:t>实践性强</a:t>
            </a:r>
          </a:p>
        </p:txBody>
      </p:sp>
      <p:pic>
        <p:nvPicPr>
          <p:cNvPr id="11" name="图片 10">
            <a:extLst>
              <a:ext uri="{FF2B5EF4-FFF2-40B4-BE49-F238E27FC236}">
                <a16:creationId xmlns:a16="http://schemas.microsoft.com/office/drawing/2014/main" id="{9B562446-57E8-4E33-A0F0-A68564DF2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645" y="3562096"/>
            <a:ext cx="1624234" cy="2023085"/>
          </a:xfrm>
          <a:prstGeom prst="rect">
            <a:avLst/>
          </a:prstGeom>
        </p:spPr>
      </p:pic>
      <p:sp>
        <p:nvSpPr>
          <p:cNvPr id="4" name="Slide Number Placeholder 3">
            <a:extLst>
              <a:ext uri="{FF2B5EF4-FFF2-40B4-BE49-F238E27FC236}">
                <a16:creationId xmlns:a16="http://schemas.microsoft.com/office/drawing/2014/main" id="{2381EF2F-C708-45C0-84E0-2D70D8A481C0}"/>
              </a:ext>
            </a:extLst>
          </p:cNvPr>
          <p:cNvSpPr>
            <a:spLocks noGrp="1"/>
          </p:cNvSpPr>
          <p:nvPr>
            <p:ph type="sldNum" sz="quarter" idx="12"/>
          </p:nvPr>
        </p:nvSpPr>
        <p:spPr/>
        <p:txBody>
          <a:bodyPr/>
          <a:lstStyle/>
          <a:p>
            <a:fld id="{EC78E7B1-3FC2-4821-B144-3AA6EF938D0A}" type="slidenum">
              <a:rPr lang="zh-CN" altLang="en-US" sz="1400" b="1" smtClean="0"/>
              <a:pPr/>
              <a:t>6</a:t>
            </a:fld>
            <a:r>
              <a:rPr lang="zh-CN" altLang="en-US"/>
              <a:t> </a:t>
            </a:r>
            <a:r>
              <a:rPr lang="en-US" altLang="zh-CN"/>
              <a:t>/ 56</a:t>
            </a:r>
            <a:endParaRPr lang="zh-CN" altLang="en-US" dirty="0"/>
          </a:p>
        </p:txBody>
      </p:sp>
    </p:spTree>
    <p:extLst>
      <p:ext uri="{BB962C8B-B14F-4D97-AF65-F5344CB8AC3E}">
        <p14:creationId xmlns:p14="http://schemas.microsoft.com/office/powerpoint/2010/main" val="416168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7ABD0-35C5-4FC4-AF36-62347595C64A}"/>
              </a:ext>
            </a:extLst>
          </p:cNvPr>
          <p:cNvSpPr>
            <a:spLocks noGrp="1"/>
          </p:cNvSpPr>
          <p:nvPr>
            <p:ph type="title"/>
          </p:nvPr>
        </p:nvSpPr>
        <p:spPr/>
        <p:txBody>
          <a:bodyPr anchor="ctr">
            <a:normAutofit/>
          </a:bodyPr>
          <a:lstStyle/>
          <a:p>
            <a:r>
              <a:rPr lang="zh-CN" altLang="en-US" sz="4000" spc="600" dirty="0"/>
              <a:t>学习方法</a:t>
            </a:r>
            <a:endParaRPr lang="zh-CN" altLang="en-US" sz="4000" dirty="0"/>
          </a:p>
        </p:txBody>
      </p:sp>
      <p:sp>
        <p:nvSpPr>
          <p:cNvPr id="18" name="文本框 17">
            <a:extLst>
              <a:ext uri="{FF2B5EF4-FFF2-40B4-BE49-F238E27FC236}">
                <a16:creationId xmlns:a16="http://schemas.microsoft.com/office/drawing/2014/main" id="{8725F2DD-FEA4-4423-8557-29F2817DBF19}"/>
              </a:ext>
            </a:extLst>
          </p:cNvPr>
          <p:cNvSpPr txBox="1"/>
          <p:nvPr/>
        </p:nvSpPr>
        <p:spPr>
          <a:xfrm>
            <a:off x="843516" y="1071621"/>
            <a:ext cx="10663687" cy="5143459"/>
          </a:xfrm>
          <a:prstGeom prst="rect">
            <a:avLst/>
          </a:prstGeom>
          <a:noFill/>
        </p:spPr>
        <p:txBody>
          <a:bodyPr wrap="square" rtlCol="0">
            <a:spAutoFit/>
          </a:bodyPr>
          <a:lstStyle/>
          <a:p>
            <a:pPr marL="457200" indent="-457200">
              <a:lnSpc>
                <a:spcPct val="200000"/>
              </a:lnSpc>
              <a:buFont typeface="+mj-ea"/>
              <a:buAutoNum type="circleNumDbPlain"/>
            </a:pPr>
            <a:r>
              <a:rPr lang="zh-CN" altLang="en-US" sz="2800" dirty="0">
                <a:latin typeface="微软雅黑" panose="020B0503020204020204" pitchFamily="34" charset="-122"/>
                <a:ea typeface="微软雅黑" panose="020B0503020204020204" pitchFamily="34" charset="-122"/>
              </a:rPr>
              <a:t>学习重点：基本原理和方法</a:t>
            </a:r>
            <a:br>
              <a:rPr lang="en-US" altLang="zh-CN" sz="2800" dirty="0"/>
            </a:br>
            <a:r>
              <a:rPr lang="zh-CN" altLang="en-US" sz="2800" dirty="0"/>
              <a:t>各类数字集成电路，重点掌握使用方法（输入、输出）</a:t>
            </a:r>
            <a:endParaRPr lang="en-US" altLang="zh-CN" sz="2800" dirty="0"/>
          </a:p>
          <a:p>
            <a:pPr marL="457200" indent="-457200">
              <a:lnSpc>
                <a:spcPct val="200000"/>
              </a:lnSpc>
              <a:buFont typeface="+mj-ea"/>
              <a:buAutoNum type="circleNumDbPlain"/>
            </a:pPr>
            <a:r>
              <a:rPr lang="zh-CN" altLang="en-US" sz="2800" dirty="0">
                <a:latin typeface="微软雅黑" panose="020B0503020204020204" pitchFamily="34" charset="-122"/>
                <a:ea typeface="微软雅黑" panose="020B0503020204020204" pitchFamily="34" charset="-122"/>
              </a:rPr>
              <a:t>用工程近似方法处理工程实际问题</a:t>
            </a:r>
            <a:br>
              <a:rPr lang="en-US" altLang="zh-CN" sz="2800" dirty="0"/>
            </a:br>
            <a:r>
              <a:rPr lang="zh-CN" altLang="en-US" sz="2800" dirty="0"/>
              <a:t>抓住主要因素，忽略次要因素，保证在误差允许范围内</a:t>
            </a:r>
            <a:endParaRPr lang="en-US" altLang="zh-CN" sz="2800" dirty="0"/>
          </a:p>
          <a:p>
            <a:pPr marL="457200" indent="-457200">
              <a:lnSpc>
                <a:spcPct val="200000"/>
              </a:lnSpc>
              <a:buFont typeface="+mj-ea"/>
              <a:buAutoNum type="circleNumDbPlain"/>
            </a:pPr>
            <a:r>
              <a:rPr lang="zh-CN" altLang="en-US" sz="2800" dirty="0">
                <a:latin typeface="微软雅黑" panose="020B0503020204020204" pitchFamily="34" charset="-122"/>
                <a:ea typeface="微软雅黑" panose="020B0503020204020204" pitchFamily="34" charset="-122"/>
              </a:rPr>
              <a:t>培养实验调试能力</a:t>
            </a:r>
            <a:br>
              <a:rPr lang="en-US" altLang="zh-CN" sz="2800" dirty="0"/>
            </a:br>
            <a:r>
              <a:rPr lang="zh-CN" altLang="en-US" sz="2800" dirty="0"/>
              <a:t>实验有助于加深对理论的理解；大规模设计必须使用</a:t>
            </a:r>
            <a:r>
              <a:rPr lang="en-US" altLang="zh-CN" sz="2800" dirty="0"/>
              <a:t>EDA</a:t>
            </a:r>
            <a:r>
              <a:rPr lang="zh-CN" altLang="en-US" sz="2800" dirty="0"/>
              <a:t>工具</a:t>
            </a:r>
          </a:p>
        </p:txBody>
      </p:sp>
      <p:sp>
        <p:nvSpPr>
          <p:cNvPr id="3" name="Slide Number Placeholder 2">
            <a:extLst>
              <a:ext uri="{FF2B5EF4-FFF2-40B4-BE49-F238E27FC236}">
                <a16:creationId xmlns:a16="http://schemas.microsoft.com/office/drawing/2014/main" id="{7C3D581D-464E-4F40-8BBE-E23392CE5F62}"/>
              </a:ext>
            </a:extLst>
          </p:cNvPr>
          <p:cNvSpPr>
            <a:spLocks noGrp="1"/>
          </p:cNvSpPr>
          <p:nvPr>
            <p:ph type="sldNum" sz="quarter" idx="12"/>
          </p:nvPr>
        </p:nvSpPr>
        <p:spPr/>
        <p:txBody>
          <a:bodyPr/>
          <a:lstStyle/>
          <a:p>
            <a:fld id="{EC78E7B1-3FC2-4821-B144-3AA6EF938D0A}" type="slidenum">
              <a:rPr lang="zh-CN" altLang="en-US" sz="1400" b="1" smtClean="0"/>
              <a:pPr/>
              <a:t>7</a:t>
            </a:fld>
            <a:r>
              <a:rPr lang="zh-CN" altLang="en-US"/>
              <a:t> </a:t>
            </a:r>
            <a:r>
              <a:rPr lang="en-US" altLang="zh-CN"/>
              <a:t>/ 56</a:t>
            </a:r>
            <a:endParaRPr lang="zh-CN" altLang="en-US" dirty="0"/>
          </a:p>
        </p:txBody>
      </p:sp>
    </p:spTree>
    <p:extLst>
      <p:ext uri="{BB962C8B-B14F-4D97-AF65-F5344CB8AC3E}">
        <p14:creationId xmlns:p14="http://schemas.microsoft.com/office/powerpoint/2010/main" val="16355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7ABD0-35C5-4FC4-AF36-62347595C64A}"/>
              </a:ext>
            </a:extLst>
          </p:cNvPr>
          <p:cNvSpPr>
            <a:spLocks noGrp="1"/>
          </p:cNvSpPr>
          <p:nvPr>
            <p:ph type="title"/>
          </p:nvPr>
        </p:nvSpPr>
        <p:spPr/>
        <p:txBody>
          <a:bodyPr>
            <a:normAutofit/>
          </a:bodyPr>
          <a:lstStyle/>
          <a:p>
            <a:r>
              <a:rPr lang="zh-CN" altLang="en-US" sz="4000" spc="600" dirty="0"/>
              <a:t>教学目的            </a:t>
            </a:r>
            <a:r>
              <a:rPr lang="en-US" altLang="zh-CN" sz="4000" spc="600" dirty="0"/>
              <a:t> </a:t>
            </a:r>
            <a:r>
              <a:rPr lang="zh-CN" altLang="en-US" sz="4000" spc="600" dirty="0"/>
              <a:t>基本要求</a:t>
            </a:r>
            <a:endParaRPr lang="zh-CN" altLang="en-US" sz="4000" dirty="0"/>
          </a:p>
        </p:txBody>
      </p:sp>
      <p:sp>
        <p:nvSpPr>
          <p:cNvPr id="18" name="文本框 17">
            <a:extLst>
              <a:ext uri="{FF2B5EF4-FFF2-40B4-BE49-F238E27FC236}">
                <a16:creationId xmlns:a16="http://schemas.microsoft.com/office/drawing/2014/main" id="{8725F2DD-FEA4-4423-8557-29F2817DBF19}"/>
              </a:ext>
            </a:extLst>
          </p:cNvPr>
          <p:cNvSpPr txBox="1"/>
          <p:nvPr/>
        </p:nvSpPr>
        <p:spPr>
          <a:xfrm>
            <a:off x="6419195" y="1519231"/>
            <a:ext cx="5594131" cy="4391587"/>
          </a:xfrm>
          <a:prstGeom prst="rect">
            <a:avLst/>
          </a:prstGeom>
          <a:noFill/>
        </p:spPr>
        <p:txBody>
          <a:bodyPr wrap="square" rtlCol="0">
            <a:spAutoFit/>
          </a:bodyPr>
          <a:lstStyle/>
          <a:p>
            <a:pPr marL="457200" indent="-45720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rPr>
              <a:t>掌握数字电路</a:t>
            </a:r>
            <a:r>
              <a:rPr lang="zh-CN" altLang="en-US" sz="2400" b="1" dirty="0">
                <a:latin typeface="微软雅黑" panose="020B0503020204020204" pitchFamily="34" charset="-122"/>
                <a:ea typeface="微软雅黑" panose="020B0503020204020204" pitchFamily="34" charset="-122"/>
              </a:rPr>
              <a:t>分析</a:t>
            </a:r>
            <a:r>
              <a:rPr lang="zh-CN" altLang="en-US" sz="2400" dirty="0">
                <a:latin typeface="微软雅黑" panose="020B0503020204020204" pitchFamily="34" charset="-122"/>
                <a:ea typeface="微软雅黑" panose="020B0503020204020204" pitchFamily="34" charset="-122"/>
              </a:rPr>
              <a:t>的方法</a:t>
            </a:r>
            <a:endParaRPr lang="en-US" altLang="zh-CN" sz="2400" dirty="0"/>
          </a:p>
          <a:p>
            <a:pPr marL="457200" indent="-45720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rPr>
              <a:t>掌握数字电路</a:t>
            </a:r>
            <a:r>
              <a:rPr lang="zh-CN" altLang="en-US" sz="2400" b="1" dirty="0">
                <a:latin typeface="微软雅黑" panose="020B0503020204020204" pitchFamily="34" charset="-122"/>
                <a:ea typeface="微软雅黑" panose="020B0503020204020204" pitchFamily="34" charset="-122"/>
              </a:rPr>
              <a:t>设计</a:t>
            </a:r>
            <a:r>
              <a:rPr lang="zh-CN" altLang="en-US" sz="2400" dirty="0">
                <a:latin typeface="微软雅黑" panose="020B0503020204020204" pitchFamily="34" charset="-122"/>
                <a:ea typeface="微软雅黑" panose="020B0503020204020204" pitchFamily="34" charset="-122"/>
              </a:rPr>
              <a:t>的基本理论</a:t>
            </a:r>
            <a:endParaRPr lang="en-US" altLang="zh-CN" sz="2400" dirty="0">
              <a:latin typeface="微软雅黑" panose="020B0503020204020204" pitchFamily="34" charset="-122"/>
              <a:ea typeface="微软雅黑" panose="020B0503020204020204" pitchFamily="34" charset="-122"/>
            </a:endParaRPr>
          </a:p>
          <a:p>
            <a:pPr marL="457200" indent="-457200">
              <a:lnSpc>
                <a:spcPct val="200000"/>
              </a:lnSpc>
              <a:buFont typeface="+mj-ea"/>
              <a:buAutoNum type="circleNumDbPlain"/>
            </a:pPr>
            <a:r>
              <a:rPr lang="zh-CN" altLang="en-US" sz="2400" dirty="0">
                <a:latin typeface="微软雅黑" panose="020B0503020204020204" pitchFamily="34" charset="-122"/>
                <a:ea typeface="微软雅黑" panose="020B0503020204020204" pitchFamily="34" charset="-122"/>
              </a:rPr>
              <a:t>掌握</a:t>
            </a:r>
            <a:r>
              <a:rPr lang="en-US" altLang="zh-CN" sz="2400" dirty="0">
                <a:latin typeface="微软雅黑" panose="020B0503020204020204" pitchFamily="34" charset="-122"/>
                <a:ea typeface="微软雅黑" panose="020B0503020204020204" pitchFamily="34" charset="-122"/>
              </a:rPr>
              <a:t>Verilog</a:t>
            </a:r>
            <a:r>
              <a:rPr lang="zh-CN" altLang="en-US" sz="2400" dirty="0">
                <a:latin typeface="微软雅黑" panose="020B0503020204020204" pitchFamily="34" charset="-122"/>
                <a:ea typeface="微软雅黑" panose="020B0503020204020204" pitchFamily="34" charset="-122"/>
              </a:rPr>
              <a:t>语言、</a:t>
            </a:r>
            <a:r>
              <a:rPr lang="en-US" altLang="zh-CN" sz="2400" dirty="0">
                <a:latin typeface="微软雅黑" panose="020B0503020204020204" pitchFamily="34" charset="-122"/>
                <a:ea typeface="微软雅黑" panose="020B0503020204020204" pitchFamily="34" charset="-122"/>
              </a:rPr>
              <a:t>Vivado</a:t>
            </a:r>
            <a:r>
              <a:rPr lang="zh-CN" altLang="en-US" sz="2400" dirty="0">
                <a:latin typeface="微软雅黑" panose="020B0503020204020204" pitchFamily="34" charset="-122"/>
                <a:ea typeface="微软雅黑" panose="020B0503020204020204" pitchFamily="34" charset="-122"/>
              </a:rPr>
              <a:t>设计软件</a:t>
            </a:r>
            <a:endParaRPr lang="en-US" altLang="zh-CN" sz="2400" dirty="0">
              <a:latin typeface="微软雅黑" panose="020B0503020204020204" pitchFamily="34" charset="-122"/>
              <a:ea typeface="微软雅黑" panose="020B0503020204020204" pitchFamily="34" charset="-122"/>
            </a:endParaRPr>
          </a:p>
          <a:p>
            <a:pPr marL="457200" indent="-457200">
              <a:lnSpc>
                <a:spcPct val="200000"/>
              </a:lnSpc>
              <a:buFont typeface="+mj-ea"/>
              <a:buAutoNum type="circleNumDbPlain"/>
            </a:pPr>
            <a:r>
              <a:rPr lang="zh-CN" altLang="en-US" sz="2400" dirty="0">
                <a:latin typeface="+mn-ea"/>
              </a:rPr>
              <a:t>了解实现数字电路的工艺器件原理</a:t>
            </a:r>
            <a:endParaRPr lang="en-US" altLang="zh-CN" sz="2400" dirty="0">
              <a:latin typeface="+mn-ea"/>
            </a:endParaRPr>
          </a:p>
          <a:p>
            <a:pPr marL="457200" indent="-457200">
              <a:lnSpc>
                <a:spcPct val="200000"/>
              </a:lnSpc>
              <a:buFont typeface="+mj-ea"/>
              <a:buAutoNum type="circleNumDbPlain"/>
            </a:pPr>
            <a:r>
              <a:rPr lang="zh-CN" altLang="en-US" sz="2400" dirty="0">
                <a:latin typeface="+mn-ea"/>
              </a:rPr>
              <a:t>了解数字系统设计的发展现状</a:t>
            </a:r>
          </a:p>
          <a:p>
            <a:pPr marL="457200" indent="-457200">
              <a:lnSpc>
                <a:spcPct val="200000"/>
              </a:lnSpc>
              <a:buFont typeface="+mj-ea"/>
              <a:buAutoNum type="circleNumDbPlain"/>
            </a:pPr>
            <a:r>
              <a:rPr lang="zh-CN" altLang="en-US" sz="2400" dirty="0">
                <a:latin typeface="楷体" panose="02010609060101010101" pitchFamily="49" charset="-122"/>
                <a:ea typeface="楷体" panose="02010609060101010101" pitchFamily="49" charset="-122"/>
              </a:rPr>
              <a:t>培养对硬件设计的兴趣</a:t>
            </a:r>
            <a:endParaRPr lang="en-US" altLang="zh-CN" sz="2400"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A7895165-8D6B-4189-870C-32D907111590}"/>
              </a:ext>
            </a:extLst>
          </p:cNvPr>
          <p:cNvSpPr txBox="1"/>
          <p:nvPr/>
        </p:nvSpPr>
        <p:spPr>
          <a:xfrm>
            <a:off x="463770" y="1519231"/>
            <a:ext cx="5470633" cy="2944524"/>
          </a:xfrm>
          <a:prstGeom prst="rect">
            <a:avLst/>
          </a:prstGeom>
          <a:noFill/>
        </p:spPr>
        <p:txBody>
          <a:bodyPr wrap="square">
            <a:spAutoFit/>
          </a:bodyPr>
          <a:lstStyle/>
          <a:p>
            <a:pPr marL="342900" indent="-342900">
              <a:lnSpc>
                <a:spcPct val="200000"/>
              </a:lnSpc>
              <a:buFont typeface="Arial" panose="020B0604020202020204" pitchFamily="34" charset="0"/>
              <a:buChar char="•"/>
            </a:pPr>
            <a:r>
              <a:rPr lang="zh-CN" altLang="en-US" sz="2400" dirty="0"/>
              <a:t>以</a:t>
            </a:r>
            <a:r>
              <a:rPr lang="zh-CN" altLang="en-US" sz="2400" b="1" dirty="0"/>
              <a:t>逻辑代数</a:t>
            </a:r>
            <a:r>
              <a:rPr lang="zh-CN" altLang="en-US" sz="2400" dirty="0"/>
              <a:t>为工具，</a:t>
            </a:r>
            <a:endParaRPr lang="en-US" altLang="zh-CN" sz="2400" dirty="0"/>
          </a:p>
          <a:p>
            <a:pPr marL="342900" indent="-342900">
              <a:lnSpc>
                <a:spcPct val="200000"/>
              </a:lnSpc>
              <a:buFont typeface="Arial" panose="020B0604020202020204" pitchFamily="34" charset="0"/>
              <a:buChar char="•"/>
            </a:pPr>
            <a:r>
              <a:rPr lang="zh-CN" altLang="en-US" sz="2400" dirty="0"/>
              <a:t>对</a:t>
            </a:r>
            <a:r>
              <a:rPr lang="zh-CN" altLang="en-US" sz="2400" b="1" dirty="0"/>
              <a:t>逻辑电路</a:t>
            </a:r>
            <a:r>
              <a:rPr lang="zh-CN" altLang="en-US" sz="2400" dirty="0"/>
              <a:t>进行</a:t>
            </a:r>
            <a:r>
              <a:rPr lang="zh-CN" altLang="en-US" sz="2400" b="1" dirty="0">
                <a:solidFill>
                  <a:schemeClr val="bg1">
                    <a:lumMod val="50000"/>
                  </a:schemeClr>
                </a:solidFill>
              </a:rPr>
              <a:t>分析</a:t>
            </a:r>
            <a:r>
              <a:rPr lang="zh-CN" altLang="en-US" sz="2400" dirty="0"/>
              <a:t>和</a:t>
            </a:r>
            <a:r>
              <a:rPr lang="zh-CN" altLang="en-US" sz="2400" b="1" dirty="0">
                <a:solidFill>
                  <a:schemeClr val="bg1">
                    <a:lumMod val="50000"/>
                  </a:schemeClr>
                </a:solidFill>
              </a:rPr>
              <a:t>设计</a:t>
            </a:r>
            <a:r>
              <a:rPr lang="zh-CN" altLang="en-US" sz="2400" dirty="0"/>
              <a:t>，</a:t>
            </a:r>
            <a:endParaRPr lang="en-US" altLang="zh-CN" sz="2400" dirty="0"/>
          </a:p>
          <a:p>
            <a:pPr marL="342900" indent="-342900">
              <a:lnSpc>
                <a:spcPct val="200000"/>
              </a:lnSpc>
              <a:buFont typeface="Arial" panose="020B0604020202020204" pitchFamily="34" charset="0"/>
              <a:buChar char="•"/>
            </a:pPr>
            <a:r>
              <a:rPr lang="zh-CN" altLang="en-US" sz="2400" dirty="0"/>
              <a:t>掌握</a:t>
            </a:r>
            <a:r>
              <a:rPr lang="zh-CN" altLang="en-US" sz="2400" b="1" dirty="0"/>
              <a:t>数字系统</a:t>
            </a:r>
            <a:r>
              <a:rPr lang="zh-CN" altLang="en-US" sz="2400" dirty="0"/>
              <a:t>的</a:t>
            </a:r>
            <a:r>
              <a:rPr lang="zh-CN" altLang="en-US" sz="2400" b="1" dirty="0">
                <a:solidFill>
                  <a:schemeClr val="bg1">
                    <a:lumMod val="50000"/>
                  </a:schemeClr>
                </a:solidFill>
              </a:rPr>
              <a:t>设计</a:t>
            </a:r>
            <a:r>
              <a:rPr lang="zh-CN" altLang="en-US" sz="2400" dirty="0"/>
              <a:t>过程，</a:t>
            </a:r>
            <a:endParaRPr lang="en-US" altLang="zh-CN" sz="2400" dirty="0"/>
          </a:p>
          <a:p>
            <a:pPr marL="342900" indent="-342900">
              <a:lnSpc>
                <a:spcPct val="200000"/>
              </a:lnSpc>
              <a:buFont typeface="Arial" panose="020B0604020202020204" pitchFamily="34" charset="0"/>
              <a:buChar char="•"/>
            </a:pPr>
            <a:r>
              <a:rPr lang="zh-CN" altLang="en-US" sz="2400" dirty="0"/>
              <a:t>为</a:t>
            </a:r>
            <a:r>
              <a:rPr lang="zh-CN" altLang="en-US" sz="2400" b="1" dirty="0"/>
              <a:t>计算机</a:t>
            </a:r>
            <a:r>
              <a:rPr lang="zh-CN" altLang="en-US" sz="2400" dirty="0"/>
              <a:t>应用奠定扎实的学科基础。</a:t>
            </a:r>
          </a:p>
        </p:txBody>
      </p:sp>
      <p:cxnSp>
        <p:nvCxnSpPr>
          <p:cNvPr id="6" name="直接连接符 5">
            <a:extLst>
              <a:ext uri="{FF2B5EF4-FFF2-40B4-BE49-F238E27FC236}">
                <a16:creationId xmlns:a16="http://schemas.microsoft.com/office/drawing/2014/main" id="{C4812A95-2519-4115-93BF-D99E0BCA612C}"/>
              </a:ext>
            </a:extLst>
          </p:cNvPr>
          <p:cNvCxnSpPr>
            <a:cxnSpLocks/>
          </p:cNvCxnSpPr>
          <p:nvPr/>
        </p:nvCxnSpPr>
        <p:spPr>
          <a:xfrm>
            <a:off x="6096000" y="13648"/>
            <a:ext cx="0" cy="684000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33A9236-8568-4C54-B3AB-1490168E3B84}"/>
              </a:ext>
            </a:extLst>
          </p:cNvPr>
          <p:cNvSpPr>
            <a:spLocks noGrp="1"/>
          </p:cNvSpPr>
          <p:nvPr>
            <p:ph type="sldNum" sz="quarter" idx="12"/>
          </p:nvPr>
        </p:nvSpPr>
        <p:spPr/>
        <p:txBody>
          <a:bodyPr/>
          <a:lstStyle/>
          <a:p>
            <a:fld id="{EC78E7B1-3FC2-4821-B144-3AA6EF938D0A}" type="slidenum">
              <a:rPr lang="zh-CN" altLang="en-US" sz="1400" b="1" smtClean="0"/>
              <a:pPr/>
              <a:t>8</a:t>
            </a:fld>
            <a:r>
              <a:rPr lang="zh-CN" altLang="en-US"/>
              <a:t> </a:t>
            </a:r>
            <a:r>
              <a:rPr lang="en-US" altLang="zh-CN"/>
              <a:t>/ 56</a:t>
            </a:r>
            <a:endParaRPr lang="zh-CN" altLang="en-US" dirty="0"/>
          </a:p>
        </p:txBody>
      </p:sp>
    </p:spTree>
    <p:extLst>
      <p:ext uri="{BB962C8B-B14F-4D97-AF65-F5344CB8AC3E}">
        <p14:creationId xmlns:p14="http://schemas.microsoft.com/office/powerpoint/2010/main" val="17605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D8C0A-AD23-46E3-82A5-49A23A72BE8D}"/>
              </a:ext>
            </a:extLst>
          </p:cNvPr>
          <p:cNvSpPr>
            <a:spLocks noGrp="1"/>
          </p:cNvSpPr>
          <p:nvPr>
            <p:ph type="title"/>
          </p:nvPr>
        </p:nvSpPr>
        <p:spPr/>
        <p:txBody>
          <a:bodyPr/>
          <a:lstStyle/>
          <a:p>
            <a:pPr algn="ctr"/>
            <a:r>
              <a:rPr lang="zh-CN" altLang="en-US" b="1" dirty="0"/>
              <a:t>考核方式</a:t>
            </a:r>
            <a:r>
              <a:rPr lang="en-US" altLang="zh-CN" dirty="0"/>
              <a:t>: </a:t>
            </a:r>
            <a:r>
              <a:rPr lang="zh-CN" altLang="en-US" dirty="0"/>
              <a:t>闭卷笔试</a:t>
            </a:r>
          </a:p>
        </p:txBody>
      </p:sp>
      <p:sp>
        <p:nvSpPr>
          <p:cNvPr id="5" name="TextBox 4">
            <a:extLst>
              <a:ext uri="{FF2B5EF4-FFF2-40B4-BE49-F238E27FC236}">
                <a16:creationId xmlns:a16="http://schemas.microsoft.com/office/drawing/2014/main" id="{80C546AB-5015-4424-91DA-2FC3B467AF23}"/>
              </a:ext>
            </a:extLst>
          </p:cNvPr>
          <p:cNvSpPr txBox="1"/>
          <p:nvPr/>
        </p:nvSpPr>
        <p:spPr>
          <a:xfrm>
            <a:off x="2089298" y="5298919"/>
            <a:ext cx="8050917" cy="1319336"/>
          </a:xfrm>
          <a:prstGeom prst="rect">
            <a:avLst/>
          </a:prstGeom>
          <a:noFill/>
        </p:spPr>
        <p:txBody>
          <a:bodyPr wrap="square" rtlCol="0">
            <a:spAutoFit/>
          </a:bodyPr>
          <a:lstStyle/>
          <a:p>
            <a:pPr algn="ctr">
              <a:lnSpc>
                <a:spcPct val="150000"/>
              </a:lnSpc>
            </a:pPr>
            <a:r>
              <a:rPr lang="zh-CN" altLang="en-US" sz="2800" dirty="0">
                <a:solidFill>
                  <a:prstClr val="black"/>
                </a:solidFill>
                <a:latin typeface="Calibri"/>
                <a:ea typeface="宋体" panose="02010600030101010101" pitchFamily="2" charset="-122"/>
              </a:rPr>
              <a:t>每周一交作业</a:t>
            </a:r>
            <a:endParaRPr lang="en-US" altLang="zh-CN" sz="2800" dirty="0">
              <a:solidFill>
                <a:prstClr val="black"/>
              </a:solidFill>
              <a:latin typeface="Calibri"/>
              <a:ea typeface="宋体" panose="02010600030101010101" pitchFamily="2" charset="-122"/>
            </a:endParaRPr>
          </a:p>
          <a:p>
            <a:pPr algn="ctr">
              <a:lnSpc>
                <a:spcPct val="150000"/>
              </a:lnSpc>
            </a:pPr>
            <a:r>
              <a:rPr lang="zh-CN" altLang="en-US" sz="2800" dirty="0"/>
              <a:t>课件下载：</a:t>
            </a:r>
            <a:r>
              <a:rPr lang="en-US" altLang="zh-CN" sz="2800" dirty="0">
                <a:solidFill>
                  <a:srgbClr val="0070C0"/>
                </a:solidFill>
                <a:hlinkClick r:id="rId3"/>
              </a:rPr>
              <a:t>http://elearning.fudan.edu.cn</a:t>
            </a:r>
            <a:r>
              <a:rPr lang="en-US" altLang="zh-CN" sz="2800" dirty="0">
                <a:solidFill>
                  <a:srgbClr val="0070C0"/>
                </a:solidFill>
              </a:rPr>
              <a:t> (</a:t>
            </a:r>
            <a:r>
              <a:rPr lang="zh-CN" altLang="en-US" sz="2800" dirty="0">
                <a:solidFill>
                  <a:srgbClr val="0070C0"/>
                </a:solidFill>
              </a:rPr>
              <a:t>新版</a:t>
            </a:r>
            <a:r>
              <a:rPr lang="en-US" altLang="zh-CN" sz="2800" dirty="0">
                <a:solidFill>
                  <a:srgbClr val="0070C0"/>
                </a:solidFill>
              </a:rPr>
              <a:t>)</a:t>
            </a:r>
            <a:endParaRPr lang="zh-CN" altLang="en-US" sz="2800" dirty="0">
              <a:solidFill>
                <a:srgbClr val="0070C0"/>
              </a:solidFill>
            </a:endParaRPr>
          </a:p>
        </p:txBody>
      </p:sp>
      <p:graphicFrame>
        <p:nvGraphicFramePr>
          <p:cNvPr id="20" name="图表 19">
            <a:extLst>
              <a:ext uri="{FF2B5EF4-FFF2-40B4-BE49-F238E27FC236}">
                <a16:creationId xmlns:a16="http://schemas.microsoft.com/office/drawing/2014/main" id="{29D9A124-7F67-4223-9C0A-506F7323FC51}"/>
              </a:ext>
            </a:extLst>
          </p:cNvPr>
          <p:cNvGraphicFramePr/>
          <p:nvPr>
            <p:extLst>
              <p:ext uri="{D42A27DB-BD31-4B8C-83A1-F6EECF244321}">
                <p14:modId xmlns:p14="http://schemas.microsoft.com/office/powerpoint/2010/main" val="1624204495"/>
              </p:ext>
            </p:extLst>
          </p:nvPr>
        </p:nvGraphicFramePr>
        <p:xfrm>
          <a:off x="3083528" y="1124152"/>
          <a:ext cx="5866507" cy="4073236"/>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 Box 31">
            <a:extLst>
              <a:ext uri="{FF2B5EF4-FFF2-40B4-BE49-F238E27FC236}">
                <a16:creationId xmlns:a16="http://schemas.microsoft.com/office/drawing/2014/main" id="{7E72331B-1A30-4907-9AEE-0112AD4DE22E}"/>
              </a:ext>
            </a:extLst>
          </p:cNvPr>
          <p:cNvSpPr>
            <a:spLocks noChangeArrowheads="1"/>
          </p:cNvSpPr>
          <p:nvPr/>
        </p:nvSpPr>
        <p:spPr bwMode="auto">
          <a:xfrm flipH="1">
            <a:off x="4305942" y="2386857"/>
            <a:ext cx="105752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600"/>
              </a:spcBef>
            </a:pPr>
            <a:r>
              <a:rPr lang="zh-CN" altLang="en-US" sz="2400" b="1" dirty="0">
                <a:solidFill>
                  <a:schemeClr val="bg1"/>
                </a:solidFill>
                <a:sym typeface="Arial" panose="020B0604020202020204" pitchFamily="34" charset="0"/>
              </a:rPr>
              <a:t>期末</a:t>
            </a:r>
            <a:endParaRPr lang="en-US" altLang="zh-CN" sz="2400" b="1" dirty="0">
              <a:solidFill>
                <a:schemeClr val="bg1"/>
              </a:solidFill>
              <a:sym typeface="Arial" panose="020B0604020202020204" pitchFamily="34" charset="0"/>
            </a:endParaRPr>
          </a:p>
          <a:p>
            <a:pPr algn="ctr">
              <a:spcBef>
                <a:spcPts val="600"/>
              </a:spcBef>
            </a:pPr>
            <a:r>
              <a:rPr lang="zh-CN" altLang="en-US" sz="2400" b="1" dirty="0">
                <a:solidFill>
                  <a:schemeClr val="bg1"/>
                </a:solidFill>
                <a:sym typeface="Arial" panose="020B0604020202020204" pitchFamily="34" charset="0"/>
              </a:rPr>
              <a:t>考试</a:t>
            </a:r>
            <a:endParaRPr lang="en-US" altLang="zh-CN" sz="2400" b="1" dirty="0">
              <a:solidFill>
                <a:schemeClr val="bg1"/>
              </a:solidFill>
              <a:sym typeface="Arial" panose="020B0604020202020204" pitchFamily="34" charset="0"/>
            </a:endParaRPr>
          </a:p>
          <a:p>
            <a:pPr algn="ctr">
              <a:spcBef>
                <a:spcPts val="600"/>
              </a:spcBef>
            </a:pPr>
            <a:r>
              <a:rPr lang="en-US" altLang="zh-CN" sz="2800" b="1" dirty="0">
                <a:solidFill>
                  <a:schemeClr val="bg1"/>
                </a:solidFill>
                <a:sym typeface="Arial" panose="020B0604020202020204" pitchFamily="34" charset="0"/>
              </a:rPr>
              <a:t>40</a:t>
            </a:r>
            <a:r>
              <a:rPr lang="en-US" altLang="zh-CN" sz="2400" b="1" dirty="0">
                <a:solidFill>
                  <a:schemeClr val="bg1"/>
                </a:solidFill>
                <a:sym typeface="Arial" panose="020B0604020202020204" pitchFamily="34" charset="0"/>
              </a:rPr>
              <a:t>%</a:t>
            </a:r>
            <a:endParaRPr lang="zh-CN" altLang="en-US" dirty="0">
              <a:solidFill>
                <a:schemeClr val="bg1"/>
              </a:solidFill>
            </a:endParaRPr>
          </a:p>
        </p:txBody>
      </p:sp>
      <p:sp>
        <p:nvSpPr>
          <p:cNvPr id="22" name="Text Box 33">
            <a:extLst>
              <a:ext uri="{FF2B5EF4-FFF2-40B4-BE49-F238E27FC236}">
                <a16:creationId xmlns:a16="http://schemas.microsoft.com/office/drawing/2014/main" id="{5AEA8351-9640-4B1A-99C4-B4A9EC5C1B93}"/>
              </a:ext>
            </a:extLst>
          </p:cNvPr>
          <p:cNvSpPr>
            <a:spLocks noChangeArrowheads="1"/>
          </p:cNvSpPr>
          <p:nvPr/>
        </p:nvSpPr>
        <p:spPr bwMode="auto">
          <a:xfrm rot="1019671" flipH="1">
            <a:off x="5735097" y="1555222"/>
            <a:ext cx="13222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bg1"/>
                </a:solidFill>
                <a:sym typeface="Arial" panose="020B0604020202020204" pitchFamily="34" charset="0"/>
              </a:rPr>
              <a:t>作业</a:t>
            </a:r>
            <a:endParaRPr lang="en-US" altLang="zh-CN" sz="2000" b="1" dirty="0">
              <a:solidFill>
                <a:schemeClr val="bg1"/>
              </a:solidFill>
              <a:sym typeface="Arial" panose="020B0604020202020204" pitchFamily="34" charset="0"/>
            </a:endParaRPr>
          </a:p>
          <a:p>
            <a:pPr algn="ctr"/>
            <a:r>
              <a:rPr lang="en-US" altLang="zh-CN" sz="2400" b="1" dirty="0">
                <a:solidFill>
                  <a:schemeClr val="bg1"/>
                </a:solidFill>
                <a:sym typeface="Arial" panose="020B0604020202020204" pitchFamily="34" charset="0"/>
              </a:rPr>
              <a:t>10%</a:t>
            </a:r>
            <a:endParaRPr lang="zh-CN" altLang="en-US" sz="2000" dirty="0">
              <a:solidFill>
                <a:schemeClr val="bg1"/>
              </a:solidFill>
            </a:endParaRPr>
          </a:p>
        </p:txBody>
      </p:sp>
      <p:sp>
        <p:nvSpPr>
          <p:cNvPr id="23" name="Text Box 34">
            <a:extLst>
              <a:ext uri="{FF2B5EF4-FFF2-40B4-BE49-F238E27FC236}">
                <a16:creationId xmlns:a16="http://schemas.microsoft.com/office/drawing/2014/main" id="{1CE79872-57BA-4742-9D40-76926EAE1940}"/>
              </a:ext>
            </a:extLst>
          </p:cNvPr>
          <p:cNvSpPr>
            <a:spLocks noChangeArrowheads="1"/>
          </p:cNvSpPr>
          <p:nvPr/>
        </p:nvSpPr>
        <p:spPr bwMode="auto">
          <a:xfrm flipH="1">
            <a:off x="6744436" y="2307459"/>
            <a:ext cx="824625" cy="85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10000"/>
              </a:lnSpc>
            </a:pPr>
            <a:r>
              <a:rPr lang="zh-CN" altLang="en-US" sz="2400" b="1" dirty="0">
                <a:solidFill>
                  <a:schemeClr val="bg1"/>
                </a:solidFill>
                <a:sym typeface="Arial" panose="020B0604020202020204" pitchFamily="34" charset="0"/>
              </a:rPr>
              <a:t>实验</a:t>
            </a:r>
            <a:endParaRPr lang="en-US" altLang="zh-CN" sz="2400" b="1" dirty="0">
              <a:solidFill>
                <a:schemeClr val="bg1"/>
              </a:solidFill>
              <a:sym typeface="Arial" panose="020B0604020202020204" pitchFamily="34" charset="0"/>
            </a:endParaRPr>
          </a:p>
          <a:p>
            <a:pPr algn="ctr">
              <a:lnSpc>
                <a:spcPct val="110000"/>
              </a:lnSpc>
            </a:pPr>
            <a:r>
              <a:rPr lang="en-US" altLang="zh-CN" sz="2200" b="1" dirty="0">
                <a:solidFill>
                  <a:schemeClr val="bg1"/>
                </a:solidFill>
                <a:sym typeface="Arial" panose="020B0604020202020204" pitchFamily="34" charset="0"/>
              </a:rPr>
              <a:t>20</a:t>
            </a:r>
            <a:r>
              <a:rPr lang="en-US" altLang="zh-CN" sz="2000" b="1" dirty="0">
                <a:solidFill>
                  <a:schemeClr val="bg1"/>
                </a:solidFill>
                <a:sym typeface="Arial" panose="020B0604020202020204" pitchFamily="34" charset="0"/>
              </a:rPr>
              <a:t>%</a:t>
            </a:r>
            <a:endParaRPr lang="zh-CN" altLang="en-US" sz="2000" dirty="0">
              <a:solidFill>
                <a:schemeClr val="bg1"/>
              </a:solidFill>
            </a:endParaRPr>
          </a:p>
        </p:txBody>
      </p:sp>
      <p:sp>
        <p:nvSpPr>
          <p:cNvPr id="24" name="Text Box 33">
            <a:extLst>
              <a:ext uri="{FF2B5EF4-FFF2-40B4-BE49-F238E27FC236}">
                <a16:creationId xmlns:a16="http://schemas.microsoft.com/office/drawing/2014/main" id="{846E1FA9-A69C-4C43-986D-9420207D016A}"/>
              </a:ext>
            </a:extLst>
          </p:cNvPr>
          <p:cNvSpPr>
            <a:spLocks noChangeArrowheads="1"/>
          </p:cNvSpPr>
          <p:nvPr/>
        </p:nvSpPr>
        <p:spPr bwMode="auto">
          <a:xfrm rot="21200030" flipH="1">
            <a:off x="5774129" y="3878052"/>
            <a:ext cx="1416380" cy="95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zh-CN" altLang="en-US" sz="2400" b="1" dirty="0">
                <a:solidFill>
                  <a:schemeClr val="bg1"/>
                </a:solidFill>
                <a:sym typeface="Arial" panose="020B0604020202020204" pitchFamily="34" charset="0"/>
              </a:rPr>
              <a:t>期中考试</a:t>
            </a:r>
            <a:endParaRPr lang="en-US" altLang="zh-CN" sz="2400" b="1" dirty="0">
              <a:solidFill>
                <a:schemeClr val="bg1"/>
              </a:solidFill>
              <a:sym typeface="Arial" panose="020B0604020202020204" pitchFamily="34" charset="0"/>
            </a:endParaRPr>
          </a:p>
          <a:p>
            <a:pPr algn="ctr">
              <a:lnSpc>
                <a:spcPct val="120000"/>
              </a:lnSpc>
            </a:pPr>
            <a:r>
              <a:rPr lang="en-US" altLang="zh-CN" sz="2400" b="1" dirty="0">
                <a:solidFill>
                  <a:schemeClr val="bg1"/>
                </a:solidFill>
                <a:sym typeface="Arial" panose="020B0604020202020204" pitchFamily="34" charset="0"/>
              </a:rPr>
              <a:t>30%</a:t>
            </a:r>
            <a:endParaRPr lang="zh-CN" altLang="en-US" sz="2000" dirty="0">
              <a:solidFill>
                <a:schemeClr val="bg1"/>
              </a:solidFill>
            </a:endParaRPr>
          </a:p>
        </p:txBody>
      </p:sp>
      <p:sp>
        <p:nvSpPr>
          <p:cNvPr id="4" name="Slide Number Placeholder 3">
            <a:extLst>
              <a:ext uri="{FF2B5EF4-FFF2-40B4-BE49-F238E27FC236}">
                <a16:creationId xmlns:a16="http://schemas.microsoft.com/office/drawing/2014/main" id="{D7E4FCCA-C3C9-458E-B339-DBCDAAB647BD}"/>
              </a:ext>
            </a:extLst>
          </p:cNvPr>
          <p:cNvSpPr>
            <a:spLocks noGrp="1"/>
          </p:cNvSpPr>
          <p:nvPr>
            <p:ph type="sldNum" sz="quarter" idx="12"/>
          </p:nvPr>
        </p:nvSpPr>
        <p:spPr/>
        <p:txBody>
          <a:bodyPr/>
          <a:lstStyle/>
          <a:p>
            <a:fld id="{EC78E7B1-3FC2-4821-B144-3AA6EF938D0A}" type="slidenum">
              <a:rPr lang="zh-CN" altLang="en-US" sz="1400" b="1" smtClean="0"/>
              <a:pPr/>
              <a:t>9</a:t>
            </a:fld>
            <a:r>
              <a:rPr lang="zh-CN" altLang="en-US"/>
              <a:t> </a:t>
            </a:r>
            <a:r>
              <a:rPr lang="en-US" altLang="zh-CN"/>
              <a:t>/ 56</a:t>
            </a:r>
            <a:endParaRPr lang="zh-CN" altLang="en-US" dirty="0"/>
          </a:p>
        </p:txBody>
      </p:sp>
    </p:spTree>
    <p:extLst>
      <p:ext uri="{BB962C8B-B14F-4D97-AF65-F5344CB8AC3E}">
        <p14:creationId xmlns:p14="http://schemas.microsoft.com/office/powerpoint/2010/main" val="76136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16139</TotalTime>
  <Words>5577</Words>
  <Application>Microsoft Office PowerPoint</Application>
  <PresentationFormat>宽屏</PresentationFormat>
  <Paragraphs>1405</Paragraphs>
  <Slides>56</Slides>
  <Notes>41</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56</vt:i4>
      </vt:variant>
    </vt:vector>
  </HeadingPairs>
  <TitlesOfParts>
    <vt:vector size="76" baseType="lpstr">
      <vt:lpstr>等线</vt:lpstr>
      <vt:lpstr>等线 Light</vt:lpstr>
      <vt:lpstr>楷体</vt:lpstr>
      <vt:lpstr>微软雅黑</vt:lpstr>
      <vt:lpstr>quote-cjk-patch</vt:lpstr>
      <vt:lpstr>宋体</vt:lpstr>
      <vt:lpstr>Arial</vt:lpstr>
      <vt:lpstr>Arial Black</vt:lpstr>
      <vt:lpstr>Arial Narrow</vt:lpstr>
      <vt:lpstr>Calibri</vt:lpstr>
      <vt:lpstr>Cambria Math</vt:lpstr>
      <vt:lpstr>Georgia</vt:lpstr>
      <vt:lpstr>Impact</vt:lpstr>
      <vt:lpstr>Tahoma</vt:lpstr>
      <vt:lpstr>Times New Roman</vt:lpstr>
      <vt:lpstr>Verdana</vt:lpstr>
      <vt:lpstr>Wingdings</vt:lpstr>
      <vt:lpstr>Office 主题​​</vt:lpstr>
      <vt:lpstr>VISIO</vt:lpstr>
      <vt:lpstr>位图图像</vt:lpstr>
      <vt:lpstr>1.  简介、进制+码制</vt:lpstr>
      <vt:lpstr>课 程 简 介</vt:lpstr>
      <vt:lpstr>硬件 电路 设计</vt:lpstr>
      <vt:lpstr>PowerPoint 演示文稿</vt:lpstr>
      <vt:lpstr>应用</vt:lpstr>
      <vt:lpstr>课程 特点</vt:lpstr>
      <vt:lpstr>学习方法</vt:lpstr>
      <vt:lpstr>教学目的             基本要求</vt:lpstr>
      <vt:lpstr>考核方式: 闭卷笔试</vt:lpstr>
      <vt:lpstr>参考书目</vt:lpstr>
      <vt:lpstr>数字系统  Digital System</vt:lpstr>
      <vt:lpstr>鸟、飞机            人脑、AI</vt:lpstr>
      <vt:lpstr>数字电路  Digital Circuits</vt:lpstr>
      <vt:lpstr>摩尔定律</vt:lpstr>
      <vt:lpstr>连续量 和 离散量</vt:lpstr>
      <vt:lpstr>采样定理</vt:lpstr>
      <vt:lpstr>进 制</vt:lpstr>
      <vt:lpstr>十进制编码特点</vt:lpstr>
      <vt:lpstr>二进制  Binary</vt:lpstr>
      <vt:lpstr>节省设备</vt:lpstr>
      <vt:lpstr>bit, Byte, Nibble，Word</vt:lpstr>
      <vt:lpstr>        0 扩展                             符号扩展</vt:lpstr>
      <vt:lpstr>（无符号）二进制的四则运算</vt:lpstr>
      <vt:lpstr>将减法转换成加法</vt:lpstr>
      <vt:lpstr>如何求补码？   补码 互补</vt:lpstr>
      <vt:lpstr>将减法转换成加法的代价</vt:lpstr>
      <vt:lpstr>十进制、二进制 </vt:lpstr>
      <vt:lpstr>八进制、十六进制</vt:lpstr>
      <vt:lpstr>相互转换：按权相加法</vt:lpstr>
      <vt:lpstr>基数乘除法：十进制 =&gt; 二进制</vt:lpstr>
      <vt:lpstr>十进制 =&gt;  二进制：整数</vt:lpstr>
      <vt:lpstr>十进制 =&gt;  二进制：小数</vt:lpstr>
      <vt:lpstr>二进制、八进制、十六进制</vt:lpstr>
      <vt:lpstr>带符号二进制数</vt:lpstr>
      <vt:lpstr>原码的定义</vt:lpstr>
      <vt:lpstr>反码的定义</vt:lpstr>
      <vt:lpstr>补码的定义</vt:lpstr>
      <vt:lpstr>补码的运算</vt:lpstr>
      <vt:lpstr>3位有符号二进制数 的 原码、反码、补码</vt:lpstr>
      <vt:lpstr>int</vt:lpstr>
      <vt:lpstr>溢出 Overflow</vt:lpstr>
      <vt:lpstr>练习1</vt:lpstr>
      <vt:lpstr>练习2</vt:lpstr>
      <vt:lpstr>练习3</vt:lpstr>
      <vt:lpstr>码 制</vt:lpstr>
      <vt:lpstr>常用的二进制码</vt:lpstr>
      <vt:lpstr>BCD码   Binary Coded Decimal</vt:lpstr>
      <vt:lpstr>BCD 加法</vt:lpstr>
      <vt:lpstr>BCD 减法</vt:lpstr>
      <vt:lpstr>其他形式的BCD码</vt:lpstr>
      <vt:lpstr>(ASCII码) 美国信息交换标准代码</vt:lpstr>
      <vt:lpstr>格雷码</vt:lpstr>
      <vt:lpstr>格雷码 Gray Code</vt:lpstr>
      <vt:lpstr>奇偶校验码 Parity Check Code</vt:lpstr>
      <vt:lpstr>汉明码 </vt:lpstr>
      <vt:lpstr>二进制应用实例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《数字逻辑》 1简介</dc:title>
  <dc:creator>孙晓光</dc:creator>
  <cp:lastModifiedBy>Sean Sun</cp:lastModifiedBy>
  <cp:revision>498</cp:revision>
  <dcterms:created xsi:type="dcterms:W3CDTF">2019-09-07T01:14:10Z</dcterms:created>
  <dcterms:modified xsi:type="dcterms:W3CDTF">2025-09-07T06:29:43Z</dcterms:modified>
</cp:coreProperties>
</file>